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1"/>
    <p:sldMasterId id="2147483752" r:id="rId2"/>
    <p:sldMasterId id="2147483767" r:id="rId3"/>
    <p:sldMasterId id="2147483782" r:id="rId4"/>
    <p:sldMasterId id="2147483798" r:id="rId5"/>
    <p:sldMasterId id="2147483814" r:id="rId6"/>
    <p:sldMasterId id="2147483830" r:id="rId7"/>
    <p:sldMasterId id="2147483846" r:id="rId8"/>
    <p:sldMasterId id="2147483862" r:id="rId9"/>
    <p:sldMasterId id="2147483878" r:id="rId10"/>
  </p:sldMasterIdLst>
  <p:notesMasterIdLst>
    <p:notesMasterId r:id="rId47"/>
  </p:notesMasterIdLst>
  <p:handoutMasterIdLst>
    <p:handoutMasterId r:id="rId48"/>
  </p:handoutMasterIdLst>
  <p:sldIdLst>
    <p:sldId id="503" r:id="rId11"/>
    <p:sldId id="541" r:id="rId12"/>
    <p:sldId id="542" r:id="rId13"/>
    <p:sldId id="504" r:id="rId14"/>
    <p:sldId id="505" r:id="rId15"/>
    <p:sldId id="506" r:id="rId16"/>
    <p:sldId id="394" r:id="rId17"/>
    <p:sldId id="315" r:id="rId18"/>
    <p:sldId id="259" r:id="rId19"/>
    <p:sldId id="545" r:id="rId20"/>
    <p:sldId id="511" r:id="rId21"/>
    <p:sldId id="264" r:id="rId22"/>
    <p:sldId id="509" r:id="rId23"/>
    <p:sldId id="510" r:id="rId24"/>
    <p:sldId id="525" r:id="rId25"/>
    <p:sldId id="474" r:id="rId26"/>
    <p:sldId id="527" r:id="rId27"/>
    <p:sldId id="458" r:id="rId28"/>
    <p:sldId id="543" r:id="rId29"/>
    <p:sldId id="461" r:id="rId30"/>
    <p:sldId id="530" r:id="rId31"/>
    <p:sldId id="494" r:id="rId32"/>
    <p:sldId id="532" r:id="rId33"/>
    <p:sldId id="464" r:id="rId34"/>
    <p:sldId id="534" r:id="rId35"/>
    <p:sldId id="495" r:id="rId36"/>
    <p:sldId id="462" r:id="rId37"/>
    <p:sldId id="549" r:id="rId38"/>
    <p:sldId id="537" r:id="rId39"/>
    <p:sldId id="463" r:id="rId40"/>
    <p:sldId id="544" r:id="rId41"/>
    <p:sldId id="539" r:id="rId42"/>
    <p:sldId id="473" r:id="rId43"/>
    <p:sldId id="546" r:id="rId44"/>
    <p:sldId id="547" r:id="rId45"/>
    <p:sldId id="548" r:id="rId46"/>
  </p:sldIdLst>
  <p:sldSz cx="24384000" cy="13716000"/>
  <p:notesSz cx="6858000" cy="9144000"/>
  <p:defaultTextStyle>
    <a:lvl1pPr defTabSz="824259">
      <a:spcBef>
        <a:spcPts val="4499"/>
      </a:spcBef>
      <a:defRPr sz="4400" spc="-134">
        <a:solidFill>
          <a:srgbClr val="2E2E2E"/>
        </a:solidFill>
        <a:latin typeface="Helvetica Light"/>
        <a:ea typeface="Helvetica Light"/>
        <a:cs typeface="Helvetica Light"/>
        <a:sym typeface="Helvetica Light"/>
      </a:defRPr>
    </a:lvl1pPr>
    <a:lvl2pPr defTabSz="824259">
      <a:spcBef>
        <a:spcPts val="4499"/>
      </a:spcBef>
      <a:defRPr sz="4400" spc="-134">
        <a:solidFill>
          <a:srgbClr val="2E2E2E"/>
        </a:solidFill>
        <a:latin typeface="Helvetica Light"/>
        <a:ea typeface="Helvetica Light"/>
        <a:cs typeface="Helvetica Light"/>
        <a:sym typeface="Helvetica Light"/>
      </a:defRPr>
    </a:lvl2pPr>
    <a:lvl3pPr defTabSz="824259">
      <a:spcBef>
        <a:spcPts val="4499"/>
      </a:spcBef>
      <a:defRPr sz="4400" spc="-134">
        <a:solidFill>
          <a:srgbClr val="2E2E2E"/>
        </a:solidFill>
        <a:latin typeface="Helvetica Light"/>
        <a:ea typeface="Helvetica Light"/>
        <a:cs typeface="Helvetica Light"/>
        <a:sym typeface="Helvetica Light"/>
      </a:defRPr>
    </a:lvl3pPr>
    <a:lvl4pPr defTabSz="824259">
      <a:spcBef>
        <a:spcPts val="4499"/>
      </a:spcBef>
      <a:defRPr sz="4400" spc="-134">
        <a:solidFill>
          <a:srgbClr val="2E2E2E"/>
        </a:solidFill>
        <a:latin typeface="Helvetica Light"/>
        <a:ea typeface="Helvetica Light"/>
        <a:cs typeface="Helvetica Light"/>
        <a:sym typeface="Helvetica Light"/>
      </a:defRPr>
    </a:lvl4pPr>
    <a:lvl5pPr defTabSz="824259">
      <a:spcBef>
        <a:spcPts val="4499"/>
      </a:spcBef>
      <a:defRPr sz="4400" spc="-134">
        <a:solidFill>
          <a:srgbClr val="2E2E2E"/>
        </a:solidFill>
        <a:latin typeface="Helvetica Light"/>
        <a:ea typeface="Helvetica Light"/>
        <a:cs typeface="Helvetica Light"/>
        <a:sym typeface="Helvetica Light"/>
      </a:defRPr>
    </a:lvl5pPr>
    <a:lvl6pPr defTabSz="824259">
      <a:spcBef>
        <a:spcPts val="4499"/>
      </a:spcBef>
      <a:defRPr sz="4400" spc="-134">
        <a:solidFill>
          <a:srgbClr val="2E2E2E"/>
        </a:solidFill>
        <a:latin typeface="Helvetica Light"/>
        <a:ea typeface="Helvetica Light"/>
        <a:cs typeface="Helvetica Light"/>
        <a:sym typeface="Helvetica Light"/>
      </a:defRPr>
    </a:lvl6pPr>
    <a:lvl7pPr defTabSz="824259">
      <a:spcBef>
        <a:spcPts val="4499"/>
      </a:spcBef>
      <a:defRPr sz="4400" spc="-134">
        <a:solidFill>
          <a:srgbClr val="2E2E2E"/>
        </a:solidFill>
        <a:latin typeface="Helvetica Light"/>
        <a:ea typeface="Helvetica Light"/>
        <a:cs typeface="Helvetica Light"/>
        <a:sym typeface="Helvetica Light"/>
      </a:defRPr>
    </a:lvl7pPr>
    <a:lvl8pPr defTabSz="824259">
      <a:spcBef>
        <a:spcPts val="4499"/>
      </a:spcBef>
      <a:defRPr sz="4400" spc="-134">
        <a:solidFill>
          <a:srgbClr val="2E2E2E"/>
        </a:solidFill>
        <a:latin typeface="Helvetica Light"/>
        <a:ea typeface="Helvetica Light"/>
        <a:cs typeface="Helvetica Light"/>
        <a:sym typeface="Helvetica Light"/>
      </a:defRPr>
    </a:lvl8pPr>
    <a:lvl9pPr defTabSz="824259">
      <a:spcBef>
        <a:spcPts val="4499"/>
      </a:spcBef>
      <a:defRPr sz="4400" spc="-134">
        <a:solidFill>
          <a:srgbClr val="2E2E2E"/>
        </a:solidFill>
        <a:latin typeface="Helvetica Light"/>
        <a:ea typeface="Helvetica Light"/>
        <a:cs typeface="Helvetica Light"/>
        <a:sym typeface="Helvetica Light"/>
      </a:defRPr>
    </a:lvl9pPr>
  </p:defaultTextStyle>
  <p:extLst>
    <p:ext uri="{521415D9-36F7-43E2-AB2F-B90AF26B5E84}">
      <p14:sectionLst xmlns:p14="http://schemas.microsoft.com/office/powerpoint/2010/main">
        <p14:section name="Intro and short version" id="{411BC662-C849-A142-9B8F-E260EA42B33E}">
          <p14:sldIdLst>
            <p14:sldId id="503"/>
            <p14:sldId id="541"/>
            <p14:sldId id="542"/>
            <p14:sldId id="504"/>
            <p14:sldId id="505"/>
            <p14:sldId id="506"/>
            <p14:sldId id="394"/>
            <p14:sldId id="315"/>
            <p14:sldId id="259"/>
            <p14:sldId id="545"/>
            <p14:sldId id="511"/>
            <p14:sldId id="264"/>
            <p14:sldId id="509"/>
            <p14:sldId id="510"/>
          </p14:sldIdLst>
        </p14:section>
        <p14:section name="Core differentiators in detail" id="{006F0829-7BC2-D640-B4B8-9D2FA4C7E966}">
          <p14:sldIdLst>
            <p14:sldId id="525"/>
            <p14:sldId id="474"/>
            <p14:sldId id="527"/>
            <p14:sldId id="458"/>
            <p14:sldId id="543"/>
            <p14:sldId id="461"/>
            <p14:sldId id="530"/>
            <p14:sldId id="494"/>
            <p14:sldId id="532"/>
            <p14:sldId id="464"/>
            <p14:sldId id="534"/>
            <p14:sldId id="495"/>
            <p14:sldId id="462"/>
            <p14:sldId id="549"/>
            <p14:sldId id="537"/>
            <p14:sldId id="463"/>
            <p14:sldId id="544"/>
            <p14:sldId id="539"/>
            <p14:sldId id="473"/>
          </p14:sldIdLst>
        </p14:section>
        <p14:section name="Closing" id="{A2AA6EE6-D21B-F341-AEF0-6AD92B7A5270}">
          <p14:sldIdLst>
            <p14:sldId id="546"/>
            <p14:sldId id="547"/>
            <p14:sldId id="5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00"/>
    <a:srgbClr val="FC2A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DFD"/>
          </a:solidFill>
        </a:fill>
      </a:tcStyle>
    </a:wholeTbl>
    <a:band2H>
      <a:tcTxStyle/>
      <a:tcStyle>
        <a:tcBdr/>
        <a:fill>
          <a:solidFill>
            <a:srgbClr val="EFF6FE"/>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firstRow>
  </a:tblStyle>
  <a:tblStyle styleId="{C7B018BB-80A7-4F77-B60F-C8B233D01FF8}"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8EEDD"/>
          </a:solidFill>
        </a:fill>
      </a:tcStyle>
    </a:wholeTbl>
    <a:band2H>
      <a:tcTxStyle/>
      <a:tcStyle>
        <a:tcBdr/>
        <a:fill>
          <a:solidFill>
            <a:srgbClr val="F4F6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firstRow>
  </a:tblStyle>
  <a:tblStyle styleId="{EEE7283C-3CF3-47DC-8721-378D4A62B228}"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FD2E4"/>
          </a:solidFill>
        </a:fill>
      </a:tcStyle>
    </a:wholeTbl>
    <a:band2H>
      <a:tcTxStyle/>
      <a:tcStyle>
        <a:tcBdr/>
        <a:fill>
          <a:solidFill>
            <a:srgbClr val="EFEAF2"/>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firstRow>
  </a:tblStyle>
  <a:tblStyle styleId="{CF821DB8-F4EB-4A41-A1BA-3FCAFE7338EE}" styleName="">
    <a:tblBg/>
    <a:wholeTbl>
      <a:tcTxStyle b="on" i="on">
        <a:fontRef idx="minor">
          <a:srgbClr val="2E2E2E"/>
        </a:fontRef>
        <a:srgbClr val="2E2E2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BCEF9"/>
          </a:solidFill>
        </a:fill>
      </a:tcStyle>
    </a:firstCol>
    <a:lastRow>
      <a:tcTxStyle b="on" i="on">
        <a:fontRef idx="minor">
          <a:srgbClr val="2E2E2E"/>
        </a:fontRef>
        <a:srgbClr val="2E2E2E"/>
      </a:tcTxStyle>
      <a:tcStyle>
        <a:tcBdr>
          <a:left>
            <a:ln w="12700" cap="flat">
              <a:noFill/>
              <a:miter lim="400000"/>
            </a:ln>
          </a:left>
          <a:right>
            <a:ln w="12700" cap="flat">
              <a:noFill/>
              <a:miter lim="400000"/>
            </a:ln>
          </a:right>
          <a:top>
            <a:ln w="50800" cap="flat">
              <a:solidFill>
                <a:srgbClr val="2E2E2E"/>
              </a:solidFill>
              <a:prstDash val="solid"/>
              <a:bevel/>
            </a:ln>
          </a:top>
          <a:bottom>
            <a:ln w="25400" cap="flat">
              <a:solidFill>
                <a:srgbClr val="2E2E2E"/>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2E2E2E"/>
              </a:solidFill>
              <a:prstDash val="solid"/>
              <a:bevel/>
            </a:ln>
          </a:top>
          <a:bottom>
            <a:ln w="25400" cap="flat">
              <a:solidFill>
                <a:srgbClr val="2E2E2E"/>
              </a:solidFill>
              <a:prstDash val="solid"/>
              <a:bevel/>
            </a:ln>
          </a:bottom>
          <a:insideH>
            <a:ln w="12700" cap="flat">
              <a:noFill/>
              <a:miter lim="400000"/>
            </a:ln>
          </a:insideH>
          <a:insideV>
            <a:ln w="12700" cap="flat">
              <a:noFill/>
              <a:miter lim="400000"/>
            </a:ln>
          </a:insideV>
        </a:tcBdr>
        <a:fill>
          <a:solidFill>
            <a:srgbClr val="9BCEF9"/>
          </a:solidFill>
        </a:fill>
      </a:tcStyle>
    </a:firstRow>
  </a:tblStyle>
  <a:tblStyle styleId="{33BA23B1-9221-436E-865A-0063620EA4FD}"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CC"/>
          </a:solidFill>
        </a:fill>
      </a:tcStyle>
    </a:wholeTbl>
    <a:band2H>
      <a:tcTxStyle/>
      <a:tcStyle>
        <a:tcBdr/>
        <a:fill>
          <a:solidFill>
            <a:srgbClr val="E7E7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firstRow>
  </a:tblStyle>
  <a:tblStyle styleId="{2708684C-4D16-4618-839F-0558EEFCDFE6}" styleName="">
    <a:tblBg/>
    <a:wholeTbl>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solidFill>
            <a:srgbClr val="2E2E2E">
              <a:alpha val="20000"/>
            </a:srgbClr>
          </a:solidFill>
        </a:fill>
      </a:tcStyle>
    </a:wholeTbl>
    <a:band2H>
      <a:tcTxStyle/>
      <a:tcStyle>
        <a:tcBdr/>
        <a:fill>
          <a:solidFill>
            <a:srgbClr val="FFFFFF"/>
          </a:solidFill>
        </a:fill>
      </a:tcStyle>
    </a:band2H>
    <a:firstCol>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solidFill>
            <a:srgbClr val="2E2E2E">
              <a:alpha val="20000"/>
            </a:srgbClr>
          </a:solidFill>
        </a:fill>
      </a:tcStyle>
    </a:firstCol>
    <a:lastRow>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508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noFill/>
        </a:fill>
      </a:tcStyle>
    </a:lastRow>
    <a:firstRow>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254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44" autoAdjust="0"/>
    <p:restoredTop sz="90429" autoAdjust="0"/>
  </p:normalViewPr>
  <p:slideViewPr>
    <p:cSldViewPr snapToGrid="0" snapToObjects="1" showGuides="1">
      <p:cViewPr varScale="1">
        <p:scale>
          <a:sx n="40" d="100"/>
          <a:sy n="40" d="100"/>
        </p:scale>
        <p:origin x="-160" y="-1448"/>
      </p:cViewPr>
      <p:guideLst>
        <p:guide orient="horz" pos="4267"/>
        <p:guide pos="7712"/>
      </p:guideLst>
    </p:cSldViewPr>
  </p:slideViewPr>
  <p:notesTextViewPr>
    <p:cViewPr>
      <p:scale>
        <a:sx n="100" d="100"/>
        <a:sy n="100" d="100"/>
      </p:scale>
      <p:origin x="0" y="0"/>
    </p:cViewPr>
  </p:notesTextViewPr>
  <p:sorterViewPr>
    <p:cViewPr>
      <p:scale>
        <a:sx n="24" d="100"/>
        <a:sy n="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0A0FFC-992E-3947-80D3-06084A7BABF8}" type="datetimeFigureOut">
              <a:rPr lang="en-US" smtClean="0"/>
              <a:t>19/03/16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1AE16-2625-0845-A3BC-3AA852E6B5F7}" type="slidenum">
              <a:rPr lang="en-US" smtClean="0"/>
              <a:t>‹#›</a:t>
            </a:fld>
            <a:endParaRPr lang="en-US" dirty="0"/>
          </a:p>
        </p:txBody>
      </p:sp>
    </p:spTree>
    <p:extLst>
      <p:ext uri="{BB962C8B-B14F-4D97-AF65-F5344CB8AC3E}">
        <p14:creationId xmlns:p14="http://schemas.microsoft.com/office/powerpoint/2010/main" val="1776248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9" name="Shape 25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984555748"/>
      </p:ext>
    </p:extLst>
  </p:cSld>
  <p:clrMap bg1="lt1" tx1="dk1" bg2="lt2" tx2="dk2" accent1="accent1" accent2="accent2" accent3="accent3" accent4="accent4" accent5="accent5" accent6="accent6" hlink="hlink" folHlink="folHlink"/>
  <p:hf hdr="0" ftr="0" dt="0"/>
  <p:notesStyle>
    <a:lvl1pPr defTabSz="456519">
      <a:lnSpc>
        <a:spcPct val="117999"/>
      </a:lnSpc>
      <a:defRPr sz="2200">
        <a:latin typeface="+mj-lt"/>
        <a:ea typeface="+mj-ea"/>
        <a:cs typeface="+mj-cs"/>
        <a:sym typeface="Helvetica Neue"/>
      </a:defRPr>
    </a:lvl1pPr>
    <a:lvl2pPr indent="228260" defTabSz="456519">
      <a:lnSpc>
        <a:spcPct val="117999"/>
      </a:lnSpc>
      <a:defRPr sz="2200">
        <a:latin typeface="+mj-lt"/>
        <a:ea typeface="+mj-ea"/>
        <a:cs typeface="+mj-cs"/>
        <a:sym typeface="Helvetica Neue"/>
      </a:defRPr>
    </a:lvl2pPr>
    <a:lvl3pPr indent="456519" defTabSz="456519">
      <a:lnSpc>
        <a:spcPct val="117999"/>
      </a:lnSpc>
      <a:defRPr sz="2200">
        <a:latin typeface="+mj-lt"/>
        <a:ea typeface="+mj-ea"/>
        <a:cs typeface="+mj-cs"/>
        <a:sym typeface="Helvetica Neue"/>
      </a:defRPr>
    </a:lvl3pPr>
    <a:lvl4pPr indent="684765" defTabSz="456519">
      <a:lnSpc>
        <a:spcPct val="117999"/>
      </a:lnSpc>
      <a:defRPr sz="2200">
        <a:latin typeface="+mj-lt"/>
        <a:ea typeface="+mj-ea"/>
        <a:cs typeface="+mj-cs"/>
        <a:sym typeface="Helvetica Neue"/>
      </a:defRPr>
    </a:lvl4pPr>
    <a:lvl5pPr indent="913021" defTabSz="456519">
      <a:lnSpc>
        <a:spcPct val="117999"/>
      </a:lnSpc>
      <a:defRPr sz="2200">
        <a:latin typeface="+mj-lt"/>
        <a:ea typeface="+mj-ea"/>
        <a:cs typeface="+mj-cs"/>
        <a:sym typeface="Helvetica Neue"/>
      </a:defRPr>
    </a:lvl5pPr>
    <a:lvl6pPr indent="1141279" defTabSz="456519">
      <a:lnSpc>
        <a:spcPct val="117999"/>
      </a:lnSpc>
      <a:defRPr sz="2200">
        <a:latin typeface="+mj-lt"/>
        <a:ea typeface="+mj-ea"/>
        <a:cs typeface="+mj-cs"/>
        <a:sym typeface="Helvetica Neue"/>
      </a:defRPr>
    </a:lvl6pPr>
    <a:lvl7pPr indent="1369538" defTabSz="456519">
      <a:lnSpc>
        <a:spcPct val="117999"/>
      </a:lnSpc>
      <a:defRPr sz="2200">
        <a:latin typeface="+mj-lt"/>
        <a:ea typeface="+mj-ea"/>
        <a:cs typeface="+mj-cs"/>
        <a:sym typeface="Helvetica Neue"/>
      </a:defRPr>
    </a:lvl7pPr>
    <a:lvl8pPr indent="1597798" defTabSz="456519">
      <a:lnSpc>
        <a:spcPct val="117999"/>
      </a:lnSpc>
      <a:defRPr sz="2200">
        <a:latin typeface="+mj-lt"/>
        <a:ea typeface="+mj-ea"/>
        <a:cs typeface="+mj-cs"/>
        <a:sym typeface="Helvetica Neue"/>
      </a:defRPr>
    </a:lvl8pPr>
    <a:lvl9pPr indent="1826050" defTabSz="456519">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smtClean="0"/>
              <a:t>Apigee</a:t>
            </a:r>
            <a:r>
              <a:rPr lang="en-US" sz="2400" baseline="0" dirty="0" smtClean="0"/>
              <a:t> Edge preso in terms of key differentiators. Includes core presentation of top differentiators, along with additional persona-</a:t>
            </a:r>
            <a:r>
              <a:rPr lang="en-US" sz="2400" baseline="0" smtClean="0"/>
              <a:t>specific slides</a:t>
            </a:r>
            <a:endParaRPr lang="en-US" sz="2400" dirty="0"/>
          </a:p>
        </p:txBody>
      </p:sp>
    </p:spTree>
    <p:extLst>
      <p:ext uri="{BB962C8B-B14F-4D97-AF65-F5344CB8AC3E}">
        <p14:creationId xmlns:p14="http://schemas.microsoft.com/office/powerpoint/2010/main" val="94548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p>
          <a:p>
            <a:endParaRPr lang="en-US" baseline="0" dirty="0" smtClean="0"/>
          </a:p>
          <a:p>
            <a:r>
              <a:rPr lang="en-US" baseline="0" dirty="0" smtClean="0"/>
              <a:t>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a:t>
            </a:r>
            <a:r>
              <a:rPr lang="en-US" b="1" baseline="0" dirty="0" smtClean="0"/>
              <a:t> Point</a:t>
            </a:r>
          </a:p>
          <a:p>
            <a:r>
              <a:rPr lang="en-US" baseline="0" dirty="0" smtClean="0"/>
              <a:t>Apigee Edge enables you to build more consumable APIs with a design-first approach</a:t>
            </a:r>
          </a:p>
          <a:p>
            <a:endParaRPr lang="en-US" baseline="0" dirty="0" smtClean="0"/>
          </a:p>
          <a:p>
            <a:r>
              <a:rPr lang="en-US" b="1" baseline="0" dirty="0" smtClean="0"/>
              <a:t>Script (needs to be verified)</a:t>
            </a:r>
          </a:p>
          <a:p>
            <a:r>
              <a:rPr lang="en-US" baseline="0" dirty="0" smtClean="0"/>
              <a:t>APIs are built for app developers to consume. Its imperative that your APIs are useful to them – built in a way that makes their apps shine. If you build your APIs in a vacuum, you risk delivering APIs that don’t meet their requirements, which can result in costly and frustrating rework, and lengthy, unnecessary  delays in getting your apps to market. Instead, Apigee Edge enables you to take a top down approach. You can design the APIs using Swagger and collaborate with your app developers to agree on a shape that works. You can use Smart Docs to build documentation for this API design. With this agreement in place, you can build the API knowing that they will be used. And While you’re building the API, your app developers can use mocks of the API designed and the smart docs to build their apps. With this agile approach, you increase your chances of delivering APIs and apps that make an impact, perform as expected; and deliver them FAST.</a:t>
            </a:r>
          </a:p>
          <a:p>
            <a:endParaRPr lang="en-US" dirty="0" smtClean="0"/>
          </a:p>
          <a:p>
            <a:r>
              <a:rPr lang="en-US" b="1" dirty="0" smtClean="0"/>
              <a:t>Link to Wiki</a:t>
            </a:r>
          </a:p>
          <a:p>
            <a:r>
              <a:rPr lang="en-US" dirty="0" smtClean="0"/>
              <a:t>No differentiator page on Wiki</a:t>
            </a:r>
          </a:p>
          <a:p>
            <a:endParaRPr lang="en-US" dirty="0" smtClean="0"/>
          </a:p>
          <a:p>
            <a:r>
              <a:rPr lang="en-US" b="1" dirty="0" smtClean="0"/>
              <a:t>For Instance</a:t>
            </a:r>
          </a:p>
          <a:p>
            <a:r>
              <a:rPr lang="en-US" dirty="0" smtClean="0"/>
              <a:t>None</a:t>
            </a:r>
          </a:p>
        </p:txBody>
      </p:sp>
    </p:spTree>
    <p:extLst>
      <p:ext uri="{BB962C8B-B14F-4D97-AF65-F5344CB8AC3E}">
        <p14:creationId xmlns:p14="http://schemas.microsoft.com/office/powerpoint/2010/main" val="123036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0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b="1"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4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APIs developed with Edge can leverage the out-of-the-box, configurable policies, custom code written in JavaScript</a:t>
            </a:r>
            <a:r>
              <a:rPr lang="en-US" baseline="0" dirty="0" smtClean="0"/>
              <a:t> (Node.js)</a:t>
            </a:r>
            <a:r>
              <a:rPr lang="en-US" dirty="0" smtClean="0"/>
              <a:t> or Java, or both. The flexibility to leverage standard implementations,</a:t>
            </a:r>
            <a:r>
              <a:rPr lang="en-US" baseline="0" dirty="0" smtClean="0"/>
              <a:t> configuration AND code improves developer productivity by accelerating the time to solve both common and complex problems. </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Common themes and use cases, are best handled with standard implementations and configuration. Apigee Edge provides Traffic Management, Security, Mediation  and other policies out of the box that you can leverage, configure, and reuse across projects. These policies provide common, consistent, scalable, tuned implementations of common functionality.</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Complex problems are best handled via software development, or a combination of configuration and development. Apigee Edge enables you to solve these complex or unique needs through extension polices. You can write these extension policies in JavaScript, Java, node.js, or external services.</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In addition, with our micro-services architecture, you can implement a set</a:t>
            </a:r>
            <a:r>
              <a:rPr lang="en-US" dirty="0" smtClean="0"/>
              <a:t> small, independent, decoupled, focused processes with node.js and deploy</a:t>
            </a:r>
            <a:r>
              <a:rPr lang="en-US" baseline="0" dirty="0" smtClean="0"/>
              <a:t> them </a:t>
            </a:r>
            <a:r>
              <a:rPr lang="en-US" dirty="0" smtClean="0"/>
              <a:t>in the gateway to meet your unique needs. </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Whether your needs are simple or complex</a:t>
            </a:r>
            <a:r>
              <a:rPr lang="en-US" baseline="0" dirty="0" smtClean="0"/>
              <a:t>, Apigee Edge provides you the flexibility you need to build APIs faster.</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sz="2400" dirty="0" smtClean="0">
              <a:solidFill>
                <a:schemeClr val="bg1"/>
              </a:solidFill>
              <a:latin typeface="Helvetica Neue Light"/>
              <a:cs typeface="Helvetica Neue Light"/>
            </a:endParaRPr>
          </a:p>
          <a:p>
            <a:endParaRPr lang="en-US" dirty="0" smtClean="0"/>
          </a:p>
          <a:p>
            <a:r>
              <a:rPr lang="en-US" b="1" dirty="0" smtClean="0"/>
              <a:t>Link</a:t>
            </a:r>
            <a:r>
              <a:rPr lang="en-US" b="1" baseline="0" dirty="0" smtClean="0"/>
              <a:t> to Wiki</a:t>
            </a:r>
          </a:p>
          <a:p>
            <a:r>
              <a:rPr lang="en-US" baseline="0" dirty="0" smtClean="0"/>
              <a:t>https://apigeesc.atlassian.net/wiki/display/SEP/API+Development+with+Configuration+and+Code</a:t>
            </a:r>
          </a:p>
          <a:p>
            <a:endParaRPr lang="en-US" baseline="0" dirty="0" smtClean="0"/>
          </a:p>
          <a:p>
            <a:r>
              <a:rPr lang="en-US" b="1" baseline="0" dirty="0" smtClean="0"/>
              <a:t>For Instance</a:t>
            </a:r>
            <a:endParaRPr lang="en-US" b="1" dirty="0" smtClean="0"/>
          </a:p>
          <a:p>
            <a:r>
              <a:rPr lang="en-US" dirty="0" smtClean="0"/>
              <a:t>None</a:t>
            </a:r>
            <a:endParaRPr lang="en-US" sz="2400" dirty="0" smtClean="0">
              <a:solidFill>
                <a:schemeClr val="bg1"/>
              </a:solidFill>
              <a:latin typeface="Helvetica Neue Light"/>
              <a:cs typeface="Helvetica Neue Light"/>
            </a:endParaRPr>
          </a:p>
          <a:p>
            <a:pPr marL="342900" indent="-342900">
              <a:buFont typeface="Arial"/>
              <a:buChar char="•"/>
            </a:pPr>
            <a:endParaRPr lang="en-US" dirty="0"/>
          </a:p>
        </p:txBody>
      </p:sp>
    </p:spTree>
    <p:extLst>
      <p:ext uri="{BB962C8B-B14F-4D97-AF65-F5344CB8AC3E}">
        <p14:creationId xmlns:p14="http://schemas.microsoft.com/office/powerpoint/2010/main" val="125072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 name="Shape 227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72" name="Shape 2272"/>
          <p:cNvSpPr>
            <a:spLocks noGrp="1"/>
          </p:cNvSpPr>
          <p:nvPr>
            <p:ph type="body" sz="quarter" idx="1"/>
          </p:nvPr>
        </p:nvSpPr>
        <p:spPr>
          <a:prstGeom prst="rect">
            <a:avLst/>
          </a:prstGeom>
        </p:spPr>
        <p:txBody>
          <a:bodyPr/>
          <a:lstStyle/>
          <a:p>
            <a:pPr lvl="0">
              <a:lnSpc>
                <a:spcPct val="117999"/>
              </a:lnSpc>
              <a:defRPr sz="1800"/>
            </a:pPr>
            <a:r>
              <a:rPr lang="en-US" sz="1200" b="1" dirty="0" smtClean="0"/>
              <a:t>Main Point</a:t>
            </a:r>
          </a:p>
          <a:p>
            <a:pPr lvl="0">
              <a:lnSpc>
                <a:spcPct val="117999"/>
              </a:lnSpc>
              <a:defRPr sz="1800"/>
            </a:pPr>
            <a:r>
              <a:rPr lang="en-US" sz="1200" dirty="0" smtClean="0"/>
              <a:t>Apigee</a:t>
            </a:r>
            <a:r>
              <a:rPr lang="en-US" sz="1200" baseline="0" dirty="0" smtClean="0"/>
              <a:t> Edge enables you to improve the productivity of your developers by empowering them to use as little or as much code as needed.</a:t>
            </a:r>
            <a:endParaRPr lang="en-US" sz="1200" dirty="0" smtClean="0"/>
          </a:p>
          <a:p>
            <a:pPr lvl="0">
              <a:lnSpc>
                <a:spcPct val="117999"/>
              </a:lnSpc>
              <a:defRPr sz="1800"/>
            </a:pPr>
            <a:endParaRPr lang="en-US" sz="1200" dirty="0" smtClean="0"/>
          </a:p>
          <a:p>
            <a:pPr lvl="0">
              <a:lnSpc>
                <a:spcPct val="117999"/>
              </a:lnSpc>
              <a:defRPr sz="1800"/>
            </a:pPr>
            <a:r>
              <a:rPr lang="en-US" sz="1200" b="1" dirty="0" smtClean="0"/>
              <a:t>Script</a:t>
            </a:r>
          </a:p>
          <a:p>
            <a:pPr marL="0" marR="0" lvl="0" indent="0" defTabSz="457131" eaLnBrk="1" fontAlgn="auto" latinLnBrk="0" hangingPunct="1">
              <a:lnSpc>
                <a:spcPct val="117999"/>
              </a:lnSpc>
              <a:spcBef>
                <a:spcPts val="0"/>
              </a:spcBef>
              <a:spcAft>
                <a:spcPts val="0"/>
              </a:spcAft>
              <a:buClrTx/>
              <a:buSzTx/>
              <a:buFontTx/>
              <a:buNone/>
              <a:tabLst/>
              <a:defRPr sz="1800"/>
            </a:pPr>
            <a:r>
              <a:rPr lang="en-US" sz="1200" baseline="0" dirty="0" smtClean="0">
                <a:latin typeface="Calibri"/>
                <a:ea typeface="Calibri"/>
                <a:cs typeface="Calibri"/>
                <a:sym typeface="Calibri"/>
              </a:rPr>
              <a:t>You need to improve developer productivity, empower them to build APIs quickly and extend them to do anything advanced. </a:t>
            </a:r>
            <a:r>
              <a:rPr sz="1200" dirty="0" smtClean="0"/>
              <a:t>We </a:t>
            </a:r>
            <a:r>
              <a:rPr sz="1200" dirty="0"/>
              <a:t>make it easy for developers to create proxies by writing </a:t>
            </a:r>
            <a:r>
              <a:rPr lang="en-US" sz="1200" dirty="0" smtClean="0"/>
              <a:t>z</a:t>
            </a:r>
            <a:r>
              <a:rPr sz="1200" dirty="0" smtClean="0"/>
              <a:t>ero </a:t>
            </a:r>
            <a:r>
              <a:rPr sz="1200" dirty="0"/>
              <a:t>code… or little </a:t>
            </a:r>
            <a:r>
              <a:rPr sz="1200" dirty="0" smtClean="0"/>
              <a:t>code</a:t>
            </a:r>
            <a:r>
              <a:rPr lang="en-US" sz="1200" dirty="0" smtClean="0"/>
              <a:t> if they chose too.Developers</a:t>
            </a:r>
            <a:r>
              <a:rPr lang="en-US" sz="1200" baseline="0" dirty="0" smtClean="0"/>
              <a:t> can quickly get started by using </a:t>
            </a:r>
            <a:r>
              <a:rPr lang="en-US" sz="1200" dirty="0" smtClean="0"/>
              <a:t>over</a:t>
            </a:r>
            <a:r>
              <a:rPr lang="en-US" sz="1200" baseline="0" dirty="0" smtClean="0"/>
              <a:t> 30 out of the box </a:t>
            </a:r>
            <a:r>
              <a:rPr lang="en-US" sz="1200" dirty="0" smtClean="0"/>
              <a:t>policies and the self-service UI to create their proxies.</a:t>
            </a:r>
            <a:r>
              <a:rPr lang="en-US" sz="1200" baseline="0" dirty="0" smtClean="0"/>
              <a:t> They can then </a:t>
            </a:r>
            <a:r>
              <a:rPr lang="en-US" sz="1200" dirty="0" smtClean="0"/>
              <a:t>extend those</a:t>
            </a:r>
            <a:r>
              <a:rPr lang="en-US" sz="1200" baseline="0" dirty="0" smtClean="0"/>
              <a:t> proxies </a:t>
            </a:r>
            <a:r>
              <a:rPr lang="en-US" sz="1200" dirty="0" smtClean="0"/>
              <a:t>with light-weight code</a:t>
            </a:r>
            <a:r>
              <a:rPr lang="en-US" sz="1200" baseline="0" dirty="0" smtClean="0"/>
              <a:t>. This presents a healthy balance between getting started quickly and supporting complex requirements. </a:t>
            </a:r>
            <a:endParaRPr lang="en-US" sz="1200" baseline="0" dirty="0"/>
          </a:p>
          <a:p>
            <a:pPr marL="0" marR="0" lvl="0" indent="0" defTabSz="457131" eaLnBrk="1" fontAlgn="auto" latinLnBrk="0" hangingPunct="1">
              <a:lnSpc>
                <a:spcPct val="117999"/>
              </a:lnSpc>
              <a:spcBef>
                <a:spcPts val="0"/>
              </a:spcBef>
              <a:spcAft>
                <a:spcPts val="0"/>
              </a:spcAft>
              <a:buClrTx/>
              <a:buSzTx/>
              <a:buFontTx/>
              <a:buNone/>
              <a:tabLst/>
              <a:defRPr sz="1800"/>
            </a:pPr>
            <a:endParaRPr lang="en-US" sz="1200" dirty="0" smtClean="0"/>
          </a:p>
          <a:p>
            <a:pPr lvl="0">
              <a:lnSpc>
                <a:spcPct val="117999"/>
              </a:lnSpc>
              <a:defRPr sz="1800"/>
            </a:pPr>
            <a:r>
              <a:rPr lang="en-US" sz="1200" dirty="0" smtClean="0"/>
              <a:t>In</a:t>
            </a:r>
            <a:r>
              <a:rPr lang="en-US" sz="1200" baseline="0" dirty="0" smtClean="0"/>
              <a:t> addition, our design-first approach leveraging o</a:t>
            </a:r>
            <a:r>
              <a:rPr sz="1200" dirty="0" smtClean="0"/>
              <a:t>pen-</a:t>
            </a:r>
            <a:r>
              <a:rPr lang="en-US" sz="1200" dirty="0" smtClean="0"/>
              <a:t>s</a:t>
            </a:r>
            <a:r>
              <a:rPr sz="1200" dirty="0" smtClean="0"/>
              <a:t>ource </a:t>
            </a:r>
            <a:r>
              <a:rPr lang="en-US" sz="1200" dirty="0" smtClean="0"/>
              <a:t>s</a:t>
            </a:r>
            <a:r>
              <a:rPr sz="1200" dirty="0" smtClean="0"/>
              <a:t>wagger </a:t>
            </a:r>
            <a:r>
              <a:rPr sz="1200" dirty="0"/>
              <a:t>is </a:t>
            </a:r>
            <a:r>
              <a:rPr lang="en-US" sz="1200" dirty="0" smtClean="0"/>
              <a:t>u</a:t>
            </a:r>
            <a:r>
              <a:rPr sz="1200" dirty="0" smtClean="0"/>
              <a:t>nique</a:t>
            </a:r>
            <a:r>
              <a:rPr lang="en-US" sz="1200" dirty="0" smtClean="0"/>
              <a:t>.</a:t>
            </a:r>
            <a:r>
              <a:rPr lang="en-US" sz="1200" baseline="0" dirty="0" smtClean="0"/>
              <a:t> Developers can collaborate with their peers and app developers before writing code. In addition, using Apigee 127, they can code on </a:t>
            </a:r>
            <a:r>
              <a:rPr sz="1200" dirty="0" smtClean="0"/>
              <a:t>laptops</a:t>
            </a:r>
            <a:r>
              <a:rPr sz="1200" dirty="0"/>
              <a:t>/on-prem and deploy it on-prem or </a:t>
            </a:r>
            <a:r>
              <a:rPr sz="1200" dirty="0" smtClean="0"/>
              <a:t>cloud</a:t>
            </a:r>
            <a:r>
              <a:rPr lang="en-US" sz="1200" dirty="0" smtClean="0"/>
              <a:t>.</a:t>
            </a:r>
            <a:r>
              <a:rPr lang="en-US" sz="1200" baseline="0" dirty="0" smtClean="0"/>
              <a:t> We also support multiple languages which provides more flexibility. </a:t>
            </a:r>
            <a:endParaRPr lang="en-US" sz="1200" dirty="0" smtClean="0"/>
          </a:p>
          <a:p>
            <a:endParaRPr lang="en-US" dirty="0" smtClean="0"/>
          </a:p>
          <a:p>
            <a:r>
              <a:rPr lang="en-US" b="1" dirty="0" smtClean="0"/>
              <a:t>Link</a:t>
            </a:r>
            <a:r>
              <a:rPr lang="en-US" b="1" baseline="0" dirty="0" smtClean="0"/>
              <a:t> to Wiki</a:t>
            </a:r>
          </a:p>
          <a:p>
            <a:r>
              <a:rPr lang="en-US" baseline="0" dirty="0" smtClean="0"/>
              <a:t>https://apigeesc.atlassian.net/wiki/display/SEP/API+Development+with+Configuration+and+Code</a:t>
            </a:r>
          </a:p>
          <a:p>
            <a:endParaRPr lang="en-US" baseline="0" dirty="0" smtClean="0"/>
          </a:p>
          <a:p>
            <a:r>
              <a:rPr lang="en-US" baseline="0" dirty="0" smtClean="0"/>
              <a:t>For Instance</a:t>
            </a:r>
            <a:endParaRPr lang="en-US" dirty="0" smtClean="0"/>
          </a:p>
          <a:p>
            <a:pPr marL="342900" indent="-342900">
              <a:buFont typeface="Arial"/>
              <a:buChar char="•"/>
            </a:pPr>
            <a:r>
              <a:rPr lang="en-US" dirty="0" smtClean="0"/>
              <a:t>“You [Apigee] enable us to innovate at such speed we’ve turned from an aircraft carrier to 10,000 speed boats.”,</a:t>
            </a:r>
            <a:r>
              <a:rPr lang="en-US" baseline="0" dirty="0" smtClean="0"/>
              <a:t> </a:t>
            </a:r>
            <a:r>
              <a:rPr lang="en-US" dirty="0" smtClean="0"/>
              <a:t>John Donovan, Sr. EVP, Technology and Network Ops, AT&amp;T (see separate slide)</a:t>
            </a:r>
          </a:p>
          <a:p>
            <a:endParaRPr lang="en-US" dirty="0" smtClean="0"/>
          </a:p>
          <a:p>
            <a:pPr marL="187036" lvl="0" indent="-187036">
              <a:lnSpc>
                <a:spcPct val="117999"/>
              </a:lnSpc>
              <a:buSzPct val="100000"/>
              <a:buFont typeface="Arial"/>
              <a:buChar char="•"/>
              <a:defRPr sz="1800"/>
            </a:pPr>
            <a:endParaRPr sz="2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a:t>
            </a:r>
            <a:r>
              <a:rPr lang="en-US" baseline="0" dirty="0" smtClean="0"/>
              <a:t> BaaS enables you to deliver modern experiences faster</a:t>
            </a:r>
          </a:p>
          <a:p>
            <a:endParaRPr lang="en-US" baseline="0" dirty="0" smtClean="0"/>
          </a:p>
          <a:p>
            <a:r>
              <a:rPr lang="en-US" b="1" baseline="0" dirty="0" smtClean="0"/>
              <a:t>Script</a:t>
            </a:r>
          </a:p>
          <a:p>
            <a:pPr marL="0" marR="0" indent="0" algn="l" defTabSz="457200" eaLnBrk="1" fontAlgn="auto" latinLnBrk="0" hangingPunct="1">
              <a:lnSpc>
                <a:spcPct val="117999"/>
              </a:lnSpc>
              <a:spcBef>
                <a:spcPts val="0"/>
              </a:spcBef>
              <a:spcAft>
                <a:spcPts val="0"/>
              </a:spcAft>
              <a:buClrTx/>
              <a:buSzTx/>
              <a:buFontTx/>
              <a:buNone/>
              <a:tabLst/>
              <a:defRPr/>
            </a:pPr>
            <a:r>
              <a:rPr lang="en-US" baseline="0" dirty="0" smtClean="0"/>
              <a:t>Apigee Edge, includes API BaaS, a highly, optimized, scalable RESTful data store. With built in back-end as a service to store data for your apps and out of the box capabilities such as social login, push-notifications, activity streams, you can build modern experiences faster. API BaaS enables you to de-normalize data from systems of record so you can build systems of engagement. In effect, API BaaS enables you to develop like a startup, but scale like an enterprise. </a:t>
            </a:r>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baseline="0" dirty="0" smtClean="0"/>
              <a:t>It does so with a variety of capabilities.</a:t>
            </a:r>
          </a:p>
          <a:p>
            <a:endParaRPr lang="en-US" baseline="0" dirty="0" smtClean="0"/>
          </a:p>
          <a:p>
            <a:r>
              <a:rPr lang="en-US" baseline="0" dirty="0" smtClean="0"/>
              <a:t>Apigee BaaS eliminates the IT admin costs needed to provision new databases and app servers for each new app. It reduces custom app development spend on building features that drive app engagement such as social login, push notifications, location queries, and more. And it improves app performance and scalability cost-effectively.</a:t>
            </a:r>
          </a:p>
          <a:p>
            <a:endParaRPr lang="en-US" baseline="0" dirty="0" smtClean="0"/>
          </a:p>
          <a:p>
            <a:r>
              <a:rPr lang="en-US" baseline="0" dirty="0" smtClean="0"/>
              <a:t>When creating new apps (such as mobile apps) that need to scale, your existing data services may not have the data in a way that easily queryable (compared to key-value pair stores like memcache), scalable, or consumable by the app. Often the data is in a database or a data-warehouses that are not meant to be queried the way the app wants to.  API BaaS provides a data service via APIs that allows for storing &amp; querying the data the way you want without the expensive provisioning of new Cassandra / Elastic search and API tier.  </a:t>
            </a:r>
          </a:p>
          <a:p>
            <a:endParaRPr lang="en-US" baseline="0" dirty="0" smtClean="0"/>
          </a:p>
          <a:p>
            <a:r>
              <a:rPr lang="en-US" baseline="0" dirty="0" smtClean="0"/>
              <a:t>All new apps prefer to integrate via APIs instead of direct DB connections. Instead of having to stand up a database, then stand up an API, API BaaS does this all in one go without the need to involve IT for additional provisioning.</a:t>
            </a:r>
          </a:p>
          <a:p>
            <a:endParaRPr lang="en-US" baseline="0" dirty="0" smtClean="0"/>
          </a:p>
          <a:p>
            <a:r>
              <a:rPr lang="en-US" baseline="0" dirty="0" smtClean="0"/>
              <a:t>New apps often call for storing transient data or application specific data. These apps are often too small to warrant standing up of its own database and API tier. API BaaS lets you quickly provision collections with no administrator involved.</a:t>
            </a:r>
          </a:p>
          <a:p>
            <a:endParaRPr lang="en-US" baseline="0" dirty="0" smtClean="0"/>
          </a:p>
          <a:p>
            <a:r>
              <a:rPr lang="en-US" baseline="0" dirty="0" smtClean="0"/>
              <a:t>New Apps often have “social” components or “graph” components it it (e.g. like buttons). Instead of building these components from scratch, API BaaS’ graph capabilities lets developers relate any 2 entities to form an easily queryable graph. This improves the time it takes to create  new feature in an app dramatically.</a:t>
            </a:r>
          </a:p>
          <a:p>
            <a:endParaRPr lang="en-US" baseline="0" dirty="0" smtClean="0"/>
          </a:p>
          <a:p>
            <a:r>
              <a:rPr lang="en-US" baseline="0" dirty="0" smtClean="0"/>
              <a:t>Push notifications and location queries are proven features to drive engagement of apps. These features can take several months to stand up from scratch, and even more months to integrate together with data. API BaaS offers both features in an elegant way.</a:t>
            </a:r>
          </a:p>
          <a:p>
            <a:endParaRPr lang="en-US" baseline="0" dirty="0" smtClean="0"/>
          </a:p>
          <a:p>
            <a:r>
              <a:rPr lang="en-US" baseline="0" dirty="0" smtClean="0"/>
              <a:t>Most apps (especially retail apps) need geolocation services to drive engagement (e.g. Store locator. Building geolocation off traditional RDBMSs is not possible because out of box the indexing capabilities do not exist. API BaaS lets you quickly stand up a geolocation service.</a:t>
            </a:r>
          </a:p>
          <a:p>
            <a:endParaRPr lang="en-US" baseline="0" dirty="0" smtClean="0"/>
          </a:p>
          <a:p>
            <a:r>
              <a:rPr lang="en-US" baseline="0" dirty="0" smtClean="0"/>
              <a:t>App builders are always experimenting with new features for their mobile apps. Pushing these changes traditionally require releases to the appstore which is a slow process and relies on the end user to update their apps. API BaaS allows IT to push out new configuration to enable/disable mobile features so that they can experiment and tweak in production – all without requiring a new version to be uploaded to the app store. This feature includes an SDK for synchronization and offline access for configuration data, A/B testing, and pushing to specific devices.</a:t>
            </a:r>
          </a:p>
          <a:p>
            <a:endParaRPr lang="en-US" baseline="0" dirty="0" smtClean="0"/>
          </a:p>
          <a:p>
            <a:endParaRPr lang="en-US" baseline="0" dirty="0" smtClean="0"/>
          </a:p>
          <a:p>
            <a:r>
              <a:rPr lang="en-US" b="1" baseline="0" dirty="0" smtClean="0"/>
              <a:t>Link to Wiki</a:t>
            </a:r>
          </a:p>
          <a:p>
            <a:r>
              <a:rPr lang="en-US" baseline="0" dirty="0" smtClean="0"/>
              <a:t>https://apigeesc.atlassian.net/wiki/display/SEP/FEATURE+%3A+API+BaaS</a:t>
            </a:r>
          </a:p>
          <a:p>
            <a:endParaRPr lang="en-US" baseline="0" dirty="0" smtClean="0"/>
          </a:p>
          <a:p>
            <a:r>
              <a:rPr lang="en-US" b="1" baseline="0" dirty="0" smtClean="0"/>
              <a:t>For Instance</a:t>
            </a:r>
          </a:p>
          <a:p>
            <a:pPr marL="342900" indent="-342900">
              <a:buFont typeface="Arial"/>
              <a:buChar char="•"/>
            </a:pPr>
            <a:r>
              <a:rPr lang="en-US" b="1" dirty="0" smtClean="0"/>
              <a:t>Morrisons</a:t>
            </a:r>
            <a:r>
              <a:rPr lang="en-US" b="0" dirty="0" smtClean="0"/>
              <a:t> uses API BaaS to drive their Store locator. Without BaaS, Morrisons would have had to stand up their own C* instance, followed by setting up their own app server to implement this small use case - increasing costs as well as increasing app development time.</a:t>
            </a:r>
          </a:p>
          <a:p>
            <a:pPr marL="342900" indent="-342900">
              <a:buFont typeface="Arial"/>
              <a:buChar char="•"/>
            </a:pPr>
            <a:r>
              <a:rPr lang="en-US" b="1" dirty="0" smtClean="0"/>
              <a:t>Burberry’s</a:t>
            </a:r>
            <a:r>
              <a:rPr lang="en-US" b="0" dirty="0" smtClean="0"/>
              <a:t> social media app (artofthetrench.burberry.com) was built entirely on API BaaS because it was the fastest and easiest way to build a socially engaging app. Otherwise, they would have had to stand up their own C* instance and App server for this project. artofthetrench is too small of a project that would have been worth all this infrastructure development.</a:t>
            </a:r>
          </a:p>
          <a:p>
            <a:pPr marL="342900" indent="-342900">
              <a:buFont typeface="Arial"/>
              <a:buChar char="•"/>
            </a:pPr>
            <a:r>
              <a:rPr lang="en-US" b="1" dirty="0" smtClean="0"/>
              <a:t>Burberry </a:t>
            </a:r>
            <a:r>
              <a:rPr lang="en-US" b="0" dirty="0" smtClean="0"/>
              <a:t>is using BaaS to cache some of their store inventory data from SAP and Salesforce for their clientelling app. If they had not used API BaaS as the caching layer, it is likely that they would overload their systems of record or possibly have had terrible performance.</a:t>
            </a:r>
          </a:p>
          <a:p>
            <a:pPr marL="342900" indent="-342900">
              <a:buFont typeface="Arial"/>
              <a:buChar char="•"/>
            </a:pPr>
            <a:r>
              <a:rPr lang="en-US" b="1" dirty="0" smtClean="0"/>
              <a:t>Vodafone </a:t>
            </a:r>
            <a:r>
              <a:rPr lang="en-US" b="0" dirty="0" smtClean="0"/>
              <a:t>is using API BaaS for Push notification to drive better engagement of the MyVodaphone App. API BaaS is the ONLY on prem push notification system out there.</a:t>
            </a:r>
          </a:p>
          <a:p>
            <a:pPr marL="342900" indent="-342900">
              <a:buFont typeface="Arial"/>
              <a:buChar char="•"/>
            </a:pPr>
            <a:r>
              <a:rPr lang="en-US" b="1" dirty="0" smtClean="0"/>
              <a:t>Woolworths</a:t>
            </a:r>
            <a:r>
              <a:rPr lang="en-US" b="0" dirty="0" smtClean="0"/>
              <a:t> using API BaaS for Offers and Shopping Lists (powering the Apple Watch App)</a:t>
            </a:r>
          </a:p>
          <a:p>
            <a:pPr marL="342900" indent="-342900">
              <a:buFont typeface="Arial"/>
              <a:buChar char="•"/>
            </a:pPr>
            <a:r>
              <a:rPr lang="en-US" b="1" dirty="0" smtClean="0"/>
              <a:t>Walgreens</a:t>
            </a:r>
            <a:r>
              <a:rPr lang="en-US" b="0" dirty="0" smtClean="0"/>
              <a:t> realized they were collecting too much data in production from their phones and was able to dynamically reduce the amount of data captured without having to do an additional code push.</a:t>
            </a:r>
          </a:p>
        </p:txBody>
      </p:sp>
    </p:spTree>
    <p:extLst>
      <p:ext uri="{BB962C8B-B14F-4D97-AF65-F5344CB8AC3E}">
        <p14:creationId xmlns:p14="http://schemas.microsoft.com/office/powerpoint/2010/main" val="1310424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1" dirty="0" smtClean="0"/>
              <a:t>Main Point</a:t>
            </a:r>
          </a:p>
          <a:p>
            <a:r>
              <a:rPr lang="en-US" dirty="0" smtClean="0"/>
              <a:t>Apigee</a:t>
            </a:r>
            <a:r>
              <a:rPr lang="en-US" baseline="0" dirty="0" smtClean="0"/>
              <a:t> secures all points of engagement from user interactions to back end systems</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Security breaches are becoming increasingly common leading to brand damage, IP exposure, and costly mitigation procedures. Consumer expectations on security and privacy of PII data have increased dramatically.</a:t>
            </a:r>
          </a:p>
          <a:p>
            <a:endParaRPr lang="en-US" dirty="0" smtClean="0"/>
          </a:p>
          <a:p>
            <a:pPr marL="0" marR="0" indent="0" defTabSz="457131" eaLnBrk="1" fontAlgn="auto" latinLnBrk="0" hangingPunct="1">
              <a:lnSpc>
                <a:spcPct val="117999"/>
              </a:lnSpc>
              <a:spcBef>
                <a:spcPts val="0"/>
              </a:spcBef>
              <a:spcAft>
                <a:spcPts val="0"/>
              </a:spcAft>
              <a:buClrTx/>
              <a:buSzTx/>
              <a:buFontTx/>
              <a:buNone/>
              <a:tabLst/>
              <a:defRPr/>
            </a:pPr>
            <a:r>
              <a:rPr lang="en-US" sz="2000" baseline="0" dirty="0" smtClean="0">
                <a:solidFill>
                  <a:schemeClr val="bg1"/>
                </a:solidFill>
                <a:latin typeface="Helvetica Neue Light"/>
                <a:cs typeface="Helvetica Neue Light"/>
              </a:rPr>
              <a:t>Apigee Edge provides e</a:t>
            </a:r>
            <a:r>
              <a:rPr lang="en-US" sz="2000" dirty="0" smtClean="0">
                <a:solidFill>
                  <a:schemeClr val="bg1"/>
                </a:solidFill>
                <a:latin typeface="Helvetica Neue Light"/>
                <a:cs typeface="Helvetica Neue Light"/>
              </a:rPr>
              <a:t>asy to use security features for each step of the value chain</a:t>
            </a:r>
            <a:r>
              <a:rPr lang="en-US" dirty="0" smtClean="0"/>
              <a:t>. In</a:t>
            </a:r>
            <a:r>
              <a:rPr lang="en-US" baseline="0" dirty="0" smtClean="0"/>
              <a:t> addition, the </a:t>
            </a:r>
            <a:r>
              <a:rPr lang="en-US" dirty="0" smtClean="0"/>
              <a:t>out of the box security</a:t>
            </a:r>
            <a:r>
              <a:rPr lang="en-US" baseline="0" dirty="0" smtClean="0"/>
              <a:t> </a:t>
            </a:r>
            <a:r>
              <a:rPr lang="en-US" dirty="0" smtClean="0"/>
              <a:t>features embody best practices and guidelines required by PCI and HIPAA regulations. With many security</a:t>
            </a:r>
            <a:r>
              <a:rPr lang="en-US" baseline="0" dirty="0" smtClean="0"/>
              <a:t> capabilities - </a:t>
            </a:r>
            <a:r>
              <a:rPr lang="en-US" dirty="0" smtClean="0"/>
              <a:t>O</a:t>
            </a:r>
            <a:r>
              <a:rPr lang="en-US" baseline="0" dirty="0" smtClean="0"/>
              <a:t>auth 2 to secure user and app interactions, many easy to configure and extend self-service policies and features to mitigate threats to your APIs. e.g. Rate limiting policy to protect any traffic spikes due to DoS attacks, role based access control, Mutual TLS and more – Apigee secures all points of engagement from user interactions to the back end. </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endParaRPr lang="en-US" baseline="0" dirty="0" smtClean="0"/>
          </a:p>
          <a:p>
            <a:r>
              <a:rPr lang="en-US" baseline="0" dirty="0" smtClean="0"/>
              <a:t>Apigee Edge is (penetration) pen-tested by a 3rd party vendor. This means our private cloud customers can deploy it without further security testing required. We can provide a pen-testing report to your internal security and audit team – this not only accelerates the time to deployment but it can also save you $25-50K of pen testing cost.</a:t>
            </a:r>
          </a:p>
          <a:p>
            <a:endParaRPr lang="en-US" baseline="0" dirty="0" smtClean="0"/>
          </a:p>
          <a:p>
            <a:r>
              <a:rPr lang="en-US" baseline="0" dirty="0" smtClean="0"/>
              <a:t>Cloud customers can rely on Apigee’s expertise and experience in hosting thousands of customer APIs in our cloud and resolving any emerging security vulnerabilities. We respond to security patches in days and release it so you don’t have to worry about new security vulnerabilities. </a:t>
            </a:r>
          </a:p>
          <a:p>
            <a:endParaRPr lang="en-US" baseline="0" dirty="0" smtClean="0"/>
          </a:p>
          <a:p>
            <a:r>
              <a:rPr lang="en-US" baseline="0" dirty="0" smtClean="0"/>
              <a:t>Apigee brings years of infrastructure and service delivery partner strength such as strategic partnership with AWS. For example we have mitigated risks to customers due to security vulnerabilities such as  - FREAK, HEARTBLEED, SHELLSHOCK, POODLE. All responded within 24 hours with least impact to our customer APIs and availability. We're part of AWS Advisory Council to influence their strategic direction and security features. We have a strong architecture and AWS partnership (people, process, tech) to address DDoS on Apigee cloud.</a:t>
            </a:r>
          </a:p>
          <a:p>
            <a:endParaRPr lang="en-US" baseline="0" dirty="0" smtClean="0"/>
          </a:p>
          <a:p>
            <a:endParaRPr lang="en-US" baseline="0" dirty="0" smtClean="0"/>
          </a:p>
          <a:p>
            <a:r>
              <a:rPr lang="en-US" b="1" baseline="0" dirty="0" smtClean="0"/>
              <a:t>Link to Wiki</a:t>
            </a:r>
          </a:p>
          <a:p>
            <a:r>
              <a:rPr lang="en-US" baseline="0" dirty="0" smtClean="0"/>
              <a:t>https://apigeesc.atlassian.net/wiki/display/SEP/THEME+%3A+Security (see each section under this theme)</a:t>
            </a:r>
          </a:p>
          <a:p>
            <a:endParaRPr lang="en-US" baseline="0" dirty="0" smtClean="0"/>
          </a:p>
          <a:p>
            <a:r>
              <a:rPr lang="en-US" b="1" baseline="0" dirty="0" smtClean="0"/>
              <a:t>For Instance</a:t>
            </a:r>
          </a:p>
          <a:p>
            <a:pPr marL="342900" indent="-342900">
              <a:buFont typeface="Arial"/>
              <a:buChar char="•"/>
            </a:pPr>
            <a:r>
              <a:rPr lang="en-US" baseline="0" dirty="0" smtClean="0"/>
              <a:t>Apigee Edge software is trusted by hundreds of customers in Health care, Financial and Govt vertical to protect their APIs and meet their PCI, HIPAA and other compliance needs.</a:t>
            </a:r>
          </a:p>
          <a:p>
            <a:pPr marL="342900" indent="-342900">
              <a:buFont typeface="Arial"/>
              <a:buChar char="•"/>
            </a:pPr>
            <a:r>
              <a:rPr lang="en-US" baseline="0" dirty="0" smtClean="0"/>
              <a:t>Retail customers including Target, Home Depot, Kohls - Financial customers like Vantiv, Firstdata, Amex; Healthcare customers like Humana, Cambia Health, HCSC and various Govt customers. </a:t>
            </a:r>
          </a:p>
          <a:p>
            <a:pPr marL="342900" indent="-342900">
              <a:buFont typeface="Arial"/>
              <a:buChar char="•"/>
            </a:pPr>
            <a:r>
              <a:rPr lang="en-US" baseline="0" dirty="0" smtClean="0"/>
              <a:t>When Heartbleed, FREAK,  was discovered, we were able to mitigate the vulnerability within 24 hours with no visible impact to our customer API traffic</a:t>
            </a:r>
          </a:p>
          <a:p>
            <a:pPr marL="342900" indent="-342900">
              <a:buFont typeface="Arial"/>
              <a:buChar char="•"/>
            </a:pPr>
            <a:r>
              <a:rPr lang="en-US" baseline="0" dirty="0" smtClean="0"/>
              <a:t>When AWS had a hypervisor vulnerability that required 50% of Apigee servers to be rebooted automatically without notification, we were able to sustain the reboots with zero downtime.</a:t>
            </a:r>
          </a:p>
          <a:p>
            <a:pPr marL="342900" indent="-342900">
              <a:buFont typeface="Arial"/>
              <a:buChar char="•"/>
            </a:pPr>
            <a:r>
              <a:rPr lang="en-US" baseline="0" dirty="0" smtClean="0"/>
              <a:t>SAP does security pen-testing on every Apigee release and we have always passed their stringent benchmark for OWASP Top 10 and SANS 25 application security standard.</a:t>
            </a:r>
          </a:p>
        </p:txBody>
      </p:sp>
    </p:spTree>
    <p:extLst>
      <p:ext uri="{BB962C8B-B14F-4D97-AF65-F5344CB8AC3E}">
        <p14:creationId xmlns:p14="http://schemas.microsoft.com/office/powerpoint/2010/main" val="170323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Enterprises face a gap between systems of record that exist </a:t>
            </a:r>
            <a:r>
              <a:rPr lang="en-US" baseline="0" dirty="0" smtClean="0"/>
              <a:t>and connected digital experiences that customers, partners, and employees expect</a:t>
            </a:r>
          </a:p>
          <a:p>
            <a:endParaRPr lang="en-US" baseline="0" dirty="0" smtClean="0"/>
          </a:p>
          <a:p>
            <a:r>
              <a:rPr lang="en-US" b="1" dirty="0" smtClean="0"/>
              <a:t>Script</a:t>
            </a:r>
          </a:p>
          <a:p>
            <a:r>
              <a:rPr lang="en-US" sz="2200" dirty="0" smtClean="0">
                <a:effectLst/>
                <a:latin typeface="+mj-lt"/>
                <a:ea typeface="+mj-ea"/>
                <a:cs typeface="+mj-cs"/>
                <a:sym typeface="Helvetica Neue"/>
              </a:rPr>
              <a:t>The state of the enterprise today is that there is a system of record, CRM, integration technologies, app servers. There’s an entire new layer of connected experiences where customers, partners and employees are doing business with an enterprise</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&lt;build&gt;</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Those systems of record work at a slow pace. Think of them as tankers or 18-wheelers. They work well, they play a key role in the enterprise, but move slowly. Change happens in months and years.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With connected digital experiences, change needs to happen in weeks and days. And the pace of change is increasing.</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In short, this system of engagement cannot be delivered by existing infrastructure.</a:t>
            </a:r>
          </a:p>
          <a:p>
            <a:r>
              <a:rPr lang="en-US" sz="2200" dirty="0" smtClean="0">
                <a:effectLst/>
                <a:latin typeface="+mj-lt"/>
                <a:ea typeface="+mj-ea"/>
                <a:cs typeface="+mj-cs"/>
                <a:sym typeface="Helvetica Neue"/>
              </a:rPr>
              <a:t>That infrastructure was built for yesterday.</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 only scales to millions of users.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Cloud and mobile technology is considered a bolt on.</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It’s all about centralized security infrastructure.</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 makes limited use of data – in fact, data is often an afterthought.</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It’s built for control from a traditional IT operations.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And innovation is centralized for only a few people to innovate (inside the walls of the enterprise).</a:t>
            </a: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aseline="0" dirty="0" smtClean="0"/>
              <a:t>With Apigee Edge, you can deploy a custom and turnkey developer portal that provides self-service access to your APIs, api-keys, and SmartDocs. The developer portal comes with hundreds of pre-installed modules such as polls, blogs, and forums; external authorization for login, such as Google, GitHub, LDAP, and OpenId; Internationalization; Issue tracker integrations like BugHerd; Google Analytics; and more. In addition, with over 10,000 open source Drupal modules and themes available, covering a huge range of use cases, you can install and configure new add-ons to get the desired functionality, such as Jira integration, powerful workflow tools, content rating tools, and much, much more. Additionally, the developer portal is based on open source Drupal technology with a 1M+ developer community. This enables you to customize Drupal to meet your unique needs and easily find developers to augment your internal teams.</a:t>
            </a:r>
          </a:p>
          <a:p>
            <a:endParaRPr lang="en-US" baseline="0" dirty="0" smtClean="0"/>
          </a:p>
          <a:p>
            <a:r>
              <a:rPr lang="en-US" baseline="0" dirty="0" smtClean="0"/>
              <a:t>As developers participate in your API program, the analytics within Apigee Edge enable you to measure usage, adoption and engagement so you can tailor your APIs and program appropriately to meet their needs.</a:t>
            </a:r>
          </a:p>
          <a:p>
            <a:endParaRPr lang="en-US" baseline="0" dirty="0" smtClean="0"/>
          </a:p>
          <a:p>
            <a:r>
              <a:rPr lang="en-US" baseline="0" dirty="0" smtClean="0"/>
              <a:t>Leading enterprises such as First Data, Walgreens, Pearson, Equinix and many more are using the Developer Portal to make it easy for their developers to use their APIs. </a:t>
            </a:r>
          </a:p>
          <a:p>
            <a:endParaRPr lang="en-US" baseline="0" dirty="0" smtClean="0"/>
          </a:p>
          <a:p>
            <a:r>
              <a:rPr lang="en-US" b="1" baseline="0" dirty="0" smtClean="0"/>
              <a:t>Link to Wiki</a:t>
            </a:r>
          </a:p>
          <a:p>
            <a:r>
              <a:rPr lang="en-US" baseline="0" dirty="0" smtClean="0"/>
              <a:t>https://apigeesc.atlassian.net/wiki/pages/viewpage.action?pageId=76415368</a:t>
            </a:r>
          </a:p>
          <a:p>
            <a:endParaRPr lang="en-US" baseline="0" dirty="0" smtClean="0"/>
          </a:p>
          <a:p>
            <a:r>
              <a:rPr lang="en-US" b="1" baseline="0" dirty="0" smtClean="0"/>
              <a:t>For Instance</a:t>
            </a:r>
          </a:p>
          <a:p>
            <a:pPr marL="342900" indent="-342900">
              <a:buFont typeface="Arial"/>
              <a:buChar char="•"/>
            </a:pPr>
            <a:r>
              <a:rPr lang="en-US" b="1" baseline="0" dirty="0" smtClean="0"/>
              <a:t>Walgreens</a:t>
            </a:r>
            <a:r>
              <a:rPr lang="en-US" baseline="0" dirty="0" smtClean="0"/>
              <a:t> - launched their portal with minimal customizations on top of the out of the box portal. But on the other hand, ATT used Edge’s management APIs to build their own developer portal from scratch.</a:t>
            </a:r>
          </a:p>
          <a:p>
            <a:pPr marL="342900" indent="-342900">
              <a:buFont typeface="Arial"/>
              <a:buChar char="•"/>
            </a:pPr>
            <a:r>
              <a:rPr lang="en-US" b="1" baseline="0" dirty="0" smtClean="0"/>
              <a:t>Equinix</a:t>
            </a:r>
            <a:r>
              <a:rPr lang="en-US" baseline="0" dirty="0" smtClean="0"/>
              <a:t> -https://developer.equinix.com/ - partner and internal . Onboard their users using an internal system and then the developers get access to dev portal via sso.</a:t>
            </a:r>
          </a:p>
          <a:p>
            <a:pPr marL="342900" indent="-342900">
              <a:buFont typeface="Arial"/>
              <a:buChar char="•"/>
            </a:pPr>
            <a:r>
              <a:rPr lang="en-US" b="1" baseline="0" dirty="0" smtClean="0"/>
              <a:t>Gracenote</a:t>
            </a:r>
            <a:r>
              <a:rPr lang="en-US" baseline="0" dirty="0" smtClean="0"/>
              <a:t> - https://developer.gracenote.com and https://developer.ntt.com/en portals are available in both Japanese and English. They leverage the OOB i18n features.</a:t>
            </a:r>
          </a:p>
          <a:p>
            <a:pPr marL="342900" indent="-342900">
              <a:buFont typeface="Arial"/>
              <a:buChar char="•"/>
            </a:pPr>
            <a:r>
              <a:rPr lang="en-US" b="1" baseline="0" dirty="0" smtClean="0"/>
              <a:t>Pearson</a:t>
            </a:r>
            <a:r>
              <a:rPr lang="en-US" baseline="0" dirty="0" smtClean="0"/>
              <a:t> - community.pdn.pearson.com a complete custom module built into http://developer.pearson.com/ . A nice custom built app gallery http://developer.pearson.com/product-showcase with capabilities like “Related Showcases” etc. done with Drupal’s powerful taxonomy feature. Custom feature like Bookmarks for contents.</a:t>
            </a:r>
          </a:p>
          <a:p>
            <a:pPr marL="342900" indent="-342900">
              <a:buFont typeface="Arial"/>
              <a:buChar char="•"/>
            </a:pPr>
            <a:r>
              <a:rPr lang="en-US" b="1" baseline="0" dirty="0" smtClean="0"/>
              <a:t>First Data</a:t>
            </a:r>
            <a:r>
              <a:rPr lang="en-US" baseline="0" dirty="0" smtClean="0"/>
              <a:t> in their portal has different flows for customer on boarding and merchant on boarding. They have also built a custom flow for Certifying the apps which are getting registered in their dev portal.</a:t>
            </a:r>
          </a:p>
          <a:p>
            <a:pPr marL="0" indent="0">
              <a:buFont typeface="Arial"/>
              <a:buNone/>
            </a:pPr>
            <a:endParaRPr lang="en-US" baseline="0" dirty="0" smtClean="0"/>
          </a:p>
          <a:p>
            <a:pPr marL="0" indent="0">
              <a:buFont typeface="Arial"/>
              <a:buNone/>
            </a:pPr>
            <a:r>
              <a:rPr lang="en-US" baseline="0" dirty="0" smtClean="0"/>
              <a:t>Whatever flow you want to have for authentication :</a:t>
            </a:r>
          </a:p>
          <a:p>
            <a:pPr marL="342900" indent="-342900">
              <a:buFont typeface="Arial"/>
              <a:buChar char="•"/>
            </a:pPr>
            <a:r>
              <a:rPr lang="en-US" b="1" baseline="0" dirty="0" smtClean="0"/>
              <a:t>EE</a:t>
            </a:r>
            <a:r>
              <a:rPr lang="en-US" baseline="0" dirty="0" smtClean="0"/>
              <a:t> - user is registered only by their support in their own support portal and then the details sent to the user</a:t>
            </a:r>
          </a:p>
          <a:p>
            <a:pPr marL="342900" indent="-342900">
              <a:buFont typeface="Arial"/>
              <a:buChar char="•"/>
            </a:pPr>
            <a:r>
              <a:rPr lang="en-US" b="1" baseline="0" dirty="0" smtClean="0"/>
              <a:t>Gracenote</a:t>
            </a:r>
            <a:r>
              <a:rPr lang="en-US" baseline="0" dirty="0" smtClean="0"/>
              <a:t> - Enabled social login on their dev portal. Developers can choose to Login via facebook at the registration page.</a:t>
            </a:r>
          </a:p>
          <a:p>
            <a:pPr marL="342900" indent="-342900">
              <a:buFont typeface="Arial"/>
              <a:buChar char="•"/>
            </a:pPr>
            <a:r>
              <a:rPr lang="en-US" b="1" baseline="0" dirty="0" smtClean="0"/>
              <a:t>First Data</a:t>
            </a:r>
            <a:r>
              <a:rPr lang="en-US" baseline="0" dirty="0" smtClean="0"/>
              <a:t> - included security questions as part of registration</a:t>
            </a:r>
          </a:p>
          <a:p>
            <a:pPr marL="342900" indent="-342900">
              <a:buFont typeface="Arial"/>
              <a:buChar char="•"/>
            </a:pPr>
            <a:r>
              <a:rPr lang="en-US" b="1" baseline="0" dirty="0" smtClean="0"/>
              <a:t>Associated Press/Pitney Bowes </a:t>
            </a:r>
            <a:r>
              <a:rPr lang="en-US" baseline="0" dirty="0" smtClean="0"/>
              <a:t>wants to include their internal customer IDs generated from different systems while customer registers. Registration flow customized to make a call to their internal systems to generate/retrieve customer IDs to include in custom attributes of developer.</a:t>
            </a:r>
          </a:p>
          <a:p>
            <a:pPr marL="342900" indent="-342900">
              <a:buFont typeface="Arial"/>
              <a:buChar char="•"/>
            </a:pPr>
            <a:r>
              <a:rPr lang="en-US" b="1" baseline="0" dirty="0" smtClean="0"/>
              <a:t>Vantiv</a:t>
            </a:r>
            <a:r>
              <a:rPr lang="en-US" baseline="0" dirty="0" smtClean="0"/>
              <a:t> - App certification process : Vantiv uses a App certification process to qualify and graduate developers from a sandbox environment to production. Today, it is a manual and high touch process. Vantiv wanted to move to a more self service model and therefore automate the app certification process. The new model is that the developers takes tests which are logged, and when they pass the test, they automatically are approved to move their apps to production. The extensibility of our developer portal in addition to the inbuilt rules engine allowed us to build this custom workflow out resulting in a highly self service workflows that the customer finds extremely helpful. </a:t>
            </a:r>
          </a:p>
        </p:txBody>
      </p:sp>
    </p:spTree>
    <p:extLst>
      <p:ext uri="{BB962C8B-B14F-4D97-AF65-F5344CB8AC3E}">
        <p14:creationId xmlns:p14="http://schemas.microsoft.com/office/powerpoint/2010/main" val="314994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Shape 25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38" name="Shape 2538"/>
          <p:cNvSpPr>
            <a:spLocks noGrp="1"/>
          </p:cNvSpPr>
          <p:nvPr>
            <p:ph type="body" sz="quarter" idx="1"/>
          </p:nvPr>
        </p:nvSpPr>
        <p:spPr>
          <a:prstGeom prst="rect">
            <a:avLst/>
          </a:prstGeom>
        </p:spPr>
        <p:txBody>
          <a:bodyPr/>
          <a:lstStyle/>
          <a:p>
            <a:pPr lvl="0">
              <a:lnSpc>
                <a:spcPct val="117999"/>
              </a:lnSpc>
              <a:defRPr sz="1800"/>
            </a:pPr>
            <a:r>
              <a:rPr lang="en-US" sz="2200" b="1" dirty="0" smtClean="0"/>
              <a:t>Main</a:t>
            </a:r>
            <a:r>
              <a:rPr lang="en-US" sz="2200" b="1" baseline="0" dirty="0" smtClean="0"/>
              <a:t> Point</a:t>
            </a:r>
          </a:p>
          <a:p>
            <a:pPr lvl="0">
              <a:lnSpc>
                <a:spcPct val="117999"/>
              </a:lnSpc>
              <a:defRPr sz="1800"/>
            </a:pPr>
            <a:r>
              <a:rPr lang="en-US" sz="2200" dirty="0" smtClean="0"/>
              <a:t>Apigee Edge’s multi-tenant architecture enables you to exercise centralized control while supporting decentralized development</a:t>
            </a:r>
            <a:r>
              <a:rPr lang="en-US" sz="2200" baseline="0" dirty="0" smtClean="0"/>
              <a:t> across multiple teams.</a:t>
            </a:r>
            <a:endParaRPr lang="en-US" sz="2200" dirty="0" smtClean="0"/>
          </a:p>
          <a:p>
            <a:pPr lvl="0">
              <a:lnSpc>
                <a:spcPct val="117999"/>
              </a:lnSpc>
              <a:defRPr sz="1800"/>
            </a:pPr>
            <a:endParaRPr lang="en-US" sz="2200" baseline="0" dirty="0" smtClean="0"/>
          </a:p>
          <a:p>
            <a:pPr lvl="0">
              <a:lnSpc>
                <a:spcPct val="117999"/>
              </a:lnSpc>
              <a:defRPr sz="1800"/>
            </a:pPr>
            <a:r>
              <a:rPr lang="en-US" sz="2200" b="1" baseline="0" dirty="0" smtClean="0"/>
              <a:t>Script</a:t>
            </a:r>
          </a:p>
          <a:p>
            <a:pPr marL="0" marR="0" lvl="0" indent="0" defTabSz="457131" eaLnBrk="1" fontAlgn="auto" latinLnBrk="0" hangingPunct="1">
              <a:lnSpc>
                <a:spcPct val="117999"/>
              </a:lnSpc>
              <a:spcBef>
                <a:spcPts val="0"/>
              </a:spcBef>
              <a:spcAft>
                <a:spcPts val="0"/>
              </a:spcAft>
              <a:buClrTx/>
              <a:buSzTx/>
              <a:buFontTx/>
              <a:buNone/>
              <a:tabLst/>
              <a:defRPr sz="1800"/>
            </a:pPr>
            <a:r>
              <a:rPr lang="en-US" sz="2200" b="0" baseline="0" dirty="0" smtClean="0"/>
              <a:t>As your digital business evolves, you will need to define, refine, and deploy APIs. Managing the API software development lifecycle across a geographically distributed teams while operating at Internet scale presents challenges. Apigee has optimized the API SDLC by providing a set of APIs and a UI based on these APIs that greatly simplifies defining, refining, and deploying APIs. There are a few key challenges to address:</a:t>
            </a:r>
          </a:p>
          <a:p>
            <a:pPr lvl="0">
              <a:lnSpc>
                <a:spcPct val="117999"/>
              </a:lnSpc>
              <a:defRPr sz="1800"/>
            </a:pPr>
            <a:endParaRPr lang="en-US" sz="2200" b="0" baseline="0" dirty="0" smtClean="0"/>
          </a:p>
          <a:p>
            <a:pPr lvl="0">
              <a:lnSpc>
                <a:spcPct val="117999"/>
              </a:lnSpc>
              <a:defRPr sz="1800"/>
            </a:pPr>
            <a:r>
              <a:rPr lang="en-US" sz="2200" b="1" baseline="0" dirty="0" smtClean="0"/>
              <a:t>Cloud scale deployment</a:t>
            </a:r>
          </a:p>
          <a:p>
            <a:pPr lvl="0">
              <a:lnSpc>
                <a:spcPct val="117999"/>
              </a:lnSpc>
              <a:defRPr sz="1800"/>
            </a:pPr>
            <a:r>
              <a:rPr lang="en-US" sz="2200" b="0" baseline="0" dirty="0" smtClean="0"/>
              <a:t>Deploying code to multiple servers in a geographically distributed system is challenging, and requires planning, process, and tools. Edge simplifies deployment through an API first philosophy and centralized management – effectively a single point of contact – and through its distributed architecture. When deploying an API into an environment, Edge automatically pushes those new and/or updated APIs to the API runtime server.</a:t>
            </a:r>
          </a:p>
          <a:p>
            <a:pPr lvl="0">
              <a:lnSpc>
                <a:spcPct val="117999"/>
              </a:lnSpc>
              <a:defRPr sz="1800"/>
            </a:pPr>
            <a:endParaRPr lang="en-US" sz="2200" b="0" baseline="0" dirty="0" smtClean="0"/>
          </a:p>
          <a:p>
            <a:pPr lvl="0">
              <a:lnSpc>
                <a:spcPct val="117999"/>
              </a:lnSpc>
              <a:defRPr sz="1800"/>
            </a:pPr>
            <a:r>
              <a:rPr lang="en-US" sz="2200" b="1" baseline="0" dirty="0" smtClean="0"/>
              <a:t>Zero downtime deployment</a:t>
            </a:r>
          </a:p>
          <a:p>
            <a:pPr lvl="0">
              <a:lnSpc>
                <a:spcPct val="117999"/>
              </a:lnSpc>
              <a:defRPr sz="1800"/>
            </a:pPr>
            <a:r>
              <a:rPr lang="en-US" sz="2200" b="0" baseline="0" dirty="0" smtClean="0"/>
              <a:t>Maintaining dial-tone continuity while upgrading proxies doesn’t happen without a deep understanding of global, cloud-scale deployment and the consequences of dropped transactions. Edge is designed to gracefully transition to newer versions of existing APIs without disrupting in-flight traffic. This ensures that inbound traffic is not rejected during deployment of a new revision. Edge will gradually transition to the new revision; in-flight APIs will continue to use the previous revision. API calls received after the new revision has been deployed will be routed to the new revision. Once the in-flight queue has been emptied, the previous revision will be disabled.</a:t>
            </a:r>
          </a:p>
          <a:p>
            <a:pPr lvl="0">
              <a:lnSpc>
                <a:spcPct val="117999"/>
              </a:lnSpc>
              <a:defRPr sz="1800"/>
            </a:pPr>
            <a:endParaRPr lang="en-US" sz="2200" b="0" baseline="0" dirty="0" smtClean="0"/>
          </a:p>
          <a:p>
            <a:pPr lvl="0">
              <a:lnSpc>
                <a:spcPct val="117999"/>
              </a:lnSpc>
              <a:defRPr sz="1800"/>
            </a:pPr>
            <a:r>
              <a:rPr lang="en-US" sz="2200" b="1" baseline="0" dirty="0" smtClean="0"/>
              <a:t>Independent Scaling</a:t>
            </a:r>
          </a:p>
          <a:p>
            <a:pPr lvl="0">
              <a:lnSpc>
                <a:spcPct val="117999"/>
              </a:lnSpc>
              <a:defRPr sz="1800"/>
            </a:pPr>
            <a:r>
              <a:rPr lang="en-US" sz="2200" b="0" baseline="0" dirty="0" smtClean="0"/>
              <a:t>In the web world, you are likely to face significant spikes in API traffic – both planned and unplanned. You need the ability to handle these order of magnitude spikes without requiring complex and time-consuming procedures. Apigee Edge is designed to linearly scale at all layers of the software. Furthermore, Apigee Edge enables you to temporarily add additional capacity to support known traffic patterns (e.g. Black Friday shopping, sports season, etc.), which can then be dissolved when the need no longer exists.</a:t>
            </a:r>
          </a:p>
          <a:p>
            <a:pPr lvl="0">
              <a:lnSpc>
                <a:spcPct val="117999"/>
              </a:lnSpc>
              <a:defRPr sz="1800"/>
            </a:pPr>
            <a:endParaRPr lang="en-US" sz="2200" b="0" baseline="0" dirty="0" smtClean="0"/>
          </a:p>
          <a:p>
            <a:pPr lvl="0">
              <a:lnSpc>
                <a:spcPct val="117999"/>
              </a:lnSpc>
              <a:defRPr sz="1800"/>
            </a:pPr>
            <a:r>
              <a:rPr lang="en-US" sz="2200" b="1" baseline="0" dirty="0" smtClean="0"/>
              <a:t>Multiple revision management</a:t>
            </a:r>
          </a:p>
          <a:p>
            <a:pPr lvl="0">
              <a:lnSpc>
                <a:spcPct val="117999"/>
              </a:lnSpc>
              <a:defRPr sz="1800"/>
            </a:pPr>
            <a:r>
              <a:rPr lang="en-US" sz="2200" b="0" baseline="0" dirty="0" smtClean="0"/>
              <a:t>With Edge, API developers can maintain multiple environments within the same infrastructure. This greatly simplifies enhancing APIs in a safe, secure manner. Furthermore, switching between revisions in an environment is trivial and can be accomplished via an API call or the management UI.</a:t>
            </a:r>
          </a:p>
          <a:p>
            <a:pPr lvl="0">
              <a:lnSpc>
                <a:spcPct val="117999"/>
              </a:lnSpc>
              <a:defRPr sz="1800"/>
            </a:pPr>
            <a:endParaRPr lang="en-US" sz="2200" b="0" baseline="0" dirty="0" smtClean="0"/>
          </a:p>
          <a:p>
            <a:pPr lvl="0">
              <a:lnSpc>
                <a:spcPct val="117999"/>
              </a:lnSpc>
              <a:defRPr sz="1800"/>
            </a:pPr>
            <a:r>
              <a:rPr lang="en-US" sz="2200" b="1" baseline="0" dirty="0" smtClean="0"/>
              <a:t>Updates</a:t>
            </a:r>
          </a:p>
          <a:p>
            <a:pPr lvl="0">
              <a:lnSpc>
                <a:spcPct val="117999"/>
              </a:lnSpc>
              <a:defRPr sz="1800"/>
            </a:pPr>
            <a:r>
              <a:rPr lang="en-US" sz="2200" b="0" baseline="0" dirty="0" smtClean="0"/>
              <a:t>The API tier is one of the most critical link in the entire value chain between the users’ apps and your business.  Therefore, all updates made to either add new capabilities, or to fix vulnerabilities within the Apigee Edge platform are applied in an orchestrated manner without bringing down the service for any customers</a:t>
            </a:r>
          </a:p>
          <a:p>
            <a:pPr lvl="0">
              <a:lnSpc>
                <a:spcPct val="117999"/>
              </a:lnSpc>
              <a:defRPr sz="1800"/>
            </a:pPr>
            <a:endParaRPr lang="en-US" sz="2200" b="0" baseline="0" dirty="0" smtClean="0"/>
          </a:p>
          <a:p>
            <a:pPr lvl="0">
              <a:lnSpc>
                <a:spcPct val="117999"/>
              </a:lnSpc>
              <a:defRPr sz="1800"/>
            </a:pPr>
            <a:r>
              <a:rPr lang="en-US" sz="2200" b="1" baseline="0" dirty="0" smtClean="0"/>
              <a:t>Multi-Region Deployment</a:t>
            </a:r>
          </a:p>
          <a:p>
            <a:pPr lvl="0">
              <a:lnSpc>
                <a:spcPct val="117999"/>
              </a:lnSpc>
              <a:defRPr sz="1800"/>
            </a:pPr>
            <a:r>
              <a:rPr lang="en-US" sz="2200" b="0" baseline="0" dirty="0" smtClean="0"/>
              <a:t>Among other factors, great in-app user experience depends heavily on fast response times, and the best way to achieve that is to minimize the path between the client apps and the APIs.  By enabling a multi-region deployment of the Edge platform across multiple geographies, you benefit from lower latencies for your API traffic because API requests are automatically routed to the closest data center from the origin of those requests.</a:t>
            </a:r>
          </a:p>
          <a:p>
            <a:pPr lvl="0">
              <a:lnSpc>
                <a:spcPct val="117999"/>
              </a:lnSpc>
              <a:defRPr sz="1800"/>
            </a:pPr>
            <a:endParaRPr lang="en-US" sz="2200" b="0" baseline="0" dirty="0" smtClean="0"/>
          </a:p>
          <a:p>
            <a:pPr lvl="0">
              <a:lnSpc>
                <a:spcPct val="117999"/>
              </a:lnSpc>
              <a:defRPr sz="1800"/>
            </a:pPr>
            <a:r>
              <a:rPr lang="en-US" sz="2200" b="1" baseline="0" dirty="0" smtClean="0"/>
              <a:t>Isolation &amp; Efficiency</a:t>
            </a:r>
          </a:p>
          <a:p>
            <a:pPr lvl="0">
              <a:lnSpc>
                <a:spcPct val="117999"/>
              </a:lnSpc>
              <a:defRPr sz="1800"/>
            </a:pPr>
            <a:r>
              <a:rPr lang="en-US" sz="2200" b="0" baseline="0" dirty="0" smtClean="0"/>
              <a:t>The deployment architecture is designed to ensure process and data isolation of the API runtime traffic for each customer such that it is not affected by API traffic from other customers deployed in the Apigee cloud.  At the same time, each of the software component that makes up the Edge platform is deployed and managed within administrative groups to ensure maximum resource utilization and automated monitoring and management.</a:t>
            </a:r>
          </a:p>
          <a:p>
            <a:pPr lvl="0">
              <a:lnSpc>
                <a:spcPct val="117999"/>
              </a:lnSpc>
              <a:defRPr sz="1800"/>
            </a:pPr>
            <a:endParaRPr lang="en-US" sz="2200" b="1" baseline="0" dirty="0" smtClean="0"/>
          </a:p>
          <a:p>
            <a:pPr lvl="0">
              <a:lnSpc>
                <a:spcPct val="117999"/>
              </a:lnSpc>
              <a:defRPr sz="1800"/>
            </a:pPr>
            <a:r>
              <a:rPr lang="en-US" sz="2200" b="1" baseline="0" dirty="0" smtClean="0"/>
              <a:t>Distributed Teams</a:t>
            </a:r>
          </a:p>
          <a:p>
            <a:pPr marL="0" marR="0" lvl="0" indent="0" defTabSz="457131" eaLnBrk="1" fontAlgn="auto" latinLnBrk="0" hangingPunct="1">
              <a:lnSpc>
                <a:spcPct val="117999"/>
              </a:lnSpc>
              <a:spcBef>
                <a:spcPts val="0"/>
              </a:spcBef>
              <a:spcAft>
                <a:spcPts val="0"/>
              </a:spcAft>
              <a:buClrTx/>
              <a:buSzTx/>
              <a:buFontTx/>
              <a:buNone/>
              <a:tabLst/>
              <a:defRPr sz="1800"/>
            </a:pPr>
            <a:r>
              <a:rPr lang="en-US" sz="2200" baseline="0" dirty="0" smtClean="0"/>
              <a:t>Your central IT team can exercise data privacy or other controls centrally, while enabling different teams to follow their own software development lifecycle to build their APIs. Your central IT team continues to maintain complete visibility into complete API footprint across your company. Additionally, In a fast changing digital world, this capability makes it very easy to bring on a new team – the incremental costs are minimal and teams can fail fast or succeed fast when building new APIs.</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aseline="0" dirty="0" smtClean="0"/>
              <a:t>Individually these challenges are difficult to overcome, and would require complex, expensive, and/or customized solutions. Apigee recognizes these features as vital to the success of deployment and operation of an API program and has addressed these challenges directly in the product.</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1" baseline="0" dirty="0" smtClean="0"/>
              <a:t>Link to Wiki</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https://apigeesc.atlassian.net/wiki/display/SEP/Centralized+Management%2C+Global+Deployment</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https://apigeesc.atlassian.net/wiki/display/SEP/Centralized+Control+with+Decentralized+Development</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1" baseline="0" dirty="0" smtClean="0"/>
              <a:t>For Instance</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Equinix – http://www.lightreading.com/data-center/cloud-strategies/equinix-unifies-the-cloud-with-apigee-apis/d/d-id/712908 - With Apigee Edge, Equinix customers can connect to APIs deployed in any of the 17 cloud service providers Equinix hosts.</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SAP - http://scn.sap.com/community/labs/blog/2014/11/04/api-economy-and-mash-up-programming - SAP has chosen Apigee Edge as the API management platform on which to host APIs that expose existing SAP HANA functionality.  Of the many benefits provided by Apigee Edge, the ability to operate a cloud scale API program with centralized management and global deployment was a clear benefit.</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Target - http://apigee.com/about/resources/innovator-spotlights/target-meeting-new-customer-expectations-apis - Target has created a resilient, scalable API program to help realize a seamless, multi-channel experience.  Developers use these APIs to build innovative, customer-facing mobile apps.</a:t>
            </a:r>
            <a:endParaRPr lang="en-US" sz="2200" b="1" baseline="0" dirty="0" smtClean="0"/>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endParaRPr lang="en-US" sz="2200"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Cloud</a:t>
            </a:r>
            <a:r>
              <a:rPr lang="en-US" baseline="0" dirty="0" smtClean="0"/>
              <a:t> </a:t>
            </a:r>
            <a:r>
              <a:rPr lang="en-US" dirty="0" smtClean="0"/>
              <a:t>proof point</a:t>
            </a:r>
            <a:r>
              <a:rPr lang="en-US" baseline="0" dirty="0" smtClean="0"/>
              <a:t> for State @ Scale</a:t>
            </a:r>
          </a:p>
          <a:p>
            <a:endParaRPr lang="en-US" baseline="0" dirty="0" smtClean="0"/>
          </a:p>
          <a:p>
            <a:r>
              <a:rPr lang="en-US" b="1" baseline="0" dirty="0" smtClean="0"/>
              <a:t>Script</a:t>
            </a: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dirty="0" smtClean="0">
                <a:solidFill>
                  <a:schemeClr val="tx1"/>
                </a:solidFill>
                <a:latin typeface="+mj-lt"/>
                <a:ea typeface="+mj-ea"/>
                <a:cs typeface="+mj-cs"/>
                <a:sym typeface="Helvetica Neue"/>
              </a:rPr>
              <a:t>What if you needed to scale to meet 2x load with 4 hours notice?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What if you needed to patch and reboot 60% of your infrastructure (1000+ instances) with 48 hours notice and zero downtime?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What if 10 of your most critical customers collectively had 3x more traffic over a 5 day period (1 Billion transactions) and you could not afford one P1? </a:t>
            </a:r>
            <a:r>
              <a:rPr lang="en-US" sz="2000" dirty="0" smtClean="0"/>
              <a:t>All</a:t>
            </a:r>
            <a:r>
              <a:rPr lang="en-US" sz="2000" baseline="0" dirty="0" smtClean="0"/>
              <a:t> 3 of these things have happened to Apigee in the last 12 months and we passed with flying colors. Apigee cloud was able to seamlessly scale and handle the spikes and higher volumes without impacting any customers.</a:t>
            </a: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r>
              <a:rPr lang="en-US" sz="2000" dirty="0" smtClean="0">
                <a:effectLst/>
                <a:latin typeface="+mj-lt"/>
                <a:ea typeface="+mj-ea"/>
                <a:cs typeface="+mj-cs"/>
                <a:sym typeface="Helvetica Neue"/>
              </a:rPr>
              <a:t>We were able to scale so well because the the Apigee cloud is built to provide customers with a </a:t>
            </a:r>
            <a:r>
              <a:rPr lang="en-US" sz="2000" b="1" u="sng" dirty="0" smtClean="0">
                <a:effectLst/>
                <a:latin typeface="+mj-lt"/>
                <a:ea typeface="+mj-ea"/>
                <a:cs typeface="+mj-cs"/>
                <a:sym typeface="Helvetica Neue"/>
              </a:rPr>
              <a:t>globally distributed</a:t>
            </a:r>
            <a:r>
              <a:rPr lang="en-US" sz="2000" dirty="0" smtClean="0">
                <a:effectLst/>
                <a:latin typeface="+mj-lt"/>
                <a:ea typeface="+mj-ea"/>
                <a:cs typeface="+mj-cs"/>
                <a:sym typeface="Helvetica Neue"/>
              </a:rPr>
              <a:t>  platform that is </a:t>
            </a:r>
            <a:r>
              <a:rPr lang="en-US" sz="2000" b="1" u="sng" dirty="0" smtClean="0">
                <a:effectLst/>
                <a:latin typeface="+mj-lt"/>
                <a:ea typeface="+mj-ea"/>
                <a:cs typeface="+mj-cs"/>
                <a:sym typeface="Helvetica Neue"/>
              </a:rPr>
              <a:t>continuously available</a:t>
            </a:r>
            <a:r>
              <a:rPr lang="en-US" sz="2000" dirty="0" smtClean="0">
                <a:effectLst/>
                <a:latin typeface="+mj-lt"/>
                <a:ea typeface="+mj-ea"/>
                <a:cs typeface="+mj-cs"/>
                <a:sym typeface="Helvetica Neue"/>
              </a:rPr>
              <a:t> for deploying their APIs.  Apigee ensures that the cloud platform </a:t>
            </a:r>
            <a:r>
              <a:rPr lang="en-US" sz="2000" b="1" u="sng" dirty="0" smtClean="0">
                <a:effectLst/>
                <a:latin typeface="+mj-lt"/>
                <a:ea typeface="+mj-ea"/>
                <a:cs typeface="+mj-cs"/>
                <a:sym typeface="Helvetica Neue"/>
              </a:rPr>
              <a:t>scales</a:t>
            </a:r>
            <a:r>
              <a:rPr lang="en-US" sz="2000" dirty="0" smtClean="0">
                <a:effectLst/>
                <a:latin typeface="+mj-lt"/>
                <a:ea typeface="+mj-ea"/>
                <a:cs typeface="+mj-cs"/>
                <a:sym typeface="Helvetica Neue"/>
              </a:rPr>
              <a:t> to handle any volume of traffic while maintaining </a:t>
            </a:r>
            <a:r>
              <a:rPr lang="en-US" sz="2000" b="1" u="sng" dirty="0" smtClean="0">
                <a:effectLst/>
                <a:latin typeface="+mj-lt"/>
                <a:ea typeface="+mj-ea"/>
                <a:cs typeface="+mj-cs"/>
                <a:sym typeface="Helvetica Neue"/>
              </a:rPr>
              <a:t>high performance</a:t>
            </a:r>
            <a:r>
              <a:rPr lang="en-US" sz="2000" dirty="0" smtClean="0">
                <a:effectLst/>
                <a:latin typeface="+mj-lt"/>
                <a:ea typeface="+mj-ea"/>
                <a:cs typeface="+mj-cs"/>
                <a:sym typeface="Helvetica Neue"/>
              </a:rPr>
              <a:t>, and that all software </a:t>
            </a:r>
            <a:r>
              <a:rPr lang="en-US" sz="2000" b="1" u="sng" dirty="0" smtClean="0">
                <a:effectLst/>
                <a:latin typeface="+mj-lt"/>
                <a:ea typeface="+mj-ea"/>
                <a:cs typeface="+mj-cs"/>
                <a:sym typeface="Helvetica Neue"/>
              </a:rPr>
              <a:t>updates are applied with zero downtime</a:t>
            </a:r>
            <a:r>
              <a:rPr lang="en-US" sz="2000" dirty="0" smtClean="0">
                <a:effectLst/>
                <a:latin typeface="+mj-lt"/>
                <a:ea typeface="+mj-ea"/>
                <a:cs typeface="+mj-cs"/>
                <a:sym typeface="Helvetica Neue"/>
              </a:rPr>
              <a:t>.</a:t>
            </a:r>
          </a:p>
          <a:p>
            <a:r>
              <a:rPr lang="en-US" sz="2000" dirty="0" smtClean="0">
                <a:effectLst/>
                <a:latin typeface="+mj-lt"/>
                <a:ea typeface="+mj-ea"/>
                <a:cs typeface="+mj-cs"/>
                <a:sym typeface="Helvetica Neue"/>
              </a:rPr>
              <a:t> </a:t>
            </a:r>
          </a:p>
          <a:p>
            <a:r>
              <a:rPr lang="en-US" sz="2000" dirty="0" smtClean="0">
                <a:effectLst/>
                <a:latin typeface="+mj-lt"/>
                <a:ea typeface="+mj-ea"/>
                <a:cs typeface="+mj-cs"/>
                <a:sym typeface="Helvetica Neue"/>
              </a:rPr>
              <a:t>Over the past 18 months, we have seen a </a:t>
            </a:r>
            <a:r>
              <a:rPr lang="en-US" sz="2000" b="1" dirty="0" smtClean="0">
                <a:effectLst/>
                <a:latin typeface="+mj-lt"/>
                <a:ea typeface="+mj-ea"/>
                <a:cs typeface="+mj-cs"/>
                <a:sym typeface="Helvetica Neue"/>
              </a:rPr>
              <a:t>10x explosion in API traffic, and we now process over 3B transactions/week in the Apigee Cloud</a:t>
            </a:r>
            <a:r>
              <a:rPr lang="en-US" sz="2000" dirty="0" smtClean="0">
                <a:effectLst/>
                <a:latin typeface="+mj-lt"/>
                <a:ea typeface="+mj-ea"/>
                <a:cs typeface="+mj-cs"/>
                <a:sym typeface="Helvetica Neue"/>
              </a:rPr>
              <a:t>. When</a:t>
            </a:r>
            <a:r>
              <a:rPr lang="en-US" sz="2000" baseline="0" dirty="0" smtClean="0">
                <a:effectLst/>
                <a:latin typeface="+mj-lt"/>
                <a:ea typeface="+mj-ea"/>
                <a:cs typeface="+mj-cs"/>
                <a:sym typeface="Helvetica Neue"/>
              </a:rPr>
              <a:t> we talk to customers, we find that </a:t>
            </a:r>
            <a:r>
              <a:rPr lang="en-US" sz="2000" dirty="0" smtClean="0">
                <a:effectLst/>
                <a:latin typeface="+mj-lt"/>
                <a:ea typeface="+mj-ea"/>
                <a:cs typeface="+mj-cs"/>
                <a:sym typeface="Helvetica Neue"/>
              </a:rPr>
              <a:t>API teams are becoming very decentralized such that our customers no longer even know when a new Mobile App may be launched or an event will drive 10x traffic to their API’s.</a:t>
            </a:r>
            <a:r>
              <a:rPr lang="en-US" sz="2000" baseline="0" dirty="0" smtClean="0">
                <a:effectLst/>
                <a:latin typeface="+mj-lt"/>
                <a:ea typeface="+mj-ea"/>
                <a:cs typeface="+mj-cs"/>
                <a:sym typeface="Helvetica Neue"/>
              </a:rPr>
              <a:t> </a:t>
            </a:r>
            <a:r>
              <a:rPr lang="en-US" sz="2000" b="1" dirty="0" smtClean="0">
                <a:effectLst/>
                <a:latin typeface="+mj-lt"/>
                <a:ea typeface="+mj-ea"/>
                <a:cs typeface="+mj-cs"/>
                <a:sym typeface="Helvetica Neue"/>
              </a:rPr>
              <a:t>Our Operational Excellence enables us to serve you by focusing on dialtone at scale, speed of execution, and openness &amp; transparency as it relates to our cloud infrastructure.</a:t>
            </a:r>
            <a:endParaRPr lang="en-US" sz="2000" dirty="0" smtClean="0">
              <a:effectLst/>
              <a:latin typeface="+mj-lt"/>
              <a:ea typeface="+mj-ea"/>
              <a:cs typeface="+mj-cs"/>
              <a:sym typeface="Helvetica Neue"/>
            </a:endParaRP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b="1" baseline="0" dirty="0" smtClean="0"/>
              <a:t>For Instance</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Apigee cloud runs on 3000+ servers deployed across 19 data centers that are  distributed over 7 geographic regions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The entire Apigee cloud is managed and administered by only 6 engineers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15+ billions API transactions go through Apigee cloud every month</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For Black Friday in 2014, Apigee scaled up the infrastructure capacity for one of the retailers by 2x within 2 hours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Apigee rolls out software updates every 2 weeks for all customers while maintaining 99.99% availability</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About 20-40 auto-heal actions are applied per day (approximately 1% of the total infrastructure) to proactively and gracefully restart software instances (typically within 2-5 minutes) that are determined to be under undue memory pressure or number of close-waits, which results in averting catastrophic failures of those instances that could actually cause service disruptions for customers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During Black Friday in 2014, Apigee was opening P1 tickets with our customers alerting them to problems with their own backend systems that were affecting the quality of service of their APIs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In Sept. 2014, Amazon notified us that we had to reboot over 65% of our infrastructure due to a Hypervisor security vulnerability they had discovered, AND within only 48 hours. – Due to the redundancy and failover capabilities in the Edge architecture, we did not experience any P1 outages as a result of this event. (https://blog.apigee.com/detail/apigee_and_the_aws_maintenance_reboot_all_clear ).</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 leading provider of vehicle and driver safety and security services saw 10x increase in traffic in 3 months due to additional service providers coming online with their roadside service - Apigee was able to meet their scaling requirements quickly.</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Leading Retailer – Saw 20M incremental transactions (including commerce) added in 1 week due to launch of Tablet and Android Apps.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Large Public Service Broadcaster – Sees frequent 40x increase in traffic from their digital properties (web, tablet, phone) within minutes, due to specific references or call to action on Broadcast television. Apigee is able to handle the increase in traffic without issues because of the dialtone quality of our Cloud operations.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b="1" baseline="0" dirty="0" smtClean="0"/>
              <a:t>Key Points to Reiterate</a:t>
            </a:r>
          </a:p>
          <a:p>
            <a:pPr marL="342900" indent="-342900">
              <a:buFont typeface="Arial"/>
              <a:buChar char="•"/>
            </a:pPr>
            <a:r>
              <a:rPr lang="en-US" sz="2000" dirty="0" smtClean="0">
                <a:effectLst/>
                <a:latin typeface="+mj-lt"/>
                <a:ea typeface="+mj-ea"/>
                <a:cs typeface="+mj-cs"/>
                <a:sym typeface="Helvetica Neue"/>
              </a:rPr>
              <a:t>Reiterate specific data points to highlight how the apigee platform is</a:t>
            </a:r>
            <a:r>
              <a:rPr lang="en-US" sz="2000" baseline="0" dirty="0" smtClean="0">
                <a:effectLst/>
                <a:latin typeface="+mj-lt"/>
                <a:ea typeface="+mj-ea"/>
                <a:cs typeface="+mj-cs"/>
                <a:sym typeface="Helvetica Neue"/>
              </a:rPr>
              <a:t> built to handle significant spikes in planned and unplanned traffic without incurring any downtime. </a:t>
            </a:r>
          </a:p>
          <a:p>
            <a:pPr marL="342900" indent="-342900">
              <a:buFont typeface="Arial"/>
              <a:buChar char="•"/>
            </a:pPr>
            <a:r>
              <a:rPr lang="en-US" sz="2000" baseline="0" dirty="0" smtClean="0">
                <a:effectLst/>
                <a:latin typeface="+mj-lt"/>
                <a:ea typeface="+mj-ea"/>
                <a:cs typeface="+mj-cs"/>
                <a:sym typeface="Helvetica Neue"/>
              </a:rPr>
              <a:t>For example reiterate these</a:t>
            </a:r>
            <a:r>
              <a:rPr lang="en-US" sz="2000" baseline="0" dirty="0" smtClean="0"/>
              <a:t> 3 things have happened to Apigee in the last 12 months and we passed with flying colors:</a:t>
            </a:r>
            <a:r>
              <a:rPr lang="en-US" sz="2000" baseline="0" dirty="0" smtClean="0">
                <a:effectLst/>
                <a:latin typeface="+mj-lt"/>
                <a:ea typeface="+mj-ea"/>
                <a:cs typeface="+mj-cs"/>
                <a:sym typeface="Helvetica Neue"/>
              </a:rPr>
              <a:t> </a:t>
            </a:r>
            <a:r>
              <a:rPr lang="en-US" sz="2000" dirty="0" smtClean="0">
                <a:solidFill>
                  <a:schemeClr val="tx1"/>
                </a:solidFill>
                <a:latin typeface="+mj-lt"/>
                <a:ea typeface="+mj-ea"/>
                <a:cs typeface="+mj-cs"/>
                <a:sym typeface="Helvetica Neue"/>
              </a:rPr>
              <a:t>meet 2x load with 4 hours notice?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patch and reboot 60% of your infrastructure (1000+ instances) with 48 hours notice and zero downtime,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10 of our most critical customers collectively had 3x more traffic over a 5 day period (1 Billion transactions) and we could not afford one P1?</a:t>
            </a:r>
            <a:endParaRPr lang="en-US" sz="2000" baseline="0" dirty="0" smtClean="0">
              <a:solidFill>
                <a:sysClr val="windowText" lastClr="000000"/>
              </a:solidFill>
              <a:latin typeface="+mj-lt"/>
              <a:ea typeface="+mj-ea"/>
              <a:cs typeface="+mj-cs"/>
              <a:sym typeface="Helvetica Neue"/>
            </a:endParaRPr>
          </a:p>
          <a:p>
            <a:pPr marL="342900" indent="-342900">
              <a:buFont typeface="Arial"/>
              <a:buChar char="•"/>
            </a:pPr>
            <a:r>
              <a:rPr lang="en-US" sz="2000" dirty="0" smtClean="0">
                <a:effectLst/>
                <a:latin typeface="+mj-lt"/>
                <a:ea typeface="+mj-ea"/>
                <a:cs typeface="+mj-cs"/>
                <a:sym typeface="Helvetica Neue"/>
              </a:rPr>
              <a:t>For example: Over the past 18 months, we have seen a </a:t>
            </a:r>
            <a:r>
              <a:rPr lang="en-US" sz="2000" b="1" dirty="0" smtClean="0">
                <a:effectLst/>
                <a:latin typeface="+mj-lt"/>
                <a:ea typeface="+mj-ea"/>
                <a:cs typeface="+mj-cs"/>
                <a:sym typeface="Helvetica Neue"/>
              </a:rPr>
              <a:t>10x explosion in API traffic, and we now process over 3B transactions/week in the Apigee Cloud</a:t>
            </a:r>
            <a:r>
              <a:rPr lang="en-US" sz="2000" dirty="0" smtClean="0">
                <a:effectLst/>
                <a:latin typeface="+mj-lt"/>
                <a:ea typeface="+mj-ea"/>
                <a:cs typeface="+mj-cs"/>
                <a:sym typeface="Helvetica Neue"/>
              </a:rPr>
              <a:t>.</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000" dirty="0" smtClean="0">
                <a:effectLst/>
                <a:latin typeface="+mj-lt"/>
                <a:ea typeface="+mj-ea"/>
                <a:cs typeface="+mj-cs"/>
                <a:sym typeface="Helvetica Neue"/>
              </a:rPr>
              <a:t>We were able to scale so well because the the Apigee cloud is built to provide customers with a </a:t>
            </a:r>
            <a:r>
              <a:rPr lang="en-US" sz="2000" b="1" u="sng" dirty="0" smtClean="0">
                <a:effectLst/>
                <a:latin typeface="+mj-lt"/>
                <a:ea typeface="+mj-ea"/>
                <a:cs typeface="+mj-cs"/>
                <a:sym typeface="Helvetica Neue"/>
              </a:rPr>
              <a:t>globally distributed</a:t>
            </a:r>
            <a:r>
              <a:rPr lang="en-US" sz="2000" dirty="0" smtClean="0">
                <a:effectLst/>
                <a:latin typeface="+mj-lt"/>
                <a:ea typeface="+mj-ea"/>
                <a:cs typeface="+mj-cs"/>
                <a:sym typeface="Helvetica Neue"/>
              </a:rPr>
              <a:t>  platform that is </a:t>
            </a:r>
            <a:r>
              <a:rPr lang="en-US" sz="2000" b="1" u="sng" dirty="0" smtClean="0">
                <a:effectLst/>
                <a:latin typeface="+mj-lt"/>
                <a:ea typeface="+mj-ea"/>
                <a:cs typeface="+mj-cs"/>
                <a:sym typeface="Helvetica Neue"/>
              </a:rPr>
              <a:t>continuously available</a:t>
            </a:r>
            <a:r>
              <a:rPr lang="en-US" sz="2000" dirty="0" smtClean="0">
                <a:effectLst/>
                <a:latin typeface="+mj-lt"/>
                <a:ea typeface="+mj-ea"/>
                <a:cs typeface="+mj-cs"/>
                <a:sym typeface="Helvetica Neue"/>
              </a:rPr>
              <a:t> for deploying their APIs.  Apigee ensures that the cloud platform </a:t>
            </a:r>
            <a:r>
              <a:rPr lang="en-US" sz="2000" b="1" u="sng" dirty="0" smtClean="0">
                <a:effectLst/>
                <a:latin typeface="+mj-lt"/>
                <a:ea typeface="+mj-ea"/>
                <a:cs typeface="+mj-cs"/>
                <a:sym typeface="Helvetica Neue"/>
              </a:rPr>
              <a:t>scales</a:t>
            </a:r>
            <a:r>
              <a:rPr lang="en-US" sz="2000" dirty="0" smtClean="0">
                <a:effectLst/>
                <a:latin typeface="+mj-lt"/>
                <a:ea typeface="+mj-ea"/>
                <a:cs typeface="+mj-cs"/>
                <a:sym typeface="Helvetica Neue"/>
              </a:rPr>
              <a:t> to handle any volume of traffic while maintaining </a:t>
            </a:r>
            <a:r>
              <a:rPr lang="en-US" sz="2000" b="1" u="sng" dirty="0" smtClean="0">
                <a:effectLst/>
                <a:latin typeface="+mj-lt"/>
                <a:ea typeface="+mj-ea"/>
                <a:cs typeface="+mj-cs"/>
                <a:sym typeface="Helvetica Neue"/>
              </a:rPr>
              <a:t>high performance</a:t>
            </a:r>
            <a:r>
              <a:rPr lang="en-US" sz="2000" dirty="0" smtClean="0">
                <a:effectLst/>
                <a:latin typeface="+mj-lt"/>
                <a:ea typeface="+mj-ea"/>
                <a:cs typeface="+mj-cs"/>
                <a:sym typeface="Helvetica Neue"/>
              </a:rPr>
              <a:t>, and that all software </a:t>
            </a:r>
            <a:r>
              <a:rPr lang="en-US" sz="2000" b="1" u="sng" dirty="0" smtClean="0">
                <a:effectLst/>
                <a:latin typeface="+mj-lt"/>
                <a:ea typeface="+mj-ea"/>
                <a:cs typeface="+mj-cs"/>
                <a:sym typeface="Helvetica Neue"/>
              </a:rPr>
              <a:t>updates are applied with zero downtime</a:t>
            </a:r>
            <a:r>
              <a:rPr lang="en-US" sz="2000" dirty="0" smtClean="0">
                <a:effectLst/>
                <a:latin typeface="+mj-lt"/>
                <a:ea typeface="+mj-ea"/>
                <a:cs typeface="+mj-cs"/>
                <a:sym typeface="Helvetica Neue"/>
              </a:rPr>
              <a:t>.</a:t>
            </a:r>
          </a:p>
          <a:p>
            <a:pPr marL="342900" indent="-342900">
              <a:buFont typeface="Arial"/>
              <a:buChar char="•"/>
            </a:pPr>
            <a:endParaRPr lang="en-US" sz="2000" baseline="0" dirty="0" smtClean="0"/>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endParaRPr lang="en-US" sz="2000" baseline="0" dirty="0" smtClean="0"/>
          </a:p>
        </p:txBody>
      </p:sp>
    </p:spTree>
    <p:extLst>
      <p:ext uri="{BB962C8B-B14F-4D97-AF65-F5344CB8AC3E}">
        <p14:creationId xmlns:p14="http://schemas.microsoft.com/office/powerpoint/2010/main" val="407626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err="1" smtClean="0"/>
              <a:t>Apigee</a:t>
            </a:r>
            <a:r>
              <a:rPr lang="en-US" dirty="0" smtClean="0"/>
              <a:t> Edge is the largest</a:t>
            </a:r>
            <a:r>
              <a:rPr lang="en-US" baseline="0" dirty="0" smtClean="0"/>
              <a:t> API Cloud provider, providing the highly scalable and secure environment to run your APIs</a:t>
            </a:r>
            <a:endParaRPr lang="en-US" dirty="0" smtClean="0"/>
          </a:p>
          <a:p>
            <a:r>
              <a:rPr lang="en-US" dirty="0" smtClean="0"/>
              <a:t/>
            </a:r>
            <a:br>
              <a:rPr lang="en-US" dirty="0" smtClean="0"/>
            </a:br>
            <a:r>
              <a:rPr lang="en-US" b="1" dirty="0" smtClean="0"/>
              <a:t>Script</a:t>
            </a:r>
          </a:p>
          <a:p>
            <a:r>
              <a:rPr lang="en-US" dirty="0" err="1" smtClean="0"/>
              <a:t>Apigee</a:t>
            </a:r>
            <a:r>
              <a:rPr lang="en-US" dirty="0" smtClean="0"/>
              <a:t> Edge is available both as a </a:t>
            </a:r>
            <a:r>
              <a:rPr lang="en-US" dirty="0" err="1" smtClean="0"/>
              <a:t>SaaS</a:t>
            </a:r>
            <a:r>
              <a:rPr lang="en-US" dirty="0" smtClean="0"/>
              <a:t> option and also to be hosted on your private cloud. You get all the benefits from </a:t>
            </a:r>
            <a:r>
              <a:rPr lang="en-US" dirty="0" err="1" smtClean="0"/>
              <a:t>Apigee</a:t>
            </a:r>
            <a:r>
              <a:rPr lang="en-US" dirty="0" smtClean="0"/>
              <a:t> Edge whether</a:t>
            </a:r>
            <a:r>
              <a:rPr lang="en-US" baseline="0" dirty="0" smtClean="0"/>
              <a:t> you run </a:t>
            </a:r>
            <a:r>
              <a:rPr lang="en-US" dirty="0" smtClean="0"/>
              <a:t>it in our public cloud or</a:t>
            </a:r>
            <a:r>
              <a:rPr lang="en-US" baseline="0" dirty="0" smtClean="0"/>
              <a:t> if you choose to </a:t>
            </a:r>
            <a:r>
              <a:rPr lang="en-US" dirty="0" smtClean="0"/>
              <a:t>run it on your private cloud.</a:t>
            </a:r>
          </a:p>
          <a:p>
            <a:endParaRPr lang="en-US" dirty="0" smtClean="0"/>
          </a:p>
          <a:p>
            <a:r>
              <a:rPr lang="en-US" dirty="0" smtClean="0"/>
              <a:t>The</a:t>
            </a:r>
            <a:r>
              <a:rPr lang="en-US" baseline="0" dirty="0" smtClean="0"/>
              <a:t> </a:t>
            </a:r>
            <a:r>
              <a:rPr lang="en-US" baseline="0" dirty="0" err="1" smtClean="0"/>
              <a:t>Apigee</a:t>
            </a:r>
            <a:r>
              <a:rPr lang="en-US" baseline="0" dirty="0" smtClean="0"/>
              <a:t> Cloud is the largest API Cloud in the industry with over 1 billion API calls per day running through across 7 regions, 19 availability zones, at 99.998% availability. </a:t>
            </a:r>
          </a:p>
          <a:p>
            <a:endParaRPr lang="en-US" baseline="0" dirty="0" smtClean="0"/>
          </a:p>
          <a:p>
            <a:r>
              <a:rPr lang="en-US" baseline="0" dirty="0" smtClean="0"/>
              <a:t>The experience we have gained over the years with some of the most demanding customers has enabled us the provided the industry’s most robust, scalable platform. </a:t>
            </a:r>
          </a:p>
          <a:p>
            <a:pPr marL="0" marR="0" lvl="1" indent="0" defTabSz="456519" eaLnBrk="1" fontAlgn="auto" latinLnBrk="0" hangingPunct="1">
              <a:lnSpc>
                <a:spcPct val="117999"/>
              </a:lnSpc>
              <a:spcBef>
                <a:spcPts val="0"/>
              </a:spcBef>
              <a:spcAft>
                <a:spcPts val="0"/>
              </a:spcAft>
              <a:buClrTx/>
              <a:buSzTx/>
              <a:buFontTx/>
              <a:buNone/>
              <a:tabLst/>
              <a:defRPr/>
            </a:pPr>
            <a:r>
              <a:rPr lang="en-US" sz="2400" dirty="0" smtClean="0">
                <a:effectLst/>
                <a:latin typeface="+mj-lt"/>
                <a:ea typeface="+mj-ea"/>
                <a:cs typeface="+mj-cs"/>
                <a:sym typeface="Helvetica Neue"/>
              </a:rPr>
              <a:t>When Black Friday comes and 6 of top 10 retailers are on our platform, we handle the 2x spike in volume over a short period of time without a glitch. Our customers like</a:t>
            </a:r>
            <a:r>
              <a:rPr lang="en-US" sz="2400" baseline="0" dirty="0" smtClean="0">
                <a:effectLst/>
                <a:latin typeface="+mj-lt"/>
                <a:ea typeface="+mj-ea"/>
                <a:cs typeface="+mj-cs"/>
                <a:sym typeface="Helvetica Neue"/>
              </a:rPr>
              <a:t> Target &amp;  </a:t>
            </a:r>
            <a:r>
              <a:rPr lang="en-US" sz="2400" baseline="0" dirty="0" err="1" smtClean="0">
                <a:effectLst/>
                <a:latin typeface="+mj-lt"/>
                <a:ea typeface="+mj-ea"/>
                <a:cs typeface="+mj-cs"/>
                <a:sym typeface="Helvetica Neue"/>
              </a:rPr>
              <a:t>Kohls</a:t>
            </a:r>
            <a:r>
              <a:rPr lang="en-US" sz="2400" baseline="0" dirty="0" smtClean="0">
                <a:effectLst/>
                <a:latin typeface="+mj-lt"/>
                <a:ea typeface="+mj-ea"/>
                <a:cs typeface="+mj-cs"/>
                <a:sym typeface="Helvetica Neue"/>
              </a:rPr>
              <a:t>  trust us to deliver and we do</a:t>
            </a:r>
            <a:endParaRPr lang="en-US" baseline="0" dirty="0" smtClean="0"/>
          </a:p>
          <a:p>
            <a:endParaRPr lang="en-US" dirty="0" smtClean="0"/>
          </a:p>
          <a:p>
            <a:r>
              <a:rPr lang="en-US" b="1" dirty="0" smtClean="0"/>
              <a:t>For Instance</a:t>
            </a:r>
          </a:p>
          <a:p>
            <a:r>
              <a:rPr lang="en-US" dirty="0" err="1" smtClean="0"/>
              <a:t>Apigee</a:t>
            </a:r>
            <a:r>
              <a:rPr lang="en-US" dirty="0" smtClean="0"/>
              <a:t> Edge hosted by </a:t>
            </a:r>
            <a:r>
              <a:rPr lang="en-US" dirty="0" err="1" smtClean="0"/>
              <a:t>Apigee</a:t>
            </a:r>
            <a:r>
              <a:rPr lang="en-US" dirty="0" smtClean="0"/>
              <a:t> is operated for unprecedented scale and performance. Some data points :</a:t>
            </a:r>
          </a:p>
          <a:p>
            <a:pPr marL="342900" indent="-342900">
              <a:buFont typeface="Arial"/>
              <a:buChar char="•"/>
            </a:pPr>
            <a:r>
              <a:rPr lang="en-US" dirty="0" smtClean="0"/>
              <a:t>7 Regions, 19 Availability zones</a:t>
            </a:r>
          </a:p>
          <a:p>
            <a:pPr marL="342900" indent="-342900">
              <a:buFont typeface="Arial"/>
              <a:buChar char="•"/>
            </a:pPr>
            <a:r>
              <a:rPr lang="en-US" dirty="0" smtClean="0"/>
              <a:t>3000+ servers</a:t>
            </a:r>
          </a:p>
          <a:p>
            <a:pPr marL="342900" indent="-342900">
              <a:buFont typeface="Arial"/>
              <a:buChar char="•"/>
            </a:pPr>
            <a:r>
              <a:rPr lang="en-US" dirty="0" smtClean="0"/>
              <a:t>~1 Billion transactions / day</a:t>
            </a:r>
          </a:p>
          <a:p>
            <a:pPr marL="342900" indent="-342900">
              <a:buFont typeface="Arial"/>
              <a:buChar char="•"/>
            </a:pPr>
            <a:r>
              <a:rPr lang="en-US" dirty="0" smtClean="0"/>
              <a:t>&gt;99.99% API availability</a:t>
            </a:r>
          </a:p>
          <a:p>
            <a:pPr marL="342900" indent="-342900">
              <a:buFont typeface="Arial"/>
              <a:buChar char="•"/>
            </a:pPr>
            <a:r>
              <a:rPr lang="en-US" dirty="0" smtClean="0"/>
              <a:t>~20 </a:t>
            </a:r>
            <a:r>
              <a:rPr lang="en-US" dirty="0" err="1" smtClean="0"/>
              <a:t>ms</a:t>
            </a:r>
            <a:r>
              <a:rPr lang="en-US" dirty="0" smtClean="0"/>
              <a:t> average latency</a:t>
            </a:r>
          </a:p>
        </p:txBody>
      </p:sp>
    </p:spTree>
    <p:extLst>
      <p:ext uri="{BB962C8B-B14F-4D97-AF65-F5344CB8AC3E}">
        <p14:creationId xmlns:p14="http://schemas.microsoft.com/office/powerpoint/2010/main" val="361561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provides</a:t>
            </a:r>
            <a:r>
              <a:rPr lang="en-US" baseline="0" dirty="0" smtClean="0"/>
              <a:t> complete visibility into the entire digital value chain – from app end to the back end</a:t>
            </a:r>
          </a:p>
          <a:p>
            <a:endParaRPr lang="en-US" baseline="0" dirty="0" smtClean="0"/>
          </a:p>
          <a:p>
            <a:r>
              <a:rPr lang="en-US" b="1" baseline="0" dirty="0" smtClean="0"/>
              <a:t>Script</a:t>
            </a:r>
            <a:endParaRPr lang="en-US" sz="240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The digital value chain stretches all the way from the user to the back end services. Digital requires you to know how you’re doing at every stage of the value chain. Apigee Edge provides complete visibility into the entire digital value chain – </a:t>
            </a:r>
            <a:r>
              <a:rPr lang="en-US" sz="2400" kern="1200" baseline="0" dirty="0" smtClean="0">
                <a:solidFill>
                  <a:schemeClr val="tx1"/>
                </a:solidFill>
                <a:effectLst/>
                <a:latin typeface="+mj-lt"/>
                <a:ea typeface="+mj-ea"/>
                <a:cs typeface="+mj-cs"/>
                <a:sym typeface="Helvetica Neue"/>
              </a:rPr>
              <a:t>from the app end to the back end.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Apigee Edge automatically and continuously collects analytics data from all API traffic. As a result, you do not need separate tools for API analytics, saving you costs in terms of resources, infrastructure and on-going maintenance. Since the data collection is continuous, you can see meaningful API trends and API failures that may not be apparent when analytics are measured at coarse aggregation intervals. In fact, Apigee Support uses the same analytics data to help resolve customer issues.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provides complete visibility into the health and performance of your APIs. Apigee Edge provides a number of out of the box charts that help you measure and monitor traffic, performance, latency, errors and more. The out of the box charts also reduce downtime – you can quickly identify potential bottlenecks with target endpoints based on the observed API performance and usage trends. Using this information, you can make changes to their target endpoints and avoid potential downtime.</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enables you to improve the productivity of your developers consuming your APIs by using the OOTB charts to identify issues related to latencies or errors, and proactively reaching out to those developers to help them properly consume APIs. This results in consuming developers fixing their apps quickly with the help of the API team rather than doing it on their own.</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dirty="0" smtClean="0"/>
              <a:t>Apigee</a:t>
            </a:r>
            <a:r>
              <a:rPr lang="en-US" sz="2400" baseline="0" dirty="0" smtClean="0"/>
              <a:t> Edge provides complete flexibility with self-service custom reports. </a:t>
            </a:r>
            <a:r>
              <a:rPr lang="en-US" sz="2400" b="0" dirty="0" smtClean="0"/>
              <a:t>You can quickly adapt to changing business and</a:t>
            </a:r>
            <a:r>
              <a:rPr lang="en-US" sz="2400" b="0" baseline="0" dirty="0" smtClean="0"/>
              <a:t> customer</a:t>
            </a:r>
            <a:r>
              <a:rPr lang="en-US" sz="2400" b="0" dirty="0" smtClean="0"/>
              <a:t> needs</a:t>
            </a:r>
            <a:r>
              <a:rPr lang="en-US" sz="2400" b="0" baseline="0" dirty="0" smtClean="0"/>
              <a:t> by extending the core analytics to capture additional data from your APIs and  create powerful custom analytics reports using the self-service interface. Edge Analytics allows you to create custom metrics and dimensions and use them in any report, custom report or analytics API. You can use virtually any attribute that describes traffic to create custom metrics and dimensions. This means you can use more than 500 variables available in the gateway, or extract them from the API request, response, request payload or response payload. You can use these custom variables in default reports such as Investigate Anomalies or in Custom Reports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r>
              <a:rPr lang="en-US" sz="2400" dirty="0" smtClean="0"/>
              <a:t>While</a:t>
            </a:r>
            <a:r>
              <a:rPr lang="en-US" sz="2400" baseline="0" dirty="0" smtClean="0"/>
              <a:t> Apigee Edge collects a lot of API data, we recognize that you </a:t>
            </a:r>
            <a:r>
              <a:rPr lang="en-US" sz="2400" dirty="0" smtClean="0"/>
              <a:t> often</a:t>
            </a:r>
            <a:r>
              <a:rPr lang="en-US" sz="2400" baseline="0" dirty="0" smtClean="0"/>
              <a:t> </a:t>
            </a:r>
            <a:r>
              <a:rPr lang="en-US" sz="2400" dirty="0" smtClean="0"/>
              <a:t>also have a need to combine this data with other operational and business data obtained by other means. Apigee Edge enables you to create custom queries against raw traffic data using RESTful APIs. You</a:t>
            </a:r>
            <a:r>
              <a:rPr lang="en-US" sz="2400" baseline="0" dirty="0" smtClean="0"/>
              <a:t> have </a:t>
            </a:r>
            <a:r>
              <a:rPr lang="en-US" sz="2400" dirty="0" smtClean="0"/>
              <a:t>full flexibility to obtain Apigee collected metrics using automated scripts as-and-when needed. Without this capability, you</a:t>
            </a:r>
            <a:r>
              <a:rPr lang="en-US" sz="2400" baseline="0" dirty="0" smtClean="0"/>
              <a:t> </a:t>
            </a:r>
            <a:r>
              <a:rPr lang="en-US" sz="2400" dirty="0" smtClean="0"/>
              <a:t>would need to understand the underlying data schema, use database specific SQL scripts, etc. to obtain the raw traffic data that you need.</a:t>
            </a:r>
            <a:r>
              <a:rPr lang="en-US" sz="2400" baseline="0" dirty="0" smtClean="0"/>
              <a:t> </a:t>
            </a:r>
            <a:r>
              <a:rPr lang="en-US" sz="2400" dirty="0" smtClean="0"/>
              <a:t>As a result of these Analytics Apis, you can reduce data extraction costs and easily integrate with existing reporting, analytics, and visualization</a:t>
            </a:r>
            <a:r>
              <a:rPr lang="en-US" sz="2400" baseline="0" dirty="0" smtClean="0"/>
              <a:t> tools. This reduces the time, effort, and costs of making Apigee Edge to work with existing enterprise tools and initiatives.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i="0" kern="1200" dirty="0" smtClean="0">
                <a:solidFill>
                  <a:schemeClr val="tx1"/>
                </a:solidFill>
                <a:effectLst/>
                <a:latin typeface="+mj-lt"/>
                <a:ea typeface="+mj-ea"/>
                <a:cs typeface="+mj-cs"/>
                <a:sym typeface="Helvetica Neue"/>
              </a:rPr>
              <a:t>In addition, Apigee</a:t>
            </a:r>
            <a:r>
              <a:rPr lang="en-US" sz="2400" i="0" kern="1200" baseline="0" dirty="0" smtClean="0">
                <a:solidFill>
                  <a:schemeClr val="tx1"/>
                </a:solidFill>
                <a:effectLst/>
                <a:latin typeface="+mj-lt"/>
                <a:ea typeface="+mj-ea"/>
                <a:cs typeface="+mj-cs"/>
                <a:sym typeface="Helvetica Neue"/>
              </a:rPr>
              <a:t> Edge provides analytics for your mobile developers enabling them to monitor the usage, performance, and crashes and errors in their mobile apps.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This end to end approach provides unprecedented information about how your entire value chain is interacting with your services. </a:t>
            </a:r>
          </a:p>
          <a:p>
            <a:pPr marL="0" marR="0" indent="0" defTabSz="457200" eaLnBrk="1" fontAlgn="auto" latinLnBrk="0" hangingPunct="1">
              <a:lnSpc>
                <a:spcPct val="117999"/>
              </a:lnSpc>
              <a:spcBef>
                <a:spcPts val="0"/>
              </a:spcBef>
              <a:spcAft>
                <a:spcPts val="0"/>
              </a:spcAft>
              <a:buClrTx/>
              <a:buSzTx/>
              <a:buFont typeface="Arial"/>
              <a:buNone/>
              <a:tabLst/>
              <a:defRPr/>
            </a:pPr>
            <a:endParaRPr lang="en-US" sz="2400" b="0" kern="1200" baseline="0" dirty="0" smtClean="0">
              <a:solidFill>
                <a:schemeClr val="tx1"/>
              </a:solidFill>
              <a:effectLst/>
              <a:latin typeface="+mj-lt"/>
              <a:ea typeface="+mj-ea"/>
              <a:cs typeface="+mj-cs"/>
              <a:sym typeface="Helvetica Neue"/>
            </a:endParaRPr>
          </a:p>
          <a:p>
            <a:endParaRPr lang="en-US" sz="2400" kern="1200" baseline="0" dirty="0" smtClean="0">
              <a:solidFill>
                <a:schemeClr val="tx1"/>
              </a:solidFill>
              <a:effectLst/>
              <a:latin typeface="+mj-lt"/>
              <a:ea typeface="+mj-ea"/>
              <a:cs typeface="+mj-cs"/>
              <a:sym typeface="Helvetica Neue"/>
            </a:endParaRPr>
          </a:p>
          <a:p>
            <a:r>
              <a:rPr lang="en-US" sz="2400" b="1" kern="1200" baseline="0" dirty="0" smtClean="0">
                <a:solidFill>
                  <a:schemeClr val="tx1"/>
                </a:solidFill>
                <a:effectLst/>
                <a:latin typeface="+mj-lt"/>
                <a:ea typeface="+mj-ea"/>
                <a:cs typeface="+mj-cs"/>
                <a:sym typeface="Helvetica Neue"/>
              </a:rPr>
              <a:t>Link to Wiki</a:t>
            </a:r>
          </a:p>
          <a:p>
            <a:pPr marL="171450" indent="-171450">
              <a:buFont typeface="Arial"/>
              <a:buChar char="•"/>
            </a:pPr>
            <a:r>
              <a:rPr lang="en-US" sz="2400" dirty="0" smtClean="0"/>
              <a:t>https://apigeesc.atlassian.net/wiki/display/SEP/Out-of-the-Box+Charts+for+API+Performance+and+Usage</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0" baseline="0" dirty="0" smtClean="0"/>
              <a:t>https://apigeesc.atlassian.net/wiki/display/SEP/Automatic+Continuous+Data+Collection+from+all+API+Traffic</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aseline="0" dirty="0" smtClean="0"/>
              <a:t>https://apigeesc.atlassian.net/wiki/pages/viewpage.action?pageId=76415356</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dirty="0" smtClean="0"/>
              <a:t>https://apigeesc.atlassian.net/wiki/display/SEP/Apigee+APIs+to+Create+Custom+Queries+Against+Raw+Traffic+Data</a:t>
            </a:r>
          </a:p>
          <a:p>
            <a:endParaRPr lang="en-US" sz="2400" dirty="0" smtClean="0"/>
          </a:p>
          <a:p>
            <a:endParaRPr lang="en-US" sz="2400" dirty="0" smtClean="0"/>
          </a:p>
          <a:p>
            <a:r>
              <a:rPr lang="en-US" sz="2400" b="1" dirty="0" smtClean="0"/>
              <a:t>For Instance</a:t>
            </a:r>
          </a:p>
          <a:p>
            <a:pPr marL="342900" indent="-342900">
              <a:buFont typeface="Arial"/>
              <a:buChar char="•"/>
            </a:pPr>
            <a:r>
              <a:rPr lang="en-US" sz="2400" baseline="0" dirty="0" smtClean="0"/>
              <a:t>A customer had a 7 minute outage and didn't even know about that outage from the analytics reports because the data they collected was done done at a coarser granularity and aggregated. Using Apigee Edge, we would have known about the outage based on the continuous analytics that are collected, which would have shown up in the out-of-the-box dashboards. The customer may be having multiple outages like this without their knowledge, which may result in customer satisfaction going down and may even impact revenue.</a:t>
            </a:r>
          </a:p>
          <a:p>
            <a:pPr marL="342900" indent="-342900">
              <a:buFont typeface="Arial"/>
              <a:buChar char="•"/>
            </a:pPr>
            <a:r>
              <a:rPr lang="en-US" sz="2400" baseline="0" dirty="0" smtClean="0"/>
              <a:t> Another data point is Apigee’s own usage of these API analytics in supporting our Cloud customers. Using this capability, Apigee was able to collect metrics on over 100B+ API calls that happened in 2014 - the Apigee Support team did not have to do anything to collect these metrics, but found this analytics data to be very valuable in resolving customer issues.</a:t>
            </a:r>
          </a:p>
          <a:p>
            <a:pPr marL="342900" indent="-342900">
              <a:buFont typeface="Arial"/>
              <a:buChar char="•"/>
            </a:pPr>
            <a:r>
              <a:rPr lang="en-US" sz="2400" baseline="0" dirty="0" smtClean="0"/>
              <a:t>Large retailer encountered a situation where users of their mobile app had to re-login frequently.  This was a result of an inadvertent change to the TTL of the refresh token from 60 days to 2 hours.  Using the Analytics APIs, the customer and Apigee GSC were able to run queries that helped them get Refresh Token TTL information given respective Access Token IDs and identify this misconfiguration.</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First Data uses Analytics APIs to measure the total revenues driven by each retailer partner that's using their Payeezy APIs for Apple Pay.  Immediately following the launch of Apple Pay, First Data was able to measure the success of the Apple Pay program across various retailers by capturing the transaction amounts from the API message payload and generating analytics reports in Apigee without any custom development.</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After launching their APIs for developers, Sony Mobile wanted to measure the success of their API program by tracking daily growth in adoption of their APIs by developers and apps.  They used the Analytics APIs to run their queries from a Node.js application that collects traffic data for each API, developer, and app from the launch of those APIs to measure the overall growth and individually by each developer and app.  This data is compiled and reported up to their executives on a daily basis.</a:t>
            </a:r>
          </a:p>
        </p:txBody>
      </p:sp>
    </p:spTree>
    <p:extLst>
      <p:ext uri="{BB962C8B-B14F-4D97-AF65-F5344CB8AC3E}">
        <p14:creationId xmlns:p14="http://schemas.microsoft.com/office/powerpoint/2010/main" val="2399137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a:t>
            </a:r>
            <a:r>
              <a:rPr lang="en-US" baseline="0" dirty="0" smtClean="0"/>
              <a:t> Health is a cloud based service that enables Apigee Edge customers to perform a quick health check on APIs</a:t>
            </a:r>
            <a:endParaRPr lang="en-US" dirty="0" smtClean="0"/>
          </a:p>
          <a:p>
            <a:endParaRPr lang="en-US" dirty="0" smtClean="0"/>
          </a:p>
          <a:p>
            <a:r>
              <a:rPr lang="en-US" b="1" dirty="0" smtClean="0"/>
              <a:t>Script</a:t>
            </a:r>
          </a:p>
          <a:p>
            <a:r>
              <a:rPr lang="en-US" dirty="0" smtClean="0"/>
              <a:t>API Health is a cloud-based service that delivers a standard set of key information on any API - including third party APIs - so that development and operations teams can know if the APIs they depend upon for their mobile and web apps are working.</a:t>
            </a:r>
            <a:r>
              <a:rPr lang="en-US" baseline="0" dirty="0" smtClean="0"/>
              <a:t> </a:t>
            </a:r>
            <a:r>
              <a:rPr lang="en-US" dirty="0" smtClean="0"/>
              <a:t>Use API Health to collect a standard set of vitals on APIs to answer two very important questions: Are my APIs alive? How are they behaving?</a:t>
            </a:r>
            <a:r>
              <a:rPr lang="en-US" baseline="0" dirty="0" smtClean="0"/>
              <a:t> </a:t>
            </a:r>
            <a:r>
              <a:rPr lang="en-US" dirty="0" smtClean="0"/>
              <a:t>API Health employs a network of probes deployed across globally distributed data centers in the cloud to continually measures the success rate and performance of APIs, and alerts DevOps teams to any failures or slowdowns of their APIs.</a:t>
            </a:r>
          </a:p>
          <a:p>
            <a:endParaRPr lang="en-US" dirty="0" smtClean="0"/>
          </a:p>
          <a:p>
            <a:endParaRPr lang="en-US" dirty="0" smtClean="0"/>
          </a:p>
          <a:p>
            <a:r>
              <a:rPr lang="en-US" b="1" dirty="0" smtClean="0"/>
              <a:t>Link to Wiki</a:t>
            </a:r>
          </a:p>
          <a:p>
            <a:endParaRPr lang="en-US" dirty="0" smtClean="0"/>
          </a:p>
          <a:p>
            <a:endParaRPr lang="en-US" dirty="0" smtClean="0"/>
          </a:p>
          <a:p>
            <a:r>
              <a:rPr lang="en-US" b="1" dirty="0" smtClean="0"/>
              <a:t>For Instance</a:t>
            </a:r>
            <a:endParaRPr lang="en-US" b="1" dirty="0"/>
          </a:p>
        </p:txBody>
      </p:sp>
    </p:spTree>
    <p:extLst>
      <p:ext uri="{BB962C8B-B14F-4D97-AF65-F5344CB8AC3E}">
        <p14:creationId xmlns:p14="http://schemas.microsoft.com/office/powerpoint/2010/main" val="1171940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pPr marL="0" marR="0" indent="0" defTabSz="457131"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To deliver a Connected Digital Experience you need a</a:t>
            </a:r>
            <a:r>
              <a:rPr lang="en-US" sz="2200" baseline="0" dirty="0" smtClean="0">
                <a:effectLst/>
                <a:latin typeface="+mj-lt"/>
                <a:ea typeface="+mj-ea"/>
                <a:cs typeface="+mj-cs"/>
                <a:sym typeface="Helvetica Neue"/>
              </a:rPr>
              <a:t> modern infrastructure that is built for digital</a:t>
            </a:r>
            <a:endParaRPr lang="en-US" dirty="0" smtClean="0"/>
          </a:p>
          <a:p>
            <a:endParaRPr lang="en-US" dirty="0" smtClean="0"/>
          </a:p>
          <a:p>
            <a:r>
              <a:rPr lang="en-US" b="1" dirty="0" smtClean="0"/>
              <a:t>Script</a:t>
            </a:r>
          </a:p>
          <a:p>
            <a:r>
              <a:rPr lang="en-US" sz="2200" dirty="0" smtClean="0">
                <a:effectLst/>
                <a:latin typeface="+mj-lt"/>
                <a:ea typeface="+mj-ea"/>
                <a:cs typeface="+mj-cs"/>
                <a:sym typeface="Helvetica Neue"/>
              </a:rPr>
              <a:t>To deliver a Connected Digital Experience you need an infrastructure that: </a:t>
            </a:r>
          </a:p>
          <a:p>
            <a:r>
              <a:rPr lang="en-US" sz="2200" dirty="0" smtClean="0">
                <a:effectLst/>
                <a:latin typeface="+mj-lt"/>
                <a:ea typeface="+mj-ea"/>
                <a:cs typeface="+mj-cs"/>
                <a:sym typeface="Helvetica Neue"/>
              </a:rPr>
              <a:t>Can scale to billions of users.</a:t>
            </a:r>
          </a:p>
          <a:p>
            <a:r>
              <a:rPr lang="en-US" sz="2200" dirty="0" smtClean="0">
                <a:effectLst/>
                <a:latin typeface="+mj-lt"/>
                <a:ea typeface="+mj-ea"/>
                <a:cs typeface="+mj-cs"/>
                <a:sym typeface="Helvetica Neue"/>
              </a:rPr>
              <a:t>Do cloud and mobile first.</a:t>
            </a:r>
          </a:p>
          <a:p>
            <a:r>
              <a:rPr lang="en-US" sz="2200" dirty="0" smtClean="0">
                <a:effectLst/>
                <a:latin typeface="+mj-lt"/>
                <a:ea typeface="+mj-ea"/>
                <a:cs typeface="+mj-cs"/>
                <a:sym typeface="Helvetica Neue"/>
              </a:rPr>
              <a:t>Security at all points of engagement, not just at the app but also at the API level</a:t>
            </a:r>
          </a:p>
          <a:p>
            <a:r>
              <a:rPr lang="en-US" sz="2200" dirty="0" smtClean="0">
                <a:effectLst/>
                <a:latin typeface="+mj-lt"/>
                <a:ea typeface="+mj-ea"/>
                <a:cs typeface="+mj-cs"/>
                <a:sym typeface="Helvetica Neue"/>
              </a:rPr>
              <a:t>It has to have end-to-end visibility into your business with data and analytics.</a:t>
            </a:r>
          </a:p>
          <a:p>
            <a:r>
              <a:rPr lang="en-US" sz="2200" dirty="0" smtClean="0">
                <a:effectLst/>
                <a:latin typeface="+mj-lt"/>
                <a:ea typeface="+mj-ea"/>
                <a:cs typeface="+mj-cs"/>
                <a:sym typeface="Helvetica Neue"/>
              </a:rPr>
              <a:t>It’s all about empowering developers in addition to IT.</a:t>
            </a:r>
          </a:p>
          <a:p>
            <a:r>
              <a:rPr lang="en-US" sz="2200" dirty="0" smtClean="0">
                <a:effectLst/>
                <a:latin typeface="+mj-lt"/>
                <a:ea typeface="+mj-ea"/>
                <a:cs typeface="+mj-cs"/>
                <a:sym typeface="Helvetica Neue"/>
              </a:rPr>
              <a:t>And lastly innovation has to be distributed, enabling millions of developers to build apps and experiences that extend your business. </a:t>
            </a: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a:t>
            </a:r>
            <a:r>
              <a:rPr lang="en-US" baseline="0" dirty="0" smtClean="0"/>
              <a:t> M</a:t>
            </a:r>
            <a:r>
              <a:rPr lang="en-US" dirty="0" smtClean="0"/>
              <a:t>onetization provides end-to-end self-service capabilities to create, publish, and access a variety of rate plans and other configurations. </a:t>
            </a:r>
          </a:p>
          <a:p>
            <a:endParaRPr lang="en-US" dirty="0" smtClean="0"/>
          </a:p>
          <a:p>
            <a:r>
              <a:rPr lang="en-US" b="1" dirty="0" smtClean="0"/>
              <a:t>Script</a:t>
            </a:r>
          </a:p>
          <a:p>
            <a:pPr marL="0" marR="0" indent="0" defTabSz="457131" eaLnBrk="1" fontAlgn="auto" latinLnBrk="0" hangingPunct="1">
              <a:lnSpc>
                <a:spcPct val="117999"/>
              </a:lnSpc>
              <a:spcBef>
                <a:spcPts val="0"/>
              </a:spcBef>
              <a:spcAft>
                <a:spcPts val="0"/>
              </a:spcAft>
              <a:buClrTx/>
              <a:buSzTx/>
              <a:buFontTx/>
              <a:buNone/>
              <a:tabLst/>
              <a:defRPr/>
            </a:pPr>
            <a:r>
              <a:rPr lang="en-US" b="0" dirty="0" smtClean="0"/>
              <a:t>To</a:t>
            </a:r>
            <a:r>
              <a:rPr lang="en-US" b="0" baseline="0" dirty="0" smtClean="0"/>
              <a:t> build a digital business, you need a way to monetize your APIs. You need support for many different business models and you need to monetize without without going through expensive and disruptive changes to back systems to meet business needs. </a:t>
            </a:r>
          </a:p>
          <a:p>
            <a:pPr marL="0" marR="0" indent="0" defTabSz="457131" eaLnBrk="1" fontAlgn="auto" latinLnBrk="0" hangingPunct="1">
              <a:lnSpc>
                <a:spcPct val="117999"/>
              </a:lnSpc>
              <a:spcBef>
                <a:spcPts val="0"/>
              </a:spcBef>
              <a:spcAft>
                <a:spcPts val="0"/>
              </a:spcAft>
              <a:buClrTx/>
              <a:buSzTx/>
              <a:buFontTx/>
              <a:buNone/>
              <a:tabLst/>
              <a:defRPr/>
            </a:pPr>
            <a:endParaRPr lang="en-US" b="0"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dirty="0" smtClean="0"/>
              <a:t>Apigee</a:t>
            </a:r>
            <a:r>
              <a:rPr lang="en-US" baseline="0" dirty="0" smtClean="0"/>
              <a:t> M</a:t>
            </a:r>
            <a:r>
              <a:rPr lang="en-US" dirty="0" smtClean="0"/>
              <a:t>onetization provides end-to-end self-service capabilities to create, publish, and access a variety of rate plans and other configuration. API product managers / business users can independently package, price &amp; publish API products &amp; packages. There is little to no dependence on IT to roll out these API plans.</a:t>
            </a:r>
            <a:r>
              <a:rPr lang="en-US" baseline="0" dirty="0" smtClean="0"/>
              <a:t> </a:t>
            </a:r>
            <a:r>
              <a:rPr lang="en-US" dirty="0" smtClean="0"/>
              <a:t>For instance, 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endParaRPr lang="en-US" dirty="0" smtClean="0"/>
          </a:p>
          <a:p>
            <a:r>
              <a:rPr lang="en-US" dirty="0" smtClean="0"/>
              <a:t>Apigee provides a breath of out-of-the-box pricing models that you</a:t>
            </a:r>
            <a:r>
              <a:rPr lang="en-US" baseline="0" dirty="0" smtClean="0"/>
              <a:t> </a:t>
            </a:r>
            <a:r>
              <a:rPr lang="en-US" dirty="0" smtClean="0"/>
              <a:t>can use to create variety of rate plans.</a:t>
            </a:r>
            <a:r>
              <a:rPr lang="en-US" baseline="0" dirty="0" smtClean="0"/>
              <a:t> Finding t</a:t>
            </a:r>
            <a:r>
              <a:rPr lang="en-US" dirty="0" smtClean="0"/>
              <a:t>he most effective API monetization model is often iterative.</a:t>
            </a:r>
            <a:r>
              <a:rPr lang="en-US" baseline="0" dirty="0" smtClean="0"/>
              <a:t> To support an agile approach, Apigee Monetization </a:t>
            </a:r>
            <a:r>
              <a:rPr lang="en-US" dirty="0" smtClean="0"/>
              <a:t>supports iterative experimentation,</a:t>
            </a:r>
            <a:r>
              <a:rPr lang="en-US" baseline="0" dirty="0" smtClean="0"/>
              <a:t> enabling you to succeed fast or fail fast without requiring the costly investments and extensive changes to existing systems that traditional approaches will require. For instance, </a:t>
            </a:r>
            <a:r>
              <a:rPr lang="en-US" dirty="0" smtClean="0"/>
              <a:t>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endParaRPr lang="en-US" baseline="0" dirty="0" smtClean="0"/>
          </a:p>
          <a:p>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Apigee monetization supports multiple currencies, end-to-end billing  and export usage reports to sync. with existing financial/accounting systems. With Apigee Monetization, you do not have to waste cycles on custom integrations to connect usage &amp; billing across your disparate backend offices globally and sync currencies across disparate systems. For example, a leading business profile data provider (Dunn &amp; Bradstreet) is using Monetization to track usage &amp; billing for their partners. Our solution will simplify billing complexities due to multiple currencies and disparate backend financial systems.</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Finally, Apigee Monetization enables you to proactively track usage and use limits, and notify your partners on their usage and plans. By notifying customers and partners before they accrue huge overages enables you to avoid unnecessary billing disputes and the resulting dissatisfaction and revenue loss. In addition, tracking partner usage patterns enables you to identify any upsell opportunities or suggest a better plan. For instance, a leading travel / hospitality service provider sets limits of use and manage notifications for expirations, renewals and overages</a:t>
            </a:r>
          </a:p>
          <a:p>
            <a:endParaRPr lang="en-US" dirty="0" smtClean="0"/>
          </a:p>
          <a:p>
            <a:endParaRPr lang="en-US" dirty="0" smtClean="0"/>
          </a:p>
          <a:p>
            <a:r>
              <a:rPr lang="en-US" b="1" dirty="0" smtClean="0"/>
              <a:t>Link to Wiki</a:t>
            </a:r>
          </a:p>
          <a:p>
            <a:pPr marL="342900" indent="-342900">
              <a:buFont typeface="Arial"/>
              <a:buChar char="•"/>
            </a:pPr>
            <a:r>
              <a:rPr lang="en-US" dirty="0" smtClean="0"/>
              <a:t>https://apigeesc.atlassian.net/wiki/display/SEP/FEATURE+%3A+Monetization (see features within this area)</a:t>
            </a:r>
          </a:p>
          <a:p>
            <a:endParaRPr lang="en-US" b="1" dirty="0" smtClean="0"/>
          </a:p>
          <a:p>
            <a:r>
              <a:rPr lang="en-US" b="1" dirty="0" smtClean="0"/>
              <a:t>For Instance</a:t>
            </a:r>
          </a:p>
          <a:p>
            <a:pPr marL="342900" indent="-342900">
              <a:buFont typeface="Arial"/>
              <a:buChar char="•"/>
            </a:pPr>
            <a:r>
              <a:rPr lang="en-US" dirty="0" smtClean="0"/>
              <a:t>A travel/hospitality service provider will be able to service market opportunities with limited to no-touch from the enterprise sales team. Additionally, they will be able to provide an automated workflow for the purchase of plans, bills receipts and notifications.</a:t>
            </a:r>
          </a:p>
          <a:p>
            <a:pPr marL="342900" indent="-342900">
              <a:buFont typeface="Arial"/>
              <a:buChar char="•"/>
            </a:pPr>
            <a:r>
              <a:rPr lang="en-US" dirty="0" smtClean="0"/>
              <a:t>A Telco/Service Provider mentioned that what would typically take a 6-12 month effort can be accomplished in fraction of the time with Apigee's monetization features. This speaks to the products capabilities to provide faster time-to-market and quickly capitalizing on market opportunities.</a:t>
            </a:r>
          </a:p>
          <a:p>
            <a:pPr marL="342900" indent="-342900">
              <a:buFont typeface="Arial"/>
              <a:buChar char="•"/>
            </a:pPr>
            <a:r>
              <a:rPr lang="en-US" dirty="0" smtClean="0"/>
              <a:t>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pPr marL="342900" indent="-342900">
              <a:buFont typeface="Arial"/>
              <a:buChar char="•"/>
            </a:pPr>
            <a:r>
              <a:rPr lang="en-US" dirty="0" smtClean="0"/>
              <a:t> 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Leading business profile data provider (Dunn &amp; Bradstreet) is using Monetization to track usage &amp; billing for their partners. Our solution will simplify billing complexities due to  multiple currencies and disparate backend financial systems.</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A leading travel / hospitality service provider sets limits of use and manage notifications for expirations, renewals and overages</a:t>
            </a:r>
          </a:p>
          <a:p>
            <a:pPr marL="342900" marR="0" indent="-342900" defTabSz="457131" eaLnBrk="1" fontAlgn="auto" latinLnBrk="0" hangingPunct="1">
              <a:lnSpc>
                <a:spcPct val="117999"/>
              </a:lnSpc>
              <a:spcBef>
                <a:spcPts val="0"/>
              </a:spcBef>
              <a:spcAft>
                <a:spcPts val="0"/>
              </a:spcAft>
              <a:buClrTx/>
              <a:buSzTx/>
              <a:buFont typeface="Arial"/>
              <a:buChar char="•"/>
              <a:tabLst/>
              <a:defRPr/>
            </a:pPr>
            <a:endParaRPr lang="en-US" baseline="0" dirty="0" smtClean="0"/>
          </a:p>
          <a:p>
            <a:pPr marL="0" indent="0">
              <a:buFont typeface="Arial"/>
              <a:buNone/>
            </a:pPr>
            <a:r>
              <a:rPr lang="en-US" b="1" dirty="0" smtClean="0"/>
              <a:t>Key Points to Reiterate</a:t>
            </a:r>
          </a:p>
          <a:p>
            <a:pPr marL="342900" indent="-342900">
              <a:buFont typeface="Arial"/>
              <a:buChar char="•"/>
            </a:pPr>
            <a:r>
              <a:rPr lang="en-US" dirty="0" smtClean="0"/>
              <a:t>Monetization</a:t>
            </a:r>
            <a:r>
              <a:rPr lang="en-US" baseline="0" dirty="0" smtClean="0"/>
              <a:t> enables you to truly treat your APIs as products and build a business around them</a:t>
            </a:r>
          </a:p>
          <a:p>
            <a:pPr marL="342900" indent="-342900">
              <a:buFont typeface="Arial"/>
              <a:buChar char="•"/>
            </a:pPr>
            <a:r>
              <a:rPr lang="en-US" baseline="0" dirty="0" smtClean="0"/>
              <a:t>Flexibility to support wide variety of business models, rate plans, multiple currencies, as well as end to end billing and enables you to export usage reports to sync with existing financial / accounting systems.</a:t>
            </a:r>
          </a:p>
          <a:p>
            <a:pPr marL="342900" indent="-342900">
              <a:buFont typeface="Arial"/>
              <a:buChar char="•"/>
            </a:pPr>
            <a:r>
              <a:rPr lang="en-US" baseline="0" dirty="0" smtClean="0"/>
              <a:t>With Apigee Monetization, you don</a:t>
            </a:r>
            <a:r>
              <a:rPr lang="fr-FR" baseline="0" dirty="0" smtClean="0"/>
              <a:t>’</a:t>
            </a:r>
            <a:r>
              <a:rPr lang="en-US" baseline="0" dirty="0" smtClean="0"/>
              <a:t>t have to adapt your business to match the technology – we can support virtually any business model. And you do not have to waste cycles on custom integrations to connect usage &amp; billing across your disparate backend offices globally and sync currencies across disparate systems</a:t>
            </a:r>
          </a:p>
          <a:p>
            <a:pPr marL="342900" indent="-342900">
              <a:buFont typeface="Arial"/>
              <a:buChar char="•"/>
            </a:pPr>
            <a:r>
              <a:rPr lang="en-US" baseline="0" dirty="0" smtClean="0"/>
              <a:t>Enables you to “fail fast” or “succeed fast”</a:t>
            </a:r>
          </a:p>
          <a:p>
            <a:pPr marL="342900" indent="-342900">
              <a:buFont typeface="Arial"/>
              <a:buChar char="•"/>
            </a:pPr>
            <a:endParaRPr lang="en-US" dirty="0"/>
          </a:p>
        </p:txBody>
      </p:sp>
    </p:spTree>
    <p:extLst>
      <p:ext uri="{BB962C8B-B14F-4D97-AF65-F5344CB8AC3E}">
        <p14:creationId xmlns:p14="http://schemas.microsoft.com/office/powerpoint/2010/main" val="1940302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p>
          <a:p>
            <a:endParaRPr lang="en-US" baseline="0" dirty="0" smtClean="0"/>
          </a:p>
          <a:p>
            <a:r>
              <a:rPr lang="en-US" baseline="0" dirty="0" smtClean="0"/>
              <a:t>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You need a system of engagement to bridge</a:t>
            </a:r>
            <a:r>
              <a:rPr lang="en-US" baseline="0" dirty="0" smtClean="0"/>
              <a:t> the gap between connected digital experiences and systems of record</a:t>
            </a:r>
          </a:p>
          <a:p>
            <a:endParaRPr lang="en-US" baseline="0" dirty="0" smtClean="0"/>
          </a:p>
          <a:p>
            <a:r>
              <a:rPr lang="en-US" b="1" baseline="0" dirty="0" smtClean="0"/>
              <a:t>Script</a:t>
            </a:r>
          </a:p>
          <a:p>
            <a:r>
              <a:rPr lang="en-US" sz="2200" dirty="0" smtClean="0">
                <a:effectLst/>
                <a:latin typeface="+mj-lt"/>
                <a:ea typeface="+mj-ea"/>
                <a:cs typeface="+mj-cs"/>
                <a:sym typeface="Helvetica Neue"/>
              </a:rPr>
              <a:t>This impedance mismatch between the system of record and the connected experience is actually quite significant and the only way to solve it is by creating a system of engagement to enable the speed and agility of the connected experience as well as maintaining the stability and reliability of the system of record.</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This is where an Intelligent API Platform fits. It is the infrastructure layer to enable the digital connected experience. </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The API</a:t>
            </a:r>
            <a:r>
              <a:rPr lang="en-US" sz="2200" baseline="0" dirty="0" smtClean="0">
                <a:effectLst/>
                <a:latin typeface="+mj-lt"/>
                <a:ea typeface="+mj-ea"/>
                <a:cs typeface="+mj-cs"/>
                <a:sym typeface="Helvetica Neue"/>
              </a:rPr>
              <a:t> platform provides you the speed, agility and scale you need to be successful in digital.</a:t>
            </a:r>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cs typeface="+mn-cs"/>
              </a:rPr>
              <a:t>Main Points</a:t>
            </a:r>
          </a:p>
          <a:p>
            <a:r>
              <a:rPr lang="en-US" dirty="0" smtClean="0">
                <a:cs typeface="+mn-cs"/>
              </a:rPr>
              <a:t>Apigee has worked with hundreds</a:t>
            </a:r>
            <a:r>
              <a:rPr lang="en-US" baseline="0" dirty="0" smtClean="0">
                <a:cs typeface="+mn-cs"/>
              </a:rPr>
              <a:t> of leading enterprises to help them build systems of engagement and succeed in digital</a:t>
            </a:r>
            <a:endParaRPr lang="en-US" dirty="0" smtClean="0">
              <a:cs typeface="+mn-cs"/>
            </a:endParaRPr>
          </a:p>
          <a:p>
            <a:endParaRPr lang="en-US" dirty="0" smtClean="0"/>
          </a:p>
          <a:p>
            <a:pPr defTabSz="1015604">
              <a:defRPr/>
            </a:pPr>
            <a:endParaRPr lang="en-US" dirty="0" smtClean="0"/>
          </a:p>
          <a:p>
            <a:r>
              <a:rPr lang="en-US" b="1" dirty="0" smtClean="0">
                <a:cs typeface="+mn-cs"/>
              </a:rPr>
              <a:t>Script:</a:t>
            </a:r>
          </a:p>
          <a:p>
            <a:r>
              <a:rPr lang="en-US" sz="1200" b="0" kern="1200" dirty="0" smtClean="0">
                <a:solidFill>
                  <a:schemeClr val="tx1"/>
                </a:solidFill>
                <a:effectLst/>
                <a:latin typeface="Arial"/>
                <a:ea typeface="+mn-ea"/>
                <a:cs typeface="+mn-cs"/>
              </a:rPr>
              <a:t>Apigee enables hundreds of leading enterprises to achieve the speed, scale,</a:t>
            </a:r>
            <a:r>
              <a:rPr lang="en-US" sz="1200" b="0" kern="1200" baseline="0" dirty="0" smtClean="0">
                <a:solidFill>
                  <a:schemeClr val="tx1"/>
                </a:solidFill>
                <a:effectLst/>
                <a:latin typeface="Arial"/>
                <a:ea typeface="+mn-ea"/>
                <a:cs typeface="+mn-cs"/>
              </a:rPr>
              <a:t> and agility they need to become a digital business.</a:t>
            </a:r>
            <a:endParaRPr lang="en-US" sz="1200" b="0" kern="1200" dirty="0" smtClean="0">
              <a:solidFill>
                <a:schemeClr val="tx1"/>
              </a:solidFill>
              <a:effectLst/>
              <a:latin typeface="Arial"/>
              <a:ea typeface="+mn-ea"/>
              <a:cs typeface="+mn-cs"/>
            </a:endParaRPr>
          </a:p>
          <a:p>
            <a:endParaRPr lang="en-US" sz="1200" b="1" kern="1200" dirty="0" smtClean="0">
              <a:solidFill>
                <a:schemeClr val="tx1"/>
              </a:solidFill>
              <a:effectLst/>
              <a:latin typeface="Arial"/>
              <a:ea typeface="+mn-ea"/>
              <a:cs typeface="+mn-cs"/>
            </a:endParaRPr>
          </a:p>
          <a:p>
            <a:endParaRPr lang="en-US" sz="1200" b="1" kern="1200" dirty="0" smtClean="0">
              <a:solidFill>
                <a:schemeClr val="tx1"/>
              </a:solidFill>
              <a:effectLst/>
              <a:latin typeface="Arial"/>
              <a:ea typeface="+mn-ea"/>
              <a:cs typeface="+mn-cs"/>
            </a:endParaRPr>
          </a:p>
          <a:p>
            <a:r>
              <a:rPr lang="en-US" sz="1200" b="1" kern="1200" dirty="0" smtClean="0">
                <a:solidFill>
                  <a:schemeClr val="tx1"/>
                </a:solidFill>
                <a:effectLst/>
                <a:latin typeface="Arial"/>
                <a:ea typeface="+mn-ea"/>
                <a:cs typeface="+mn-cs"/>
              </a:rPr>
              <a:t>Background Info:</a:t>
            </a:r>
          </a:p>
          <a:p>
            <a:r>
              <a:rPr lang="en-US" sz="1200" b="1" kern="1200" dirty="0" smtClean="0">
                <a:solidFill>
                  <a:schemeClr val="tx1"/>
                </a:solidFill>
                <a:latin typeface="Arial"/>
                <a:ea typeface="+mn-ea"/>
                <a:cs typeface="+mn-cs"/>
              </a:rPr>
              <a:t>Adobe:</a:t>
            </a:r>
            <a:r>
              <a:rPr lang="en-US" sz="1200" b="0" kern="1200" baseline="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Adobe extended into digital media by building Adobe</a:t>
            </a:r>
            <a:r>
              <a:rPr lang="en-US" sz="1200" b="0" i="0" u="none" strike="noStrike" kern="1200" baseline="0" dirty="0" smtClean="0">
                <a:solidFill>
                  <a:schemeClr val="tx1"/>
                </a:solidFill>
                <a:effectLst/>
                <a:latin typeface="Arial"/>
                <a:ea typeface="+mn-ea"/>
                <a:cs typeface="+mn-cs"/>
              </a:rPr>
              <a:t> Pass which handles authentication and entitlement services for TV Everywhere broadcasters enabling customers to</a:t>
            </a:r>
            <a:r>
              <a:rPr lang="en-US" sz="1200" b="0" kern="1200" dirty="0" smtClean="0">
                <a:solidFill>
                  <a:schemeClr val="tx1"/>
                </a:solidFill>
                <a:latin typeface="Arial"/>
                <a:ea typeface="+mn-ea"/>
                <a:cs typeface="+mn-cs"/>
              </a:rPr>
              <a:t> enjoy content on a plethora of connected devices. TV programmers working with Adobe Pass include NBC, Fox, Disney, ESPN, Cartoon Network, MTV, TNT, CNN, Scripps, Pac12, NFL Network, The Hallmark Channel, Univision, and the London Olympic Games.</a:t>
            </a:r>
            <a:endParaRPr lang="en-US" sz="1200" b="0"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Advance.net:  </a:t>
            </a:r>
            <a:r>
              <a:rPr lang="en-US" sz="1200" dirty="0" smtClean="0">
                <a:latin typeface="Helvetica Light"/>
                <a:cs typeface="Helvetica Light"/>
              </a:rPr>
              <a:t>Advance.net</a:t>
            </a:r>
            <a:r>
              <a:rPr lang="en-US" sz="1200" baseline="0" dirty="0" smtClean="0">
                <a:latin typeface="Helvetica Light"/>
                <a:cs typeface="Helvetica Light"/>
              </a:rPr>
              <a:t> o</a:t>
            </a:r>
            <a:r>
              <a:rPr lang="en-US" sz="1200" dirty="0" smtClean="0">
                <a:latin typeface="Helvetica Light"/>
                <a:cs typeface="Helvetica Light"/>
              </a:rPr>
              <a:t>versees the Internet vision and snstegy for affiliates of Advance Publications, Inc., including Condé Nast Digital,</a:t>
            </a:r>
            <a:r>
              <a:rPr lang="en-US" sz="1200" baseline="0" dirty="0" smtClean="0">
                <a:latin typeface="Helvetica Light"/>
                <a:cs typeface="Helvetica Light"/>
              </a:rPr>
              <a:t> and wanted to provide </a:t>
            </a:r>
            <a:r>
              <a:rPr lang="en-US" sz="1200" dirty="0" smtClean="0">
                <a:latin typeface="Helvetica Light"/>
                <a:cs typeface="Helvetica Light"/>
              </a:rPr>
              <a:t>partner access to the content system that drives all newspapers and magazines. Using Apigee</a:t>
            </a:r>
            <a:r>
              <a:rPr lang="en-US" sz="1200" baseline="0" dirty="0" smtClean="0">
                <a:latin typeface="Helvetica Light"/>
                <a:cs typeface="Helvetica Light"/>
              </a:rPr>
              <a:t> Enterprise with internal and partner APIs they i</a:t>
            </a:r>
            <a:r>
              <a:rPr lang="en-US" sz="1200" dirty="0" smtClean="0">
                <a:latin typeface="Helvetica Light"/>
                <a:cs typeface="Helvetica Light"/>
              </a:rPr>
              <a:t>mproved access to content, greater timeliness for content availability, and increased the the value of content with greater use and exposure.</a:t>
            </a:r>
            <a:endParaRPr lang="en-US" sz="1200" b="1"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AT&amp;T:</a:t>
            </a:r>
            <a:r>
              <a:rPr lang="en-US" sz="1200" b="1" kern="1200" baseline="0" dirty="0" smtClean="0">
                <a:solidFill>
                  <a:schemeClr val="tx1"/>
                </a:solidFill>
                <a:latin typeface="Arial"/>
                <a:ea typeface="+mn-ea"/>
                <a:cs typeface="+mn-cs"/>
              </a:rPr>
              <a:t>  </a:t>
            </a:r>
            <a:r>
              <a:rPr lang="en-US" dirty="0" smtClean="0"/>
              <a:t>In</a:t>
            </a:r>
            <a:r>
              <a:rPr lang="en-US" baseline="0" dirty="0" smtClean="0"/>
              <a:t> the competitive world of Telco, AT&amp;T recognized early the need for digital transformation of their services. Using Apigee Edge they reduced developer on-board from weeks to hours, enabled hundreds of thousands of developers to build apps on their network, increased API calls by 1500% and accelerated the pace of innovation for AT&amp;T.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BBC Worldwide: </a:t>
            </a:r>
            <a:r>
              <a:rPr lang="en-US" baseline="0" dirty="0" smtClean="0"/>
              <a:t>The BBC, the worlds oldest and largest national broadcasting company, has been using APIs for the last few years. Their API traffic had grown to over 100M requests each day taxing their existing infrastructure and constraining innovation. Using Apigee Edge they transition to a platform approach with greater scalability and the ability to have standardized development practices across distributed development.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Bechtel</a:t>
            </a:r>
            <a:r>
              <a:rPr lang="en-US" sz="1200" b="0" kern="1200" dirty="0" smtClean="0">
                <a:solidFill>
                  <a:schemeClr val="tx1"/>
                </a:solidFill>
                <a:latin typeface="Arial"/>
                <a:ea typeface="+mn-ea"/>
                <a:cs typeface="+mn-cs"/>
              </a:rPr>
              <a:t>:  </a:t>
            </a:r>
            <a:r>
              <a:rPr lang="en-US" dirty="0" smtClean="0"/>
              <a:t>Bechtel is one of the world's largest engineering, construction and project management firms.  They build many things from entire cities to nuclear power plants, serving the energy, transportation, communications, mining, oil and gas, and government services sectors worldwide. They are using Apigee, along with an internal API, to provide users with the right information they need, at the right time, anytime they may need it increasing efficiency and</a:t>
            </a:r>
            <a:r>
              <a:rPr lang="en-US" baseline="0" dirty="0" smtClean="0"/>
              <a:t> productivity.</a:t>
            </a:r>
            <a:endParaRPr lang="en-US" dirty="0" smtClean="0"/>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Bitly:</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Bugaboo:</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Bugaboo,</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a</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Dutch mobility company </a:t>
            </a:r>
            <a:r>
              <a:rPr lang="en-US" sz="1200" kern="1200" baseline="0" dirty="0" smtClean="0">
                <a:solidFill>
                  <a:schemeClr val="tx1"/>
                </a:solidFill>
                <a:latin typeface="Arial"/>
                <a:ea typeface="+mn-ea"/>
                <a:cs typeface="+mn-cs"/>
              </a:rPr>
              <a:t>has a</a:t>
            </a:r>
            <a:r>
              <a:rPr lang="en-US" sz="1200" kern="1200" dirty="0" smtClean="0">
                <a:solidFill>
                  <a:schemeClr val="tx1"/>
                </a:solidFill>
                <a:latin typeface="Arial"/>
                <a:ea typeface="+mn-ea"/>
                <a:cs typeface="+mn-cs"/>
              </a:rPr>
              <a:t> passion for innovation that results in products that inspire people to get out and explore the world.  Their</a:t>
            </a:r>
            <a:r>
              <a:rPr lang="en-US" sz="1200" kern="1200" baseline="0" dirty="0" smtClean="0">
                <a:solidFill>
                  <a:schemeClr val="tx1"/>
                </a:solidFill>
                <a:latin typeface="Arial"/>
                <a:ea typeface="+mn-ea"/>
                <a:cs typeface="+mn-cs"/>
              </a:rPr>
              <a:t> success required better integration to the many partners they work with. Using Apigee Edge  they built a unified foundation for the web and mobile apps that streamlined partner adoption and enabled increased ability to connect directly with customers.</a:t>
            </a:r>
            <a:endParaRPr lang="en-US" baseline="0" dirty="0" smtClean="0"/>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Burberry:</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Burberry, a leading luxury apparel</a:t>
            </a:r>
            <a:r>
              <a:rPr lang="en-US" sz="1200" b="0" i="0" u="none" strike="noStrike" kern="1200" baseline="0" dirty="0" smtClean="0">
                <a:solidFill>
                  <a:schemeClr val="tx1"/>
                </a:solidFill>
                <a:effectLst/>
                <a:latin typeface="Arial"/>
                <a:ea typeface="+mn-ea"/>
                <a:cs typeface="+mn-cs"/>
              </a:rPr>
              <a:t> provider for women, men, and children is part of a fast moving fashion category and needed to be innovative and become a social brand to control the social conversation.  Using Apigee Enterprise with App Services they are providing the backbone for web and mobile properties increasing agility, innovation, and efficiency for Burberry.</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Cars.com</a:t>
            </a:r>
            <a:r>
              <a:rPr lang="en-US" sz="1200" b="0" kern="1200" dirty="0" smtClean="0">
                <a:solidFill>
                  <a:schemeClr val="tx1"/>
                </a:solidFill>
                <a:latin typeface="Arial"/>
                <a:ea typeface="+mn-ea"/>
                <a:cs typeface="+mn-cs"/>
              </a:rPr>
              <a:t>: </a:t>
            </a:r>
            <a:r>
              <a:rPr lang="en-US" dirty="0" smtClean="0"/>
              <a:t>Cars.com, the leading destination for online car shoppers, needed to streamline</a:t>
            </a:r>
            <a:r>
              <a:rPr lang="en-US" baseline="0" dirty="0" smtClean="0"/>
              <a:t> partner collaboration and reduce time-to-market by enabling real time access to core business functionality. Using Apigee Enterprise, in an existing SOA environment, they developed partner and internal APIs that standardized partner collaboration and improved efficiency while also opening them to new mobile and social opportunity.</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Chegg</a:t>
            </a:r>
            <a:r>
              <a:rPr lang="en-US" sz="1200" b="0" kern="1200" dirty="0" smtClean="0">
                <a:solidFill>
                  <a:schemeClr val="tx1"/>
                </a:solidFill>
                <a:latin typeface="Arial"/>
                <a:ea typeface="+mn-ea"/>
                <a:cs typeface="+mn-cs"/>
              </a:rPr>
              <a:t>: </a:t>
            </a:r>
            <a:r>
              <a:rPr lang="en-US" baseline="0" dirty="0" smtClean="0"/>
              <a:t>Chegg, the leading student hub that rents textbooks and helps students with their classes wanted to expand market opportunity by enabling partners to use its platform. Using Apigee Enterprise in an op premises deplyment they bult APIs for their affiliate program enabling partners to access their share of the 18 million college students to expand the Chegg revenue and strategic position.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Cisco NDS</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The NDS Service Delivery Platform (SDP)  offers connectivity between TV content, apps and online information. With it, users can deliver contextual or related online content to companion devices and smart TVs. Apigee provides the management interface for such content publication.</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The SDP contains APIs that allow developers to write client-side applications for devices such iOS or Android tablets or for applications on the set top box. The SDP gives developers access to information stored within the TV platform.</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Citrix</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Citrix provides web based facilitation tools for meetings, webinars, training, etc.  Historically, Apigee was utilized to help manage traffic associated with the setup, schedule, attendance, and maintenance of such online events through a number of internet &amp; mobile channels.  With the recent release, Citrix is further extending their product suite so that core products &amp; features could be easily incorporated into that of business partners and a consolidated offering.</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Comcast:</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Dell</a:t>
            </a:r>
            <a:r>
              <a:rPr lang="en-US" sz="1200" b="0" kern="1200" dirty="0" smtClean="0">
                <a:solidFill>
                  <a:schemeClr val="tx1"/>
                </a:solidFill>
                <a:latin typeface="Arial"/>
                <a:ea typeface="+mn-ea"/>
                <a:cs typeface="+mn-cs"/>
              </a:rPr>
              <a:t>:</a:t>
            </a:r>
            <a:r>
              <a:rPr lang="en-US" sz="1200" b="0" i="0" u="none" strike="noStrike" kern="1200" dirty="0" smtClean="0">
                <a:solidFill>
                  <a:schemeClr val="tx1"/>
                </a:solidFill>
                <a:effectLst/>
                <a:latin typeface="Arial"/>
                <a:ea typeface="+mn-ea"/>
                <a:cs typeface="+mn-cs"/>
              </a:rPr>
              <a:t> Cloud(Hosted): Dell cloud team is implementing a new support, sales and marketing and fulfillment platform for Dell. Provide a virtual API layer the SaaS Enablement Platform [SEP]. SEP is composed of a few different applications/modules. Some of these are third party(salesforce, zuora) and some are home grown(boomi). Apigee will provide a unified RESTful API layer for this platform.</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Dell Open API(Onprem): .Dell open API platform enables their partners to leverage the services provided on their website </a:t>
            </a:r>
            <a:r>
              <a:rPr lang="en-US" sz="1200" b="0" i="0" u="none" strike="noStrike" kern="1200" dirty="0" err="1" smtClean="0">
                <a:solidFill>
                  <a:schemeClr val="tx1"/>
                </a:solidFill>
                <a:effectLst/>
                <a:latin typeface="Arial"/>
                <a:ea typeface="+mn-ea"/>
                <a:cs typeface="+mn-cs"/>
              </a:rPr>
              <a:t>dell.com</a:t>
            </a:r>
            <a:r>
              <a:rPr lang="en-US" sz="1200" b="0" i="0" u="none" strike="noStrike" kern="1200" dirty="0" smtClean="0">
                <a:solidFill>
                  <a:schemeClr val="tx1"/>
                </a:solidFill>
                <a:effectLst/>
                <a:latin typeface="Arial"/>
                <a:ea typeface="+mn-ea"/>
                <a:cs typeface="+mn-cs"/>
              </a:rPr>
              <a:t> through API. The API is exposed to partners only to integrate with Dell platform. Key use cases are extensive business analytics and rate limiting.</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eBay</a:t>
            </a:r>
            <a:r>
              <a:rPr lang="en-US" sz="1200" b="0" kern="1200" dirty="0" smtClean="0">
                <a:solidFill>
                  <a:schemeClr val="tx1"/>
                </a:solidFill>
                <a:latin typeface="Arial"/>
                <a:ea typeface="+mn-ea"/>
                <a:cs typeface="+mn-cs"/>
              </a:rPr>
              <a:t>: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an eBay Inc. company, provides a technology platform, called the Fabric, which brings together a comprehensive set of commerce-related capabilities and solutions to help business of all sizes, compete and grow.  They offer a complete set of flexible, customizable, and cost-effective commerce-related capabilities via APIs from standalone to end-to-end solutions so businesses need to integrate with just one platform,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is also the single destination for businesses seeking to connect with developers who can provide integration support.  Developers or other capability providers can publish and distribute their applications to a vast pool of businesses seeking commerce-related help, or connect with businesses in need of integration expertise saving time by writing their code once, without the need to rewrite it each time that application is integrated with a new merchant or business.</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Equifax:</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Equinix:</a:t>
            </a:r>
            <a:r>
              <a:rPr lang="en-US" sz="1200" b="0" kern="1200" baseline="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Equinix, Inc. is an American public corporation that provides carrier-neutral data centers and internet exchanges needed more scalable API infrastructure. They built FASE (Flexible Application Services Engine), </a:t>
            </a:r>
            <a:r>
              <a:rPr lang="en-US" sz="1200" b="0" kern="1200" baseline="0" dirty="0" smtClean="0">
                <a:solidFill>
                  <a:schemeClr val="tx1"/>
                </a:solidFill>
                <a:latin typeface="Arial"/>
                <a:ea typeface="+mn-ea"/>
                <a:cs typeface="+mn-cs"/>
              </a:rPr>
              <a:t> with Apigee Edge, </a:t>
            </a:r>
            <a:r>
              <a:rPr lang="en-US" sz="1200" b="0" kern="1200" dirty="0" smtClean="0">
                <a:solidFill>
                  <a:schemeClr val="tx1"/>
                </a:solidFill>
                <a:latin typeface="Arial"/>
                <a:ea typeface="+mn-ea"/>
                <a:cs typeface="+mn-cs"/>
              </a:rPr>
              <a:t>a next-gen simplified application development platform for rapid development of scalable &amp; robust apps</a:t>
            </a:r>
            <a:endParaRPr lang="en-US" sz="1200" b="0"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European Patent Office</a:t>
            </a:r>
            <a:r>
              <a:rPr lang="en-US" sz="1200" b="0" kern="1200" dirty="0" smtClean="0">
                <a:solidFill>
                  <a:schemeClr val="tx1"/>
                </a:solidFill>
                <a:latin typeface="Arial"/>
                <a:ea typeface="+mn-ea"/>
                <a:cs typeface="+mn-cs"/>
              </a:rPr>
              <a:t>: </a:t>
            </a:r>
            <a:r>
              <a:rPr lang="en-US" baseline="0" dirty="0" smtClean="0"/>
              <a:t>The European Patent Office (EPO) needed to improve security and performance of access to their Internal API used between offices after experiencing hacking attempts to retrieve their entire catalog. Using Apigee Enterprise, with Gateway Services, they addressed both their security and performance issues and increased their ability to grow to meet increasing use of their APIs.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Financial</a:t>
            </a:r>
            <a:r>
              <a:rPr lang="en-US" sz="1200" b="1" kern="1200" baseline="0" dirty="0" smtClean="0">
                <a:solidFill>
                  <a:schemeClr val="tx1"/>
                </a:solidFill>
                <a:latin typeface="Arial"/>
                <a:ea typeface="+mn-ea"/>
                <a:cs typeface="+mn-cs"/>
              </a:rPr>
              <a:t> Times</a:t>
            </a:r>
            <a:r>
              <a:rPr lang="en-US" sz="1200" b="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Financial Times,</a:t>
            </a:r>
            <a:r>
              <a:rPr lang="en-US" sz="1200" kern="1200" baseline="0" dirty="0" smtClean="0">
                <a:solidFill>
                  <a:schemeClr val="tx1"/>
                </a:solidFill>
                <a:latin typeface="Arial"/>
                <a:ea typeface="+mn-ea"/>
                <a:cs typeface="+mn-cs"/>
              </a:rPr>
              <a:t> a leading global business news organization, recognized the important of the transition to digital in their industry and embarked on a ‘digital first’ strategy using Apigee Edge that puts primary focus on delivering news digitally, and secondarily through print. As a result they have greater flexibility to deliver news the ways customers want it, and greater internal efficiency in doing so.</a:t>
            </a:r>
            <a:endParaRPr lang="en-US" sz="1200" b="0" kern="1200" baseline="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First Data:</a:t>
            </a:r>
            <a:r>
              <a:rPr lang="en-US" sz="1200" b="0" kern="1200" dirty="0" smtClean="0">
                <a:solidFill>
                  <a:schemeClr val="tx1"/>
                </a:solidFill>
                <a:latin typeface="Arial"/>
                <a:ea typeface="+mn-ea"/>
                <a:cs typeface="+mn-cs"/>
              </a:rPr>
              <a:t>  </a:t>
            </a:r>
            <a:r>
              <a:rPr lang="en-US" baseline="0" dirty="0" smtClean="0"/>
              <a:t>First Data was challenged by </a:t>
            </a:r>
            <a:r>
              <a:rPr lang="en-US" sz="1200" b="0" i="0" u="none" strike="noStrike" kern="1200" baseline="0" dirty="0" smtClean="0">
                <a:solidFill>
                  <a:schemeClr val="tx1"/>
                </a:solidFill>
                <a:latin typeface="Arial"/>
                <a:ea typeface="+mn-ea"/>
                <a:cs typeface="+mn-cs"/>
              </a:rPr>
              <a:t>fast moving, agile competitors and as a result needed better partner integration. Using Apigee Edge they built partner APIs that enable them to compete at a faster pace eliminating the digital advantage of upstart competitors. One of their initial partners was Apple with APIs being used for Apple Pay.</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b="1" dirty="0" smtClean="0"/>
              <a:t>GameStop</a:t>
            </a:r>
            <a:r>
              <a:rPr lang="en-US" dirty="0" smtClean="0"/>
              <a:t>: Ranked 255 on the Fortune 500 annual listing of public companies, </a:t>
            </a:r>
            <a:r>
              <a:rPr lang="en-US" b="0" dirty="0" smtClean="0"/>
              <a:t>GameStop is the world’s largest video game and entertainment software retailer</a:t>
            </a:r>
            <a:r>
              <a:rPr lang="en-US" b="1" dirty="0" smtClean="0"/>
              <a:t>. </a:t>
            </a:r>
            <a:r>
              <a:rPr lang="en-US" dirty="0" smtClean="0"/>
              <a:t>The company operates more than 6,500 retail stores worldwide, as well as </a:t>
            </a:r>
            <a:r>
              <a:rPr lang="en-US" dirty="0" err="1" smtClean="0"/>
              <a:t>GameStop.com</a:t>
            </a:r>
            <a:r>
              <a:rPr lang="en-US" dirty="0" smtClean="0"/>
              <a:t> and </a:t>
            </a:r>
            <a:r>
              <a:rPr lang="en-US" dirty="0" err="1" smtClean="0"/>
              <a:t>EBgames.com</a:t>
            </a:r>
            <a:r>
              <a:rPr lang="en-US" dirty="0" smtClean="0"/>
              <a:t>. Game Informer magazine, a leading multi-platform video game publication, is also an important part of the GameStop family.</a:t>
            </a:r>
            <a:r>
              <a:rPr lang="en-US" baseline="0" dirty="0" smtClean="0"/>
              <a:t> </a:t>
            </a:r>
            <a:r>
              <a:rPr lang="en-US" sz="1200" kern="1200" dirty="0" smtClean="0">
                <a:solidFill>
                  <a:schemeClr val="tx1"/>
                </a:solidFill>
                <a:latin typeface="Arial"/>
                <a:ea typeface="+mn-ea"/>
                <a:cs typeface="+mn-cs"/>
              </a:rPr>
              <a:t>GameStop leverages Apigee Enterprise API management infrastructure to implement a multi-platform/multi-device strategy to grow its customer base and reach.</a:t>
            </a:r>
            <a:endParaRPr lang="en-US" sz="1200" b="0" kern="1200" dirty="0" smtClean="0">
              <a:solidFill>
                <a:schemeClr val="tx1"/>
              </a:solidFill>
              <a:latin typeface="Arial"/>
              <a:ea typeface="+mn-ea"/>
              <a:cs typeface="+mn-cs"/>
            </a:endParaRPr>
          </a:p>
          <a:p>
            <a:endParaRPr lang="en-US" sz="1200" b="0" i="0" u="none" strike="noStrike"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Globe:</a:t>
            </a:r>
            <a:r>
              <a:rPr lang="en-US" sz="1200" b="0" kern="1200" baseline="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Globe,</a:t>
            </a:r>
            <a:r>
              <a:rPr lang="en-US" sz="1200" b="0" kern="1200" baseline="0" dirty="0" smtClean="0">
                <a:solidFill>
                  <a:schemeClr val="tx1"/>
                </a:solidFill>
                <a:latin typeface="Arial"/>
                <a:ea typeface="+mn-ea"/>
                <a:cs typeface="+mn-cs"/>
              </a:rPr>
              <a:t> a leading telecom in the Philippines needed to transform to digital services like most of their competitors, and needed to unlock the value in legacy systems. Using Apigee Edge they transitioned to APIs increasing efficiency and establishing the digital foundation for today and tomorrow.</a:t>
            </a:r>
            <a:endParaRPr lang="en-US" sz="1200" b="1"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Gogo:</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Gogo was looking to expand revenue and reach through new partner channels. Using Apigee Edge</a:t>
            </a:r>
            <a:r>
              <a:rPr lang="en-US" sz="1200" b="0" i="0" u="none" strike="noStrike" kern="1200" baseline="0" dirty="0" smtClean="0">
                <a:solidFill>
                  <a:schemeClr val="tx1"/>
                </a:solidFill>
                <a:effectLst/>
                <a:latin typeface="Arial"/>
                <a:ea typeface="+mn-ea"/>
                <a:cs typeface="+mn-cs"/>
              </a:rPr>
              <a:t> they built a partner API that </a:t>
            </a:r>
            <a:r>
              <a:rPr lang="en-US" sz="1200" kern="1200" dirty="0" smtClean="0">
                <a:solidFill>
                  <a:schemeClr val="tx1"/>
                </a:solidFill>
                <a:latin typeface="Arial"/>
                <a:ea typeface="+mn-ea"/>
                <a:cs typeface="+mn-cs"/>
              </a:rPr>
              <a:t>streamlined 3rd party app sponsorship at scale</a:t>
            </a:r>
            <a:r>
              <a:rPr lang="en-US" sz="1200" kern="1200" baseline="0" dirty="0" smtClean="0">
                <a:solidFill>
                  <a:schemeClr val="tx1"/>
                </a:solidFill>
                <a:latin typeface="Arial"/>
                <a:ea typeface="+mn-ea"/>
                <a:cs typeface="+mn-cs"/>
              </a:rPr>
              <a:t> enabling greater sales of their online services. Your travel planning app, like Concur, may have this built in.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Gracenote</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Gracenote is the largest provider of music and video metadata and needed a better developer experience to sell their services to their primary audience, developers. They used Apigee Edge for the</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enablement of their developer outreach program through significant portal customizations</a:t>
            </a:r>
            <a:r>
              <a:rPr lang="en-US" sz="1200" kern="1200" baseline="0" dirty="0" smtClean="0">
                <a:solidFill>
                  <a:schemeClr val="tx1"/>
                </a:solidFill>
                <a:latin typeface="Arial"/>
                <a:ea typeface="+mn-ea"/>
                <a:cs typeface="+mn-cs"/>
              </a:rPr>
              <a:t> and created a better experience along with streamlining developer processes..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HCSC</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Health Care Service Corporation</a:t>
            </a:r>
            <a:r>
              <a:rPr lang="en-US" sz="1200" kern="1200" baseline="0" dirty="0" smtClean="0">
                <a:solidFill>
                  <a:schemeClr val="tx1"/>
                </a:solidFill>
                <a:latin typeface="Arial"/>
                <a:ea typeface="+mn-ea"/>
                <a:cs typeface="+mn-cs"/>
              </a:rPr>
              <a:t> operates the Blue Cross and Blue Shield programs in Illinois, New Mexico, Oklahoma, and Texas.  Apigee is helping them with a strategic transformation  to digital business which will increase agility, customer interaction, and enable them to adapt to a very dynamic industry.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Independence Blue Cross: </a:t>
            </a:r>
            <a:r>
              <a:rPr lang="en-US" sz="1200" b="0" dirty="0" smtClean="0">
                <a:latin typeface="Helvetica Neue Light"/>
                <a:cs typeface="Helvetica Neue Light"/>
              </a:rPr>
              <a:t>P</a:t>
            </a:r>
            <a:r>
              <a:rPr lang="en-US" sz="1200" dirty="0" smtClean="0">
                <a:latin typeface="Helvetica Neue Light"/>
                <a:cs typeface="Helvetica Neue Light"/>
              </a:rPr>
              <a:t>rovides health insurance to the residents of southeastern Pennsylvania and needed to reduce complaints</a:t>
            </a:r>
            <a:r>
              <a:rPr lang="en-US" sz="1200" baseline="0" dirty="0" smtClean="0">
                <a:latin typeface="Helvetica Neue Light"/>
                <a:cs typeface="Helvetica Neue Light"/>
              </a:rPr>
              <a:t> to Medicare. Using Apigee Insights to predict potential complaints there were able to reduce complaints by 50% and transform to proactive support that increased customer satisfaction.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Infogroup</a:t>
            </a:r>
            <a:r>
              <a:rPr lang="en-US" sz="1200" b="0" kern="120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dirty="0" err="1" smtClean="0"/>
              <a:t>Infogroup</a:t>
            </a:r>
            <a:r>
              <a:rPr lang="en-US" dirty="0" smtClean="0"/>
              <a:t>, a</a:t>
            </a:r>
            <a:r>
              <a:rPr lang="en-US" baseline="0" dirty="0" smtClean="0"/>
              <a:t> leading provider of analytically driven consumer and business data,  needed to transition from physical media delivery to a faster, more agile method. Using Apigee Enterprise they build open and partner APIs that enabled customers faster data access, and improved revenue opportunity with the addition of customers that need data in the real-time world of social and mobile communities.</a:t>
            </a:r>
            <a:endParaRPr lang="en-US" sz="1200" b="0" kern="1200" baseline="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Inmarsat:</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Inmarsat is a leading provider of global mobile satellite communications</a:t>
            </a:r>
            <a:r>
              <a:rPr lang="en-US" sz="1200" b="0" i="0" u="none" strike="noStrike" kern="1200" baseline="0" dirty="0" smtClean="0">
                <a:solidFill>
                  <a:schemeClr val="tx1"/>
                </a:solidFill>
                <a:effectLst/>
                <a:latin typeface="Arial"/>
                <a:ea typeface="+mn-ea"/>
                <a:cs typeface="+mn-cs"/>
              </a:rPr>
              <a:t> and needed scalable API foundation to roll our their Global Xpress apps and services. </a:t>
            </a:r>
            <a:r>
              <a:rPr lang="en-US" sz="1200" kern="1200" dirty="0" smtClean="0">
                <a:solidFill>
                  <a:schemeClr val="tx1"/>
                </a:solidFill>
                <a:latin typeface="Arial"/>
                <a:ea typeface="+mn-ea"/>
                <a:cs typeface="+mn-cs"/>
              </a:rPr>
              <a:t>Global Xpress, which will create the world’s first globally available, high-speed mobile broadband service delivered through a single network operator. </a:t>
            </a:r>
            <a:r>
              <a:rPr lang="en-US" sz="1200" b="0" i="0" u="none" strike="noStrike" kern="1200" baseline="0" dirty="0" smtClean="0">
                <a:solidFill>
                  <a:schemeClr val="tx1"/>
                </a:solidFill>
                <a:effectLst/>
                <a:latin typeface="Arial"/>
                <a:ea typeface="+mn-ea"/>
                <a:cs typeface="+mn-cs"/>
              </a:rPr>
              <a:t>Using Apigee Edge they built a scalable foundation and have now launched two to three satellites necessary to begin operation.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IntraLinks</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300" kern="1200" dirty="0" smtClean="0">
                <a:solidFill>
                  <a:schemeClr val="tx1"/>
                </a:solidFill>
                <a:latin typeface="Arial"/>
                <a:ea typeface="+mn-ea"/>
                <a:cs typeface="+mn-cs"/>
              </a:rPr>
              <a:t>Intralinks </a:t>
            </a:r>
            <a:r>
              <a:rPr lang="en-US" sz="1200" b="0" kern="1200" baseline="0" dirty="0" smtClean="0">
                <a:solidFill>
                  <a:schemeClr val="tx1"/>
                </a:solidFill>
                <a:latin typeface="Arial"/>
                <a:ea typeface="ＭＳ Ｐゴシック" charset="-128"/>
                <a:cs typeface="+mn-cs"/>
              </a:rPr>
              <a:t>integrates the capabilities of content management, collaboration, and workflow solutions in a secure and compliant environment that is delivered with an on-demand, SaaS-based business model. Using Apigee they streamlined their partner integration increasing efficiency and reducing time to market.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IQT:</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In-Q-Tel is a not for profit investment firm</a:t>
            </a:r>
            <a:r>
              <a:rPr lang="en-US" sz="1200" b="0" i="0" u="none" strike="noStrike" kern="1200" baseline="0" dirty="0" smtClean="0">
                <a:solidFill>
                  <a:schemeClr val="tx1"/>
                </a:solidFill>
                <a:effectLst/>
                <a:latin typeface="Arial"/>
                <a:ea typeface="+mn-ea"/>
                <a:cs typeface="+mn-cs"/>
              </a:rPr>
              <a:t> supporting the US Intelligence community and needed a solution that could support information organizations at various stages of their API initiatives. They chose Apigee Edge and are working to bring greater flexibility and faster time-to-value to government information projects.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ITV:</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ITV, the largest TV network</a:t>
            </a:r>
            <a:r>
              <a:rPr lang="en-US" sz="1200" b="0" i="0" u="none" strike="noStrike" kern="1200" baseline="0" dirty="0" smtClean="0">
                <a:solidFill>
                  <a:schemeClr val="tx1"/>
                </a:solidFill>
                <a:effectLst/>
                <a:latin typeface="Arial"/>
                <a:ea typeface="+mn-ea"/>
                <a:cs typeface="+mn-cs"/>
              </a:rPr>
              <a:t> in the UK, needed to streamline their digital infrastructure as part of their digital transformation.  previous built with point solutions. Using Apigee they are providing greater flexibility to simplify their digital transformation and enable new opportunities to drive revenue from existing content assets.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Kaiser</a:t>
            </a:r>
            <a:r>
              <a:rPr lang="en-US" sz="1200" b="1" kern="1200" baseline="0" dirty="0" smtClean="0">
                <a:solidFill>
                  <a:schemeClr val="tx1"/>
                </a:solidFill>
                <a:latin typeface="Arial"/>
                <a:ea typeface="+mn-ea"/>
                <a:cs typeface="+mn-cs"/>
              </a:rPr>
              <a:t> Permanente:</a:t>
            </a:r>
            <a:r>
              <a:rPr lang="en-US" sz="1200" b="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Kaiser Permanente, a leading healthcare organization that offers nonprofit healthcare plans recognized the need for transformation to adapt to the changing healthcare market. They are using Apigee to power this digital transformation with expanded service to mobile devices and integration of customer fitness devices to increase the value of the customer relationship and enable the agility needed to take advantage of emerging business opportunities.</a:t>
            </a:r>
          </a:p>
          <a:p>
            <a:endParaRPr lang="en-US" sz="1200" b="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latin typeface="Arial"/>
                <a:ea typeface="+mn-ea"/>
                <a:cs typeface="+mn-cs"/>
              </a:rPr>
              <a:t>Landsbankinn</a:t>
            </a:r>
            <a:r>
              <a:rPr lang="en-US" sz="1200" b="1" kern="1200" baseline="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sz="1200" b="0" i="0" u="none" strike="noStrike" kern="1200" dirty="0" err="1" smtClean="0">
                <a:solidFill>
                  <a:schemeClr val="tx1"/>
                </a:solidFill>
                <a:effectLst/>
                <a:latin typeface="Arial"/>
                <a:ea typeface="+mn-ea"/>
                <a:cs typeface="+mn-cs"/>
              </a:rPr>
              <a:t>Landsbankinn</a:t>
            </a:r>
            <a:r>
              <a:rPr lang="en-US" sz="1200" b="0" i="0" u="none" strike="noStrike" kern="1200" dirty="0" smtClean="0">
                <a:solidFill>
                  <a:schemeClr val="tx1"/>
                </a:solidFill>
                <a:effectLst/>
                <a:latin typeface="Arial"/>
                <a:ea typeface="+mn-ea"/>
                <a:cs typeface="+mn-cs"/>
              </a:rPr>
              <a:t> in a leading Icelandic financial institution that</a:t>
            </a:r>
            <a:r>
              <a:rPr lang="en-US" sz="1200" b="0" i="0" u="none" strike="noStrike" kern="1200" baseline="0" dirty="0" smtClean="0">
                <a:solidFill>
                  <a:schemeClr val="tx1"/>
                </a:solidFill>
                <a:effectLst/>
                <a:latin typeface="Arial"/>
                <a:ea typeface="+mn-ea"/>
                <a:cs typeface="+mn-cs"/>
              </a:rPr>
              <a:t> was not able to easily </a:t>
            </a:r>
            <a:r>
              <a:rPr lang="en-US" sz="1200" dirty="0" smtClean="0">
                <a:latin typeface="Helvetica Neue Light"/>
                <a:cs typeface="Helvetica Neue Light"/>
              </a:rPr>
              <a:t>adapt to innovation and channel acceleration initiatives. Using Apigee Edge, they built APIs to simplify</a:t>
            </a:r>
            <a:r>
              <a:rPr lang="en-US" sz="1200" baseline="0" dirty="0" smtClean="0">
                <a:latin typeface="Helvetica Neue Light"/>
                <a:cs typeface="Helvetica Neue Light"/>
              </a:rPr>
              <a:t> access to their systems and are delivering the infrastructure for increased partner business opportunity.</a:t>
            </a:r>
            <a:endParaRPr lang="en-US" sz="1200" b="1" kern="1200" baseline="0" dirty="0" smtClean="0">
              <a:solidFill>
                <a:schemeClr val="tx1"/>
              </a:solidFill>
              <a:latin typeface="Arial"/>
              <a:ea typeface="+mn-ea"/>
              <a:cs typeface="+mn-cs"/>
            </a:endParaRPr>
          </a:p>
          <a:p>
            <a:endParaRPr lang="en-US" sz="1200" b="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latin typeface="Arial"/>
                <a:ea typeface="+mn-ea"/>
                <a:cs typeface="+mn-cs"/>
              </a:rPr>
              <a:t>Laterooms.com</a:t>
            </a:r>
            <a:r>
              <a:rPr lang="en-US" sz="1200" b="1" kern="1200" baseline="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baseline="0" dirty="0" err="1" smtClean="0"/>
              <a:t>Laterooms.com</a:t>
            </a:r>
            <a:r>
              <a:rPr lang="en-US" baseline="0" dirty="0" smtClean="0"/>
              <a:t>. A </a:t>
            </a:r>
            <a:r>
              <a:rPr lang="en-US" sz="1200" baseline="0" dirty="0" smtClean="0">
                <a:latin typeface="Helvetica Neue Light"/>
                <a:cs typeface="Helvetica Neue Light"/>
              </a:rPr>
              <a:t>d</a:t>
            </a:r>
            <a:r>
              <a:rPr lang="en-US" sz="1200" dirty="0" smtClean="0">
                <a:latin typeface="Helvetica Neue Light"/>
                <a:cs typeface="Helvetica Neue Light"/>
              </a:rPr>
              <a:t>igital native hotel room booking business</a:t>
            </a:r>
            <a:r>
              <a:rPr lang="en-US" baseline="0" dirty="0" smtClean="0"/>
              <a:t>, was challenged by hotel integration and needed to upgrade to a more scalable solution that would enable future growth. Using Apigee Edge, they were able to accelerate their development of APIs and reduce the time to integrate a new hotel partner.</a:t>
            </a:r>
            <a:endParaRPr lang="en-US" sz="1200" b="1"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r>
              <a:rPr lang="en-US" sz="1200" b="1" kern="1200" dirty="0" err="1" smtClean="0">
                <a:solidFill>
                  <a:schemeClr val="tx1"/>
                </a:solidFill>
                <a:latin typeface="Arial"/>
                <a:ea typeface="+mn-ea"/>
                <a:cs typeface="+mn-cs"/>
              </a:rPr>
              <a:t>LiveNation</a:t>
            </a:r>
            <a:r>
              <a:rPr lang="en-US" sz="1200" b="0" kern="1200" dirty="0" smtClean="0">
                <a:solidFill>
                  <a:schemeClr val="tx1"/>
                </a:solidFill>
                <a:latin typeface="Arial"/>
                <a:ea typeface="+mn-ea"/>
                <a:cs typeface="+mn-cs"/>
              </a:rPr>
              <a:t>: t</a:t>
            </a:r>
            <a:r>
              <a:rPr lang="en-US" sz="1200" kern="1200" dirty="0" smtClean="0">
                <a:solidFill>
                  <a:schemeClr val="tx1"/>
                </a:solidFill>
                <a:latin typeface="Arial"/>
                <a:ea typeface="+mn-ea"/>
                <a:cs typeface="+mn-cs"/>
              </a:rPr>
              <a:t>he world’s leading live entertainment and </a:t>
            </a:r>
            <a:r>
              <a:rPr lang="en-US" sz="1200" kern="1200" dirty="0" err="1" smtClean="0">
                <a:solidFill>
                  <a:schemeClr val="tx1"/>
                </a:solidFill>
                <a:latin typeface="Arial"/>
                <a:ea typeface="+mn-ea"/>
                <a:cs typeface="+mn-cs"/>
              </a:rPr>
              <a:t>eCommerce</a:t>
            </a:r>
            <a:r>
              <a:rPr lang="en-US" sz="1200" kern="1200" dirty="0" smtClean="0">
                <a:solidFill>
                  <a:schemeClr val="tx1"/>
                </a:solidFill>
                <a:latin typeface="Arial"/>
                <a:ea typeface="+mn-ea"/>
                <a:cs typeface="+mn-cs"/>
              </a:rPr>
              <a:t> company needed to expand the</a:t>
            </a:r>
            <a:r>
              <a:rPr lang="en-US" sz="1200" kern="1200" baseline="0" dirty="0" smtClean="0">
                <a:solidFill>
                  <a:schemeClr val="tx1"/>
                </a:solidFill>
                <a:latin typeface="Arial"/>
                <a:ea typeface="+mn-ea"/>
                <a:cs typeface="+mn-cs"/>
              </a:rPr>
              <a:t> event experience with pre and post event activities. </a:t>
            </a:r>
            <a:r>
              <a:rPr lang="en-US" sz="1200" kern="1200" dirty="0" smtClean="0">
                <a:solidFill>
                  <a:schemeClr val="tx1"/>
                </a:solidFill>
                <a:latin typeface="Arial"/>
                <a:ea typeface="+mn-ea"/>
                <a:cs typeface="+mn-cs"/>
              </a:rPr>
              <a:t> Using Apigee Enterprise platform in a cloud deployment with an open API they provided the foundation for Apps that now are the preferred point of purchase for fans</a:t>
            </a:r>
            <a:endParaRPr lang="en-US" baseline="0" dirty="0" smtClean="0"/>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Marks &amp; Spencer:  </a:t>
            </a:r>
            <a:r>
              <a:rPr lang="en-US" sz="1200" b="0" i="0" u="none" strike="noStrike" kern="1200" dirty="0" smtClean="0">
                <a:solidFill>
                  <a:schemeClr val="tx1"/>
                </a:solidFill>
                <a:effectLst/>
                <a:latin typeface="Arial"/>
                <a:ea typeface="+mn-ea"/>
                <a:cs typeface="+mn-cs"/>
              </a:rPr>
              <a:t>Marks &amp; Spencer</a:t>
            </a:r>
            <a:r>
              <a:rPr lang="en-US" sz="1200" b="0" i="0" u="none" strike="noStrike" kern="1200" baseline="0" dirty="0" smtClean="0">
                <a:solidFill>
                  <a:schemeClr val="tx1"/>
                </a:solidFill>
                <a:effectLst/>
                <a:latin typeface="Arial"/>
                <a:ea typeface="+mn-ea"/>
                <a:cs typeface="+mn-cs"/>
              </a:rPr>
              <a:t>, one of the UK’s leading retailers wanted to re-platform their </a:t>
            </a:r>
            <a:r>
              <a:rPr lang="en-US" sz="1200" b="0" i="0" u="none" strike="noStrike" kern="1200" baseline="0" dirty="0" err="1" smtClean="0">
                <a:solidFill>
                  <a:schemeClr val="tx1"/>
                </a:solidFill>
                <a:effectLst/>
                <a:latin typeface="Arial"/>
                <a:ea typeface="+mn-ea"/>
                <a:cs typeface="+mn-cs"/>
              </a:rPr>
              <a:t>eCommerce</a:t>
            </a:r>
            <a:r>
              <a:rPr lang="en-US" sz="1200" b="0" i="0" u="none" strike="noStrike" kern="1200" baseline="0" dirty="0" smtClean="0">
                <a:solidFill>
                  <a:schemeClr val="tx1"/>
                </a:solidFill>
                <a:effectLst/>
                <a:latin typeface="Arial"/>
                <a:ea typeface="+mn-ea"/>
                <a:cs typeface="+mn-cs"/>
              </a:rPr>
              <a:t> infrastructure to include more multichannel capabilities. Using Apigee Enterprise they delivered a scalable, flexible infrastructure to support a rollout of kiosks in 500 stores and are exploring additional mobile initiatives.</a:t>
            </a:r>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McCormick:  </a:t>
            </a:r>
            <a:r>
              <a:rPr lang="en-US" sz="1200" b="0" i="0" u="none" strike="noStrike" kern="1200" dirty="0" smtClean="0">
                <a:solidFill>
                  <a:schemeClr val="tx1"/>
                </a:solidFill>
                <a:effectLst/>
                <a:latin typeface="Arial"/>
                <a:ea typeface="+mn-ea"/>
                <a:cs typeface="+mn-cs"/>
              </a:rPr>
              <a:t>McCormick &amp; Co, one of the nations oldest spice companies</a:t>
            </a:r>
            <a:r>
              <a:rPr lang="en-US" sz="1200" b="0" i="0" u="none" strike="noStrike" kern="1200" baseline="0" dirty="0" smtClean="0">
                <a:solidFill>
                  <a:schemeClr val="tx1"/>
                </a:solidFill>
                <a:effectLst/>
                <a:latin typeface="Arial"/>
                <a:ea typeface="+mn-ea"/>
                <a:cs typeface="+mn-cs"/>
              </a:rPr>
              <a:t> created the FlavorPrint flavor recommendation service and using the Apigee Enterprise Platform and internal and partner APIs created the foundation for increasing reach, sustainable differentiation, and crowd sourced FlavorPrint improved accuracy.  </a:t>
            </a:r>
          </a:p>
          <a:p>
            <a:pPr marL="0" marR="0" indent="0" algn="l" defTabSz="1015716" rtl="0" eaLnBrk="1" fontAlgn="auto" latinLnBrk="0" hangingPunct="1">
              <a:lnSpc>
                <a:spcPct val="100000"/>
              </a:lnSpc>
              <a:spcBef>
                <a:spcPts val="0"/>
              </a:spcBef>
              <a:spcAft>
                <a:spcPts val="0"/>
              </a:spcAft>
              <a:buClrTx/>
              <a:buSzTx/>
              <a:buFontTx/>
              <a:buNone/>
              <a:tabLst/>
              <a:defRPr/>
            </a:pPr>
            <a:r>
              <a:rPr lang="en-US" b="1" baseline="0" dirty="0" smtClean="0"/>
              <a:t>McCormick, </a:t>
            </a:r>
            <a:r>
              <a:rPr lang="en-US" baseline="0" dirty="0" smtClean="0"/>
              <a:t>a 125 year old spice company developed </a:t>
            </a:r>
            <a:r>
              <a:rPr lang="en-US" b="0" baseline="0" dirty="0" smtClean="0"/>
              <a:t>FlavorPrint, a proprietary service that encourages you to try new recipes and flavors based on what you already love. McCormick is using Apigee Insights to add greater relevance to their recommendations by considering customer behavior and contextual data in addition to the FlavorPrint.</a:t>
            </a:r>
            <a:endParaRPr lang="en-US" baseline="0" dirty="0" smtClean="0"/>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a:ea typeface="+mn-ea"/>
                <a:cs typeface="+mn-cs"/>
              </a:rPr>
              <a:t>Meredith:</a:t>
            </a:r>
            <a:r>
              <a:rPr lang="en-US" sz="1200" b="0" kern="1200" baseline="0" dirty="0" smtClean="0">
                <a:solidFill>
                  <a:schemeClr val="tx1"/>
                </a:solidFill>
                <a:latin typeface="Arial"/>
                <a:ea typeface="+mn-ea"/>
                <a:cs typeface="+mn-cs"/>
              </a:rPr>
              <a:t>  </a:t>
            </a:r>
            <a:r>
              <a:rPr lang="en-US" sz="1200" dirty="0" smtClean="0">
                <a:latin typeface="Arial"/>
                <a:cs typeface="Arial"/>
              </a:rPr>
              <a:t>Meredith Corporation is a media and marketing company serving American women with well-known brands - including Better Homes and Gardens, Parents, Family Circle, Ladies' Home Journal, Fitness, More, American Baby, Every Day with Rachael Ray and </a:t>
            </a:r>
            <a:r>
              <a:rPr lang="en-US" sz="1200" dirty="0" err="1" smtClean="0">
                <a:latin typeface="Arial"/>
                <a:cs typeface="Arial"/>
              </a:rPr>
              <a:t>FamilyFun</a:t>
            </a:r>
            <a:r>
              <a:rPr lang="en-US" sz="1200" dirty="0" smtClean="0">
                <a:latin typeface="Arial"/>
                <a:cs typeface="Arial"/>
              </a:rPr>
              <a:t>. They needed to simplify new partner adoption and the use of their content. To</a:t>
            </a:r>
            <a:r>
              <a:rPr lang="en-US" sz="1200" baseline="0" dirty="0" smtClean="0">
                <a:latin typeface="Arial"/>
                <a:cs typeface="Arial"/>
              </a:rPr>
              <a:t> address this need they are using Apigee to </a:t>
            </a:r>
            <a:r>
              <a:rPr lang="en-US" sz="1200" kern="1200" dirty="0" smtClean="0">
                <a:solidFill>
                  <a:schemeClr val="tx1"/>
                </a:solidFill>
                <a:latin typeface="Arial"/>
                <a:ea typeface="+mn-ea"/>
                <a:cs typeface="+mn-cs"/>
              </a:rPr>
              <a:t>distribute content across new channels through new partnerships via API</a:t>
            </a:r>
            <a:endParaRPr lang="en-US" sz="1200" b="0" kern="1200" baseline="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Mitchell</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Mitchell International enables insurance companies, parts providers, and collision repair shops work together in a communal environment whereby repair jobs can be scheduled &amp; approved.  Apigee will be used to simply the on boarding flow for new partners to onboard consume their The project, entitled </a:t>
            </a:r>
            <a:r>
              <a:rPr lang="en-US" sz="1200" b="0" i="0" u="none" strike="noStrike" kern="1200" dirty="0" err="1" smtClean="0">
                <a:solidFill>
                  <a:schemeClr val="tx1"/>
                </a:solidFill>
                <a:effectLst/>
                <a:latin typeface="Arial"/>
                <a:ea typeface="+mn-ea"/>
                <a:cs typeface="+mn-cs"/>
              </a:rPr>
              <a:t>RepairCenter</a:t>
            </a:r>
            <a:r>
              <a:rPr lang="en-US" sz="1200" b="0" i="0" u="none" strike="noStrike" kern="1200" dirty="0" smtClean="0">
                <a:solidFill>
                  <a:schemeClr val="tx1"/>
                </a:solidFill>
                <a:effectLst/>
                <a:latin typeface="Arial"/>
                <a:ea typeface="+mn-ea"/>
                <a:cs typeface="+mn-cs"/>
              </a:rPr>
              <a:t> Partner Network, allows key development partners to develop applications that allow collision repair facilities to effectively manage their operation.  Includes authentication, claim service, customer contact info, job description data, insurance claim info, &amp; cost estimates.</a:t>
            </a:r>
            <a:br>
              <a:rPr lang="en-US" sz="1200" b="0" i="0" u="none" strike="noStrike" kern="1200" dirty="0" smtClean="0">
                <a:solidFill>
                  <a:schemeClr val="tx1"/>
                </a:solidFill>
                <a:effectLst/>
                <a:latin typeface="Arial"/>
                <a:ea typeface="+mn-ea"/>
                <a:cs typeface="+mn-cs"/>
              </a:rPr>
            </a:br>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Morningstar</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Morningstar uses Apigee's API to provide a simple and efficient method of accessing funds, equity, and real time financial data for their customers.</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Motley Fool</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The Motley Fool Key objective of API Project is to enable partner web services, hosting their web pages, expose mobile applications or client applications financial data. For e.g. AOL for providing financial services</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Key Apigee use case is automatic support for JSONP, analytics and API proxy</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Ocado</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200" dirty="0" err="1" smtClean="0">
                <a:latin typeface="Arial"/>
                <a:cs typeface="Arial"/>
              </a:rPr>
              <a:t>Ocado</a:t>
            </a:r>
            <a:r>
              <a:rPr lang="en-US" sz="1200" dirty="0" smtClean="0">
                <a:latin typeface="Arial"/>
                <a:cs typeface="Arial"/>
              </a:rPr>
              <a:t>, the United Kingdom's only dedicated online supermarket</a:t>
            </a:r>
            <a:r>
              <a:rPr lang="en-US" baseline="0" dirty="0" smtClean="0"/>
              <a:t>, faced increased competition and OTT entrants and needed faster partner integration and more agile business capability. Using Apigee Edge, they built a new foundation for streamlined partner enablement that also increases business agility helping channel expansion.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Orange</a:t>
            </a:r>
            <a:r>
              <a:rPr lang="en-US" sz="1200" b="0" kern="1200" dirty="0" smtClean="0">
                <a:solidFill>
                  <a:schemeClr val="tx1"/>
                </a:solidFill>
                <a:latin typeface="Arial"/>
                <a:ea typeface="+mn-ea"/>
                <a:cs typeface="+mn-cs"/>
              </a:rPr>
              <a:t>:  </a:t>
            </a:r>
            <a:r>
              <a:rPr lang="en-US" sz="1200" dirty="0" smtClean="0">
                <a:latin typeface="Arial"/>
                <a:cs typeface="Arial"/>
              </a:rPr>
              <a:t>Orange, based in France, is one of the world’s leading telecommunications operators and needed to simplify partner and developer interaction with an improved developer site as well as transition from tactical to strategic digital infrastructure.</a:t>
            </a:r>
            <a:r>
              <a:rPr lang="en-US" sz="1200" baseline="0" dirty="0" smtClean="0">
                <a:latin typeface="Arial"/>
                <a:cs typeface="Arial"/>
              </a:rPr>
              <a:t> Using Apigee Edge they built a strategic foundation for digital along with streamlining developer processes  to simplify adoption and enable external innovation.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Pearson</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Pearson is opening up access to its products (Longman dictionary, Eyewitness Guide, FT Press, Kitchen Manager, DK Images, etc.) through the API. They are monetizing it through various rate plans enforced by Apigee layer in conjunction with Zuora payment gateway.</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Pearson uses Apigee to handle subscription to multiple API Products with varied rate plans, manage upgrades/downgrade, and manage payment failure.</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They are also using Apigee to control usage (usage alerts on exceeding 80% and 100% of usage limits)</a:t>
            </a:r>
            <a:r>
              <a:rPr lang="en-US" dirty="0" smtClean="0"/>
              <a:t> </a:t>
            </a:r>
            <a:endParaRPr lang="en-US" sz="1200" b="0" kern="1200" dirty="0" smtClean="0">
              <a:solidFill>
                <a:schemeClr val="tx1"/>
              </a:solidFill>
              <a:latin typeface="Arial"/>
              <a:ea typeface="+mn-ea"/>
              <a:cs typeface="+mn-cs"/>
            </a:endParaRPr>
          </a:p>
          <a:p>
            <a:r>
              <a:rPr lang="en-US" sz="1200" b="0" i="0" u="none" strike="noStrike" kern="1200" dirty="0" smtClean="0">
                <a:solidFill>
                  <a:schemeClr val="tx1"/>
                </a:solidFill>
                <a:effectLst/>
                <a:latin typeface="Arial"/>
                <a:ea typeface="+mn-ea"/>
                <a:cs typeface="+mn-cs"/>
              </a:rPr>
              <a:t/>
            </a:r>
            <a:br>
              <a:rPr lang="en-US" sz="1200" b="0" i="0" u="none" strike="noStrike" kern="1200" dirty="0" smtClean="0">
                <a:solidFill>
                  <a:schemeClr val="tx1"/>
                </a:solidFill>
                <a:effectLst/>
                <a:latin typeface="Arial"/>
                <a:ea typeface="+mn-ea"/>
                <a:cs typeface="+mn-cs"/>
              </a:rPr>
            </a:br>
            <a:r>
              <a:rPr lang="en-US" sz="1200" b="1" i="0" u="none" strike="noStrike" kern="1200" dirty="0" err="1" smtClean="0">
                <a:solidFill>
                  <a:schemeClr val="tx1"/>
                </a:solidFill>
                <a:effectLst/>
                <a:latin typeface="Arial"/>
                <a:ea typeface="+mn-ea"/>
                <a:cs typeface="+mn-cs"/>
              </a:rPr>
              <a:t>eCollege</a:t>
            </a:r>
            <a:r>
              <a:rPr lang="en-US" sz="1200" b="1" i="0" u="none" strike="noStrike" kern="1200" dirty="0" smtClean="0">
                <a:solidFill>
                  <a:schemeClr val="tx1"/>
                </a:solidFill>
                <a:effectLst/>
                <a:latin typeface="Arial"/>
                <a:ea typeface="+mn-ea"/>
                <a:cs typeface="+mn-cs"/>
              </a:rPr>
              <a:t> is part of Pearson</a:t>
            </a:r>
            <a:r>
              <a:rPr lang="en-US" sz="1200" b="0" i="0" u="none" strike="noStrike" kern="1200" dirty="0" smtClean="0">
                <a:solidFill>
                  <a:schemeClr val="tx1"/>
                </a:solidFill>
                <a:effectLst/>
                <a:latin typeface="Arial"/>
                <a:ea typeface="+mn-ea"/>
                <a:cs typeface="+mn-cs"/>
              </a:rPr>
              <a:t> – we have rolled out 2 other environments for Pearson divisions at Financial Times (FT) and Plug &amp; Play. </a:t>
            </a:r>
            <a:r>
              <a:rPr lang="en-US" sz="1200" b="0" i="0" u="none" strike="noStrike" kern="1200" dirty="0" err="1" smtClean="0">
                <a:solidFill>
                  <a:schemeClr val="tx1"/>
                </a:solidFill>
                <a:effectLst/>
                <a:latin typeface="Arial"/>
                <a:ea typeface="+mn-ea"/>
                <a:cs typeface="+mn-cs"/>
              </a:rPr>
              <a:t>eCollege</a:t>
            </a:r>
            <a:r>
              <a:rPr lang="en-US" sz="1200" b="0" i="0" u="none" strike="noStrike" kern="1200" dirty="0" smtClean="0">
                <a:solidFill>
                  <a:schemeClr val="tx1"/>
                </a:solidFill>
                <a:effectLst/>
                <a:latin typeface="Arial"/>
                <a:ea typeface="+mn-ea"/>
                <a:cs typeface="+mn-cs"/>
              </a:rPr>
              <a:t> API platform support administration for online courseware, initially to support creation of a Student Information System (SIS) adapter. Manage </a:t>
            </a:r>
            <a:r>
              <a:rPr lang="en-US" sz="1200" b="0" i="0" u="none" strike="noStrike" kern="1200" dirty="0" err="1" smtClean="0">
                <a:solidFill>
                  <a:schemeClr val="tx1"/>
                </a:solidFill>
                <a:effectLst/>
                <a:latin typeface="Arial"/>
                <a:ea typeface="+mn-ea"/>
                <a:cs typeface="+mn-cs"/>
              </a:rPr>
              <a:t>pearson</a:t>
            </a:r>
            <a:r>
              <a:rPr lang="en-US" sz="1200" b="0" i="0" u="none" strike="noStrike" kern="1200" dirty="0" smtClean="0">
                <a:solidFill>
                  <a:schemeClr val="tx1"/>
                </a:solidFill>
                <a:effectLst/>
                <a:latin typeface="Arial"/>
                <a:ea typeface="+mn-ea"/>
                <a:cs typeface="+mn-cs"/>
              </a:rPr>
              <a:t> contents as such institutions, courses, enrollments, administrators, students and instructors through API. Also, handle identity management, authorization and authentication.</a:t>
            </a:r>
            <a:r>
              <a:rPr lang="en-US" dirty="0" smtClean="0"/>
              <a:t> </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Samtrafiken: </a:t>
            </a:r>
            <a:r>
              <a:rPr lang="en-US" dirty="0" smtClean="0"/>
              <a:t>Samtrafiken, a Swedish non-profit for increasing the use of public transportation, created</a:t>
            </a:r>
            <a:r>
              <a:rPr lang="en-US" baseline="0" dirty="0" smtClean="0"/>
              <a:t> an open data initiative with centralized access to local, regional, and national carrier information and soon realized that the site was being screen scraped by outside developers to build Apps. After studying developer motivation, they used Apigee Enterprise and created an open API providing efficient access to travel information. As a result, over 50% of their requests come from Apps created by 3</a:t>
            </a:r>
            <a:r>
              <a:rPr lang="en-US" baseline="30000" dirty="0" smtClean="0"/>
              <a:t>rd</a:t>
            </a:r>
            <a:r>
              <a:rPr lang="en-US" baseline="0" dirty="0" smtClean="0"/>
              <a:t> parties and they have been able to harness external innovation to win the Best Public Service award in the 2011 Swedish Mobile Awards.</a:t>
            </a:r>
            <a:r>
              <a:rPr lang="en-US" sz="1200" b="0" i="0" u="none" strike="noStrike" kern="1200" dirty="0" smtClean="0">
                <a:solidFill>
                  <a:schemeClr val="tx1"/>
                </a:solidFill>
                <a:effectLst/>
                <a:latin typeface="Arial"/>
                <a:ea typeface="+mn-ea"/>
                <a:cs typeface="+mn-cs"/>
              </a:rPr>
              <a:t>.</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Sears</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Sears needed to make the digital transformation</a:t>
            </a:r>
            <a:r>
              <a:rPr lang="en-US" sz="1200" b="0" i="0" u="none" strike="noStrike" kern="1200" baseline="0" dirty="0" smtClean="0">
                <a:solidFill>
                  <a:schemeClr val="tx1"/>
                </a:solidFill>
                <a:effectLst/>
                <a:latin typeface="Arial"/>
                <a:ea typeface="+mn-ea"/>
                <a:cs typeface="+mn-cs"/>
              </a:rPr>
              <a:t> of their business and wanted better API infrastructure for increased visibility, faster development, and streamlined support for developers. They used Apigee Edge to build their foundation which included an open API for external innovation while expanding scalability support for holiday traffic and simplifying the developer on board process.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Shutterfly:</a:t>
            </a:r>
            <a:r>
              <a:rPr lang="en-US" sz="1200" b="0" kern="1200" dirty="0" smtClean="0">
                <a:solidFill>
                  <a:schemeClr val="tx1"/>
                </a:solidFill>
                <a:latin typeface="Arial"/>
                <a:ea typeface="+mn-ea"/>
                <a:cs typeface="+mn-cs"/>
              </a:rPr>
              <a:t>  Shutterfly</a:t>
            </a:r>
            <a:r>
              <a:rPr lang="en-US" sz="1200" b="1" kern="120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is an Internet-based image publishing service that replaced </a:t>
            </a:r>
            <a:r>
              <a:rPr lang="en-US" sz="1200" b="0" kern="1200" baseline="0" dirty="0" smtClean="0">
                <a:solidFill>
                  <a:schemeClr val="tx1"/>
                </a:solidFill>
                <a:latin typeface="Arial"/>
                <a:ea typeface="+mn-ea"/>
                <a:cs typeface="+mn-cs"/>
              </a:rPr>
              <a:t>their existing home grown system with Apigee Edge for greater scalability, manageability, and analytics. </a:t>
            </a:r>
            <a:endParaRPr lang="en-US" sz="1200" b="1"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Smart:</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Smart Communications Inc. is Philippines' leading wireless services provider and </a:t>
            </a:r>
            <a:r>
              <a:rPr lang="en-US" sz="1200" kern="1200" dirty="0" smtClean="0">
                <a:solidFill>
                  <a:schemeClr val="tx1"/>
                </a:solidFill>
                <a:latin typeface="Arial"/>
                <a:ea typeface="+mn-ea"/>
                <a:cs typeface="Arial"/>
              </a:rPr>
              <a:t>n</a:t>
            </a:r>
            <a:r>
              <a:rPr lang="en-US" sz="1200" dirty="0" smtClean="0">
                <a:latin typeface="Arial"/>
                <a:cs typeface="Arial"/>
              </a:rPr>
              <a:t>eeded to transition services to digital to compete with agile, non-</a:t>
            </a:r>
            <a:r>
              <a:rPr lang="en-US" sz="1200" dirty="0" err="1" smtClean="0">
                <a:latin typeface="Arial"/>
                <a:cs typeface="Arial"/>
              </a:rPr>
              <a:t>telco</a:t>
            </a:r>
            <a:r>
              <a:rPr lang="en-US" sz="1200" dirty="0" smtClean="0">
                <a:latin typeface="Arial"/>
                <a:cs typeface="Arial"/>
              </a:rPr>
              <a:t> offerings. They used Apigee Edge to deliver a scalable platform foundation for delivering messaging, location, and airtime transfer and to enable new services and external innovation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Swisscom</a:t>
            </a:r>
            <a:r>
              <a:rPr lang="en-US" sz="1200" b="0" kern="1200" dirty="0" smtClean="0">
                <a:solidFill>
                  <a:schemeClr val="tx1"/>
                </a:solidFill>
                <a:latin typeface="Arial"/>
                <a:ea typeface="+mn-ea"/>
                <a:cs typeface="+mn-cs"/>
              </a:rPr>
              <a:t>: A</a:t>
            </a:r>
            <a:r>
              <a:rPr lang="en-US" sz="1200" kern="1200" dirty="0" smtClean="0">
                <a:solidFill>
                  <a:schemeClr val="tx1"/>
                </a:solidFill>
                <a:latin typeface="Arial"/>
                <a:ea typeface="+mn-ea"/>
                <a:cs typeface="+mn-cs"/>
              </a:rPr>
              <a:t> strategic cross service API platform for internal exposure to product groups to expose Network APIs. The platform work will span all Swisscom business units, including Consumer, Enterprise, Small &amp; Medium Business and Wholesale.</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Telenor:</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Telenor, a leading Telco in Norway saw</a:t>
            </a:r>
            <a:r>
              <a:rPr lang="en-US" sz="1200" b="0" i="0" u="none" strike="noStrike" kern="1200" baseline="0" dirty="0" smtClean="0">
                <a:solidFill>
                  <a:schemeClr val="tx1"/>
                </a:solidFill>
                <a:effectLst/>
                <a:latin typeface="Arial"/>
                <a:ea typeface="+mn-ea"/>
                <a:cs typeface="+mn-cs"/>
              </a:rPr>
              <a:t> the opportunity for innovation that API programs could provide and is using Apigee as the foundation for those programs and greater use APIs.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r>
              <a:rPr lang="en-US" b="1" dirty="0" smtClean="0"/>
              <a:t>Thomsen Reuters</a:t>
            </a:r>
            <a:r>
              <a:rPr lang="en-US" dirty="0" smtClean="0"/>
              <a:t>: </a:t>
            </a:r>
            <a:r>
              <a:rPr lang="en-US" sz="1200" b="0" i="0" u="none" strike="noStrike" kern="1200" dirty="0" smtClean="0">
                <a:solidFill>
                  <a:schemeClr val="tx1"/>
                </a:solidFill>
                <a:effectLst/>
                <a:latin typeface="Arial"/>
                <a:ea typeface="+mn-ea"/>
                <a:cs typeface="+mn-cs"/>
              </a:rPr>
              <a:t>Thomson Reuters is using Apigee to front-end their multimedia service. Apigee layer will be the communication channel between their backend and their partners who want to access content from Thomson Reuters. </a:t>
            </a:r>
          </a:p>
          <a:p>
            <a:endParaRPr lang="en-US" dirty="0" smtClean="0"/>
          </a:p>
          <a:p>
            <a:pPr marL="0" marR="0" indent="0" algn="l" defTabSz="1015716" rtl="0" eaLnBrk="1" fontAlgn="auto" latinLnBrk="0" hangingPunct="1">
              <a:lnSpc>
                <a:spcPct val="100000"/>
              </a:lnSpc>
              <a:spcBef>
                <a:spcPts val="0"/>
              </a:spcBef>
              <a:spcAft>
                <a:spcPts val="0"/>
              </a:spcAft>
              <a:buClrTx/>
              <a:buSzTx/>
              <a:buFontTx/>
              <a:buNone/>
              <a:tabLst/>
              <a:defRPr/>
            </a:pPr>
            <a:r>
              <a:rPr lang="en-US" b="1" dirty="0" err="1" smtClean="0"/>
              <a:t>TradeKing</a:t>
            </a:r>
            <a:r>
              <a:rPr lang="en-US" dirty="0" smtClean="0"/>
              <a:t>: </a:t>
            </a:r>
            <a:r>
              <a:rPr lang="en-US" sz="1200" kern="1200" dirty="0" err="1" smtClean="0">
                <a:solidFill>
                  <a:schemeClr val="tx1"/>
                </a:solidFill>
                <a:latin typeface="Arial"/>
                <a:ea typeface="+mn-ea"/>
                <a:cs typeface="+mn-cs"/>
              </a:rPr>
              <a:t>TradeKing</a:t>
            </a:r>
            <a:r>
              <a:rPr lang="en-US" sz="1200" kern="1200" dirty="0" smtClean="0">
                <a:solidFill>
                  <a:schemeClr val="tx1"/>
                </a:solidFill>
                <a:latin typeface="Arial"/>
                <a:ea typeface="+mn-ea"/>
                <a:cs typeface="+mn-cs"/>
              </a:rPr>
              <a:t> leverages Apigee to create a wide variety of customized applications and experiences that integrate securely with robust online trading platform.</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TrustPilot</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200" kern="1200" dirty="0" err="1" smtClean="0">
                <a:solidFill>
                  <a:schemeClr val="tx1"/>
                </a:solidFill>
                <a:latin typeface="Arial"/>
                <a:ea typeface="+mn-ea"/>
                <a:cs typeface="+mn-cs"/>
              </a:rPr>
              <a:t>Trustpilot</a:t>
            </a:r>
            <a:r>
              <a:rPr lang="en-US" sz="1200" kern="1200" dirty="0" smtClean="0">
                <a:solidFill>
                  <a:schemeClr val="tx1"/>
                </a:solidFill>
                <a:latin typeface="Arial"/>
                <a:ea typeface="+mn-ea"/>
                <a:cs typeface="+mn-cs"/>
              </a:rPr>
              <a:t> is a 'products &amp; services' review portal which gathers reviews primarily for online shops to use as advertising for their clients.</a:t>
            </a:r>
            <a:r>
              <a:rPr lang="en-US" sz="1200" kern="1200" baseline="0" dirty="0" smtClean="0">
                <a:solidFill>
                  <a:schemeClr val="tx1"/>
                </a:solidFill>
                <a:latin typeface="Arial"/>
                <a:ea typeface="+mn-ea"/>
                <a:cs typeface="+mn-cs"/>
              </a:rPr>
              <a:t> Using Apigee Edge they simplified integration with customers and built an open API to expand reach with the use of their reviews.</a:t>
            </a:r>
            <a:endParaRPr lang="en-US" b="1" dirty="0" smtClean="0"/>
          </a:p>
          <a:p>
            <a:endParaRPr lang="en-US" dirty="0" smtClean="0"/>
          </a:p>
          <a:p>
            <a:r>
              <a:rPr lang="en-US" b="1" dirty="0" smtClean="0"/>
              <a:t>Walgreens</a:t>
            </a:r>
            <a:r>
              <a:rPr lang="en-US" dirty="0" smtClean="0"/>
              <a:t>: Walgreens, the largest US drugstore chain, wanted to take advantage of the growth in pictures taken from Smartphones. Using Apigee they built an open API, QuickPrints which has been enthusiastically received by developers and is expected</a:t>
            </a:r>
            <a:r>
              <a:rPr lang="en-US" baseline="0" dirty="0" smtClean="0"/>
              <a:t> to increase Walgreens printing business by 20%.</a:t>
            </a:r>
            <a:endParaRPr lang="en-US" dirty="0" smtClean="0"/>
          </a:p>
          <a:p>
            <a:endParaRPr lang="en-US" dirty="0" smtClean="0"/>
          </a:p>
          <a:p>
            <a:r>
              <a:rPr lang="en-US" b="1" dirty="0" smtClean="0"/>
              <a:t>World</a:t>
            </a:r>
            <a:r>
              <a:rPr lang="en-US" b="1" baseline="0" dirty="0" smtClean="0"/>
              <a:t> Bank</a:t>
            </a:r>
            <a:r>
              <a:rPr lang="en-US" baseline="0" dirty="0" smtClean="0"/>
              <a:t>: </a:t>
            </a:r>
            <a:r>
              <a:rPr lang="en-US" sz="1200" b="0" i="0" u="none" strike="noStrike" kern="1200" dirty="0" smtClean="0">
                <a:solidFill>
                  <a:schemeClr val="tx1"/>
                </a:solidFill>
                <a:effectLst/>
                <a:latin typeface="Arial"/>
                <a:ea typeface="+mn-ea"/>
                <a:cs typeface="+mn-cs"/>
              </a:rPr>
              <a:t>The World Bank exposes its data to app developers. Has three different APIs to provide access to different datasets: one for time series data, one for data on the World Bank’s operations, and one for the World Bank financial data, all are restful API’s. They built their portal like looking site which has the documentation of their API, apps, developer blogs etc. They don’t have a user registration and key management system in place. Currently without the user registration/key management system in place they have no idea where the users are coming from and what are their main motivations. The operations team is looking for help from us for this. They were charging for data access API’s until last year not much traffic, hence opened up for free by early last year. Once the data is opened up there are lots and lots of users started accessing the API to retrieve the contents</a:t>
            </a:r>
            <a:r>
              <a:rPr lang="en-US" dirty="0" smtClean="0"/>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t>Zon</a:t>
            </a:r>
            <a:r>
              <a:rPr lang="en-US" b="1" dirty="0" smtClean="0"/>
              <a:t>:</a:t>
            </a:r>
            <a:r>
              <a:rPr lang="en-US" b="0" dirty="0" smtClean="0"/>
              <a:t>  </a:t>
            </a:r>
            <a:r>
              <a:rPr lang="en-US" sz="1200" b="0" i="0" u="none" strike="noStrike" kern="1200" dirty="0" smtClean="0">
                <a:solidFill>
                  <a:schemeClr val="tx1"/>
                </a:solidFill>
                <a:effectLst/>
                <a:latin typeface="Arial"/>
                <a:ea typeface="+mn-ea"/>
                <a:cs typeface="+mn-cs"/>
              </a:rPr>
              <a:t>ZON is the leading Portuguese media cable TV group that</a:t>
            </a:r>
            <a:r>
              <a:rPr lang="en-US" sz="1200" b="0" i="0" u="none" strike="noStrike" kern="1200" baseline="0" dirty="0" smtClean="0">
                <a:solidFill>
                  <a:schemeClr val="tx1"/>
                </a:solidFill>
                <a:effectLst/>
                <a:latin typeface="Arial"/>
                <a:ea typeface="+mn-ea"/>
                <a:cs typeface="+mn-cs"/>
              </a:rPr>
              <a:t> needed better API infrastructure to </a:t>
            </a:r>
            <a:r>
              <a:rPr lang="en-US" sz="1200" dirty="0" smtClean="0">
                <a:latin typeface="Helvetica Neue Thin"/>
                <a:cs typeface="Helvetica Neue Thin"/>
              </a:rPr>
              <a:t>launch a new mobile and tablet App for electronic program guide. Using Apigee Edge they built a</a:t>
            </a:r>
            <a:r>
              <a:rPr lang="en-US" sz="1200" baseline="0" dirty="0" smtClean="0">
                <a:latin typeface="Helvetica Neue Thin"/>
                <a:cs typeface="Helvetica Neue Thin"/>
              </a:rPr>
              <a:t> scalable foundation with greater flexibility and improved reliability and security.</a:t>
            </a:r>
            <a:endParaRPr lang="en-US" sz="1200" b="0" kern="1200" dirty="0" smtClean="0">
              <a:solidFill>
                <a:schemeClr val="tx1"/>
              </a:solidFill>
              <a:latin typeface="Arial"/>
              <a:ea typeface="+mn-ea"/>
              <a:cs typeface="+mn-cs"/>
            </a:endParaRPr>
          </a:p>
          <a:p>
            <a:endParaRPr lang="en-US" b="0" dirty="0" smtClean="0"/>
          </a:p>
          <a:p>
            <a:endParaRPr lang="en-US" b="1"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528E766-D65B-A946-AB93-E463F7094F33}"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352399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The Intelligent API platform enables the digital value chain – enabling</a:t>
            </a:r>
            <a:r>
              <a:rPr lang="en-US" baseline="0" dirty="0" smtClean="0"/>
              <a:t> you to take a consumption focused approach to designing your APIs and connecting them your back end systems.</a:t>
            </a:r>
          </a:p>
          <a:p>
            <a:endParaRPr lang="en-US" baseline="0" dirty="0" smtClean="0"/>
          </a:p>
          <a:p>
            <a:r>
              <a:rPr lang="en-US" b="1" baseline="0" dirty="0" smtClean="0"/>
              <a:t>Script</a:t>
            </a:r>
          </a:p>
          <a:p>
            <a:r>
              <a:rPr lang="en-US" dirty="0" smtClean="0"/>
              <a:t>We’re enabling</a:t>
            </a:r>
            <a:r>
              <a:rPr lang="en-US" baseline="0" dirty="0" smtClean="0"/>
              <a:t> these companies to create systems of engagement and realize the digital value chain – connecting their users (customers, partners, and employees) to data flowing from and to their backend systems. In this model, the API, created by your API team, is the key product that developers use to create awesome digital experiences. With the intelligent API platform, you take a consumption focused approach – start with the digital experience you want to deliver. Then work backwards to collaborate with developers to design and develop the right APIs with the right performance and scalability characteristics so they can build digital experiences that always delight customers.</a:t>
            </a:r>
            <a:endParaRPr lang="en-US" dirty="0"/>
          </a:p>
        </p:txBody>
      </p:sp>
    </p:spTree>
    <p:extLst>
      <p:ext uri="{BB962C8B-B14F-4D97-AF65-F5344CB8AC3E}">
        <p14:creationId xmlns:p14="http://schemas.microsoft.com/office/powerpoint/2010/main" val="312718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sz="2200" dirty="0" smtClean="0">
                <a:effectLst/>
                <a:latin typeface="+mj-lt"/>
                <a:ea typeface="+mj-ea"/>
                <a:cs typeface="+mj-cs"/>
                <a:sym typeface="Helvetica Neue"/>
              </a:rPr>
              <a:t>Apigee’s Intelligent API Platform is comprised of three products</a:t>
            </a:r>
            <a:r>
              <a:rPr lang="en-US" sz="2200" baseline="0" dirty="0" smtClean="0">
                <a:effectLst/>
                <a:latin typeface="+mj-lt"/>
                <a:ea typeface="+mj-ea"/>
                <a:cs typeface="+mj-cs"/>
                <a:sym typeface="Helvetica Neue"/>
              </a:rPr>
              <a:t> – Apigee Edge, Insights, and Link</a:t>
            </a:r>
            <a:endParaRPr lang="en-US" sz="2200" dirty="0" smtClean="0">
              <a:effectLst/>
              <a:latin typeface="+mj-lt"/>
              <a:ea typeface="+mj-ea"/>
              <a:cs typeface="+mj-cs"/>
              <a:sym typeface="Helvetica Neue"/>
            </a:endParaRPr>
          </a:p>
          <a:p>
            <a:endParaRPr lang="en-US" dirty="0" smtClean="0"/>
          </a:p>
          <a:p>
            <a:r>
              <a:rPr lang="en-US" b="1" dirty="0" smtClean="0"/>
              <a:t>Script</a:t>
            </a:r>
          </a:p>
          <a:p>
            <a:r>
              <a:rPr lang="en-US" sz="2200" dirty="0" smtClean="0">
                <a:effectLst/>
                <a:latin typeface="+mj-lt"/>
                <a:ea typeface="+mj-ea"/>
                <a:cs typeface="+mj-cs"/>
                <a:sym typeface="Helvetica Neue"/>
              </a:rPr>
              <a:t>Apigee’s Intelligent API Platform is comprised of three products.</a:t>
            </a:r>
          </a:p>
          <a:p>
            <a:r>
              <a:rPr lang="en-US" sz="2200" dirty="0" smtClean="0">
                <a:effectLst/>
                <a:latin typeface="+mj-lt"/>
                <a:ea typeface="+mj-ea"/>
                <a:cs typeface="+mj-cs"/>
                <a:sym typeface="Helvetica Neue"/>
              </a:rPr>
              <a:t>Our flagship API management product called Apigee Edge. </a:t>
            </a:r>
          </a:p>
          <a:p>
            <a:r>
              <a:rPr lang="en-US" sz="2200" b="0" dirty="0" smtClean="0">
                <a:effectLst/>
                <a:latin typeface="+mj-lt"/>
                <a:ea typeface="+mj-ea"/>
                <a:cs typeface="+mj-cs"/>
                <a:sym typeface="Helvetica Neue"/>
              </a:rPr>
              <a:t>Apigee Edge is our self-service API management product that enables businesses to securely expose their digital assets through API’s for developers who are building apps that deliver connected experiences.</a:t>
            </a:r>
          </a:p>
          <a:p>
            <a:r>
              <a:rPr lang="en-US" sz="2200" dirty="0" smtClean="0">
                <a:effectLst/>
                <a:latin typeface="+mj-lt"/>
                <a:ea typeface="+mj-ea"/>
                <a:cs typeface="+mj-cs"/>
                <a:sym typeface="Helvetica Neue"/>
              </a:rPr>
              <a:t>Edge enables enterprises to measure the success of their digital initiatives with end-to-end analytics. We’ll spend all our time today talking about Apigee Edge</a:t>
            </a:r>
          </a:p>
          <a:p>
            <a:r>
              <a:rPr lang="en-US" sz="2200" dirty="0" smtClean="0">
                <a:effectLst/>
                <a:latin typeface="+mj-lt"/>
                <a:ea typeface="+mj-ea"/>
                <a:cs typeface="+mj-cs"/>
                <a:sym typeface="Helvetica Neue"/>
              </a:rPr>
              <a:t> </a:t>
            </a:r>
          </a:p>
          <a:p>
            <a:r>
              <a:rPr lang="en-US" sz="2200" b="0" dirty="0" smtClean="0">
                <a:effectLst/>
                <a:latin typeface="+mj-lt"/>
                <a:ea typeface="+mj-ea"/>
                <a:cs typeface="+mj-cs"/>
                <a:sym typeface="Helvetica Neue"/>
              </a:rPr>
              <a:t>We also have 2 related</a:t>
            </a:r>
            <a:r>
              <a:rPr lang="en-US" sz="2200" b="0" baseline="0" dirty="0" smtClean="0">
                <a:effectLst/>
                <a:latin typeface="+mj-lt"/>
                <a:ea typeface="+mj-ea"/>
                <a:cs typeface="+mj-cs"/>
                <a:sym typeface="Helvetica Neue"/>
              </a:rPr>
              <a:t> and complimentary products – Apigee Insights and Apigee Link. </a:t>
            </a:r>
            <a:r>
              <a:rPr lang="en-US" sz="2200" b="0" dirty="0" smtClean="0">
                <a:effectLst/>
                <a:latin typeface="+mj-lt"/>
                <a:ea typeface="+mj-ea"/>
                <a:cs typeface="+mj-cs"/>
                <a:sym typeface="Helvetica Neue"/>
              </a:rPr>
              <a:t>Apigee Insights is the self-service predictive analytics product that enables the enterprise to find time-based patterns in big data and gain insights to help deliver an intelligent connected experiences.</a:t>
            </a:r>
            <a:r>
              <a:rPr lang="en-US" sz="2200" b="0" baseline="0" dirty="0" smtClean="0">
                <a:effectLst/>
                <a:latin typeface="+mj-lt"/>
                <a:ea typeface="+mj-ea"/>
                <a:cs typeface="+mj-cs"/>
                <a:sym typeface="Helvetica Neue"/>
              </a:rPr>
              <a:t> </a:t>
            </a:r>
            <a:r>
              <a:rPr lang="en-US" sz="2200" b="0" dirty="0" smtClean="0">
                <a:effectLst/>
                <a:latin typeface="+mj-lt"/>
                <a:ea typeface="+mj-ea"/>
                <a:cs typeface="+mj-cs"/>
                <a:sym typeface="Helvetica Neue"/>
              </a:rPr>
              <a:t>Apigee Link in beta, provides end-to-end </a:t>
            </a:r>
            <a:r>
              <a:rPr lang="en-US" sz="2200" dirty="0" smtClean="0">
                <a:effectLst/>
                <a:latin typeface="+mj-lt"/>
                <a:ea typeface="+mj-ea"/>
                <a:cs typeface="+mj-cs"/>
                <a:sym typeface="Helvetica Neue"/>
              </a:rPr>
              <a:t>connectivity for devices to enable device makers to offer new digital experiences for their customers. Both Insights and Link work standalone but become</a:t>
            </a:r>
            <a:r>
              <a:rPr lang="en-US" sz="2200" baseline="0" dirty="0" smtClean="0">
                <a:effectLst/>
                <a:latin typeface="+mj-lt"/>
                <a:ea typeface="+mj-ea"/>
                <a:cs typeface="+mj-cs"/>
                <a:sym typeface="Helvetica Neue"/>
              </a:rPr>
              <a:t> more valuable when used with Apigee Edge.</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All of our products are available in the cloud or on premise, and pricing is consumption based.</a:t>
            </a:r>
          </a:p>
          <a:p>
            <a:r>
              <a:rPr lang="en-US" sz="2200" dirty="0" smtClean="0">
                <a:effectLst/>
                <a:latin typeface="+mj-lt"/>
                <a:ea typeface="+mj-ea"/>
                <a:cs typeface="+mj-cs"/>
                <a:sym typeface="Helvetica Neue"/>
              </a:rPr>
              <a:t>All of our products pay particular</a:t>
            </a:r>
            <a:r>
              <a:rPr lang="en-US" sz="2200" baseline="0" dirty="0" smtClean="0">
                <a:effectLst/>
                <a:latin typeface="+mj-lt"/>
                <a:ea typeface="+mj-ea"/>
                <a:cs typeface="+mj-cs"/>
                <a:sym typeface="Helvetica Neue"/>
              </a:rPr>
              <a:t> attention to making developers more productive so they can build better APIs and digital experiences</a:t>
            </a:r>
          </a:p>
          <a:p>
            <a:r>
              <a:rPr lang="en-US" sz="2200" baseline="0" dirty="0" smtClean="0">
                <a:effectLst/>
                <a:latin typeface="+mj-lt"/>
                <a:ea typeface="+mj-ea"/>
                <a:cs typeface="+mj-cs"/>
                <a:sym typeface="Helvetica Neue"/>
              </a:rPr>
              <a:t>All of our products are API-first, they are built using APIs</a:t>
            </a:r>
          </a:p>
          <a:p>
            <a:r>
              <a:rPr lang="en-US" sz="2200" baseline="0" dirty="0" smtClean="0">
                <a:effectLst/>
                <a:latin typeface="+mj-lt"/>
                <a:ea typeface="+mj-ea"/>
                <a:cs typeface="+mj-cs"/>
                <a:sym typeface="Helvetica Neue"/>
              </a:rPr>
              <a:t>And All of our products embrace open source.</a:t>
            </a:r>
          </a:p>
          <a:p>
            <a:endParaRPr lang="en-US" sz="2200" baseline="0" dirty="0" smtClean="0">
              <a:effectLst/>
              <a:latin typeface="+mj-lt"/>
              <a:ea typeface="+mj-ea"/>
              <a:cs typeface="+mj-cs"/>
              <a:sym typeface="Helvetica Neue"/>
            </a:endParaRPr>
          </a:p>
          <a:p>
            <a:r>
              <a:rPr lang="en-US" sz="2200" baseline="0" dirty="0" smtClean="0">
                <a:effectLst/>
                <a:latin typeface="+mj-lt"/>
                <a:ea typeface="+mj-ea"/>
                <a:cs typeface="+mj-cs"/>
                <a:sym typeface="Helvetica Neue"/>
              </a:rPr>
              <a:t>We’ll focus our time today on Apigee Edge. </a:t>
            </a:r>
            <a:endParaRPr lang="en-US" dirty="0"/>
          </a:p>
        </p:txBody>
      </p:sp>
    </p:spTree>
    <p:extLst>
      <p:ext uri="{BB962C8B-B14F-4D97-AF65-F5344CB8AC3E}">
        <p14:creationId xmlns:p14="http://schemas.microsoft.com/office/powerpoint/2010/main" val="232852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cs typeface="+mn-cs"/>
              </a:rPr>
              <a:t>Main Points:</a:t>
            </a:r>
          </a:p>
          <a:p>
            <a:r>
              <a:rPr lang="en-US" dirty="0" smtClean="0">
                <a:cs typeface="+mn-cs"/>
              </a:rPr>
              <a:t>Introduce full </a:t>
            </a:r>
            <a:r>
              <a:rPr lang="en-US" dirty="0" err="1" smtClean="0">
                <a:cs typeface="+mn-cs"/>
              </a:rPr>
              <a:t>marketecture</a:t>
            </a:r>
            <a:endParaRPr lang="en-US" dirty="0" smtClean="0">
              <a:cs typeface="+mn-cs"/>
            </a:endParaRPr>
          </a:p>
          <a:p>
            <a:pPr defTabSz="1015604">
              <a:defRPr/>
            </a:pPr>
            <a:endParaRPr lang="en-US" dirty="0" smtClean="0"/>
          </a:p>
          <a:p>
            <a:r>
              <a:rPr lang="en-US" b="1" dirty="0" smtClean="0">
                <a:cs typeface="+mn-cs"/>
              </a:rPr>
              <a:t>Script:</a:t>
            </a:r>
          </a:p>
          <a:p>
            <a:r>
              <a:rPr lang="en-US" sz="1200" kern="1200" dirty="0" smtClean="0">
                <a:solidFill>
                  <a:schemeClr val="tx1"/>
                </a:solidFill>
                <a:effectLst/>
                <a:latin typeface="Arial"/>
                <a:ea typeface="+mn-ea"/>
                <a:cs typeface="+mn-cs"/>
              </a:rPr>
              <a:t>Apigee Edge enables digital business acceleration with a unified and complete platform, purpose-built for the digital economy.  Edge simplifies managing the entire digital value chain with API Services, Developer Services, and Analytics Services.</a:t>
            </a:r>
          </a:p>
          <a:p>
            <a:r>
              <a:rPr lang="en-US" sz="1200" kern="1200" dirty="0" smtClean="0">
                <a:solidFill>
                  <a:schemeClr val="tx1"/>
                </a:solidFill>
                <a:effectLst/>
                <a:latin typeface="Arial"/>
                <a:ea typeface="+mn-ea"/>
                <a:cs typeface="+mn-cs"/>
              </a:rPr>
              <a:t> </a:t>
            </a:r>
          </a:p>
          <a:p>
            <a:r>
              <a:rPr lang="en-US" sz="1200" kern="1200" dirty="0" smtClean="0">
                <a:solidFill>
                  <a:schemeClr val="tx1"/>
                </a:solidFill>
                <a:effectLst/>
                <a:latin typeface="Arial"/>
                <a:ea typeface="+mn-ea"/>
                <a:cs typeface="+mn-cs"/>
              </a:rPr>
              <a:t>API Services unites the best of Internet and enterprise technologies with API </a:t>
            </a:r>
            <a:r>
              <a:rPr lang="en-US" sz="1200" kern="1200" dirty="0" err="1" smtClean="0">
                <a:solidFill>
                  <a:schemeClr val="tx1"/>
                </a:solidFill>
                <a:effectLst/>
                <a:latin typeface="Arial"/>
                <a:ea typeface="+mn-ea"/>
                <a:cs typeface="+mn-cs"/>
              </a:rPr>
              <a:t>Gatway</a:t>
            </a:r>
            <a:r>
              <a:rPr lang="en-US" sz="1200" kern="1200" dirty="0" smtClean="0">
                <a:solidFill>
                  <a:schemeClr val="tx1"/>
                </a:solidFill>
                <a:effectLst/>
                <a:latin typeface="Arial"/>
                <a:ea typeface="+mn-ea"/>
                <a:cs typeface="+mn-cs"/>
              </a:rPr>
              <a:t>,</a:t>
            </a:r>
            <a:r>
              <a:rPr lang="en-US" sz="1200" kern="1200" baseline="0" dirty="0" smtClean="0">
                <a:solidFill>
                  <a:schemeClr val="tx1"/>
                </a:solidFill>
                <a:effectLst/>
                <a:latin typeface="Arial"/>
                <a:ea typeface="+mn-ea"/>
                <a:cs typeface="+mn-cs"/>
              </a:rPr>
              <a:t> Policies and Programmability, Versioning and Governance, and Oauth &amp; Security. </a:t>
            </a:r>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Developer Services enable a great developer and community experience that accelerates API adoption, simplifies learning, and increases the business value of APIs.</a:t>
            </a:r>
          </a:p>
          <a:p>
            <a:r>
              <a:rPr lang="en-US" sz="1200" kern="1200" dirty="0" smtClean="0">
                <a:solidFill>
                  <a:schemeClr val="tx1"/>
                </a:solidFill>
                <a:effectLst/>
                <a:latin typeface="Arial"/>
                <a:ea typeface="+mn-ea"/>
                <a:cs typeface="+mn-cs"/>
              </a:rPr>
              <a:t>Edge Analytics Services enable end-to-end visibility across the digital value chain with developer</a:t>
            </a:r>
            <a:r>
              <a:rPr lang="en-US" sz="1200" kern="1200" baseline="0" dirty="0" smtClean="0">
                <a:solidFill>
                  <a:schemeClr val="tx1"/>
                </a:solidFill>
                <a:effectLst/>
                <a:latin typeface="Arial"/>
                <a:ea typeface="+mn-ea"/>
                <a:cs typeface="+mn-cs"/>
              </a:rPr>
              <a:t> analytics, </a:t>
            </a:r>
            <a:r>
              <a:rPr lang="en-US" sz="1200" kern="1200" dirty="0" smtClean="0">
                <a:solidFill>
                  <a:schemeClr val="tx1"/>
                </a:solidFill>
                <a:effectLst/>
                <a:latin typeface="Arial"/>
                <a:ea typeface="+mn-ea"/>
                <a:cs typeface="+mn-cs"/>
              </a:rPr>
              <a:t>operational</a:t>
            </a:r>
            <a:r>
              <a:rPr lang="en-US" sz="1200" kern="1200" baseline="0" dirty="0" smtClean="0">
                <a:solidFill>
                  <a:schemeClr val="tx1"/>
                </a:solidFill>
                <a:effectLst/>
                <a:latin typeface="Arial"/>
                <a:ea typeface="+mn-ea"/>
                <a:cs typeface="+mn-cs"/>
              </a:rPr>
              <a:t> and business metrics, </a:t>
            </a:r>
            <a:r>
              <a:rPr lang="en-US" sz="1200" kern="1200" dirty="0" smtClean="0">
                <a:solidFill>
                  <a:schemeClr val="tx1"/>
                </a:solidFill>
                <a:effectLst/>
                <a:latin typeface="Arial"/>
                <a:ea typeface="+mn-ea"/>
                <a:cs typeface="+mn-cs"/>
              </a:rPr>
              <a:t>App performance, and custom reports that are necessary to monitor, measure, and manage success.</a:t>
            </a:r>
          </a:p>
          <a:p>
            <a:endParaRPr lang="en-US" dirty="0" smtClean="0"/>
          </a:p>
          <a:p>
            <a:r>
              <a:rPr lang="en-US" dirty="0" smtClean="0"/>
              <a:t>Edge is built on key architectural principles that</a:t>
            </a:r>
            <a:r>
              <a:rPr lang="en-US" baseline="0" dirty="0" smtClean="0"/>
              <a:t> are key to digital success – maintaining state at Internet scale, self-service throughout the product footprint to improve productivity, and flexible deployment – private or public cloud or hybrid.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5" tIns="45718" rIns="91435" bIns="45718"/>
          <a:lstStyle/>
          <a:p>
            <a:fld id="{3528E766-D65B-A946-AB93-E463F7094F33}" type="slidenum">
              <a:rPr lang="en-US" smtClean="0">
                <a:solidFill>
                  <a:prstClr val="black"/>
                </a:solidFill>
                <a:latin typeface="Calibri"/>
              </a:rPr>
              <a:pPr/>
              <a:t>11</a:t>
            </a:fld>
            <a:endParaRPr lang="en-US" dirty="0">
              <a:solidFill>
                <a:prstClr val="black"/>
              </a:solidFill>
              <a:latin typeface="Calibri"/>
            </a:endParaRPr>
          </a:p>
        </p:txBody>
      </p:sp>
    </p:spTree>
    <p:extLst>
      <p:ext uri="{BB962C8B-B14F-4D97-AF65-F5344CB8AC3E}">
        <p14:creationId xmlns:p14="http://schemas.microsoft.com/office/powerpoint/2010/main" val="326149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is</a:t>
            </a:r>
            <a:r>
              <a:rPr lang="en-US" baseline="0" dirty="0" smtClean="0"/>
              <a:t> API-first itself – built with APIs and built to manage APIs.</a:t>
            </a:r>
          </a:p>
          <a:p>
            <a:endParaRPr lang="en-US" baseline="0" dirty="0" smtClean="0"/>
          </a:p>
          <a:p>
            <a:r>
              <a:rPr lang="en-US" b="1" baseline="0" dirty="0" smtClean="0"/>
              <a:t>Script</a:t>
            </a:r>
          </a:p>
          <a:p>
            <a:r>
              <a:rPr lang="en-US" dirty="0" smtClean="0"/>
              <a:t>As leaders in the API space, we have taken an API-first approach to Apigee Edge. Everything we put out as a product has an API. All of the components of the product</a:t>
            </a:r>
            <a:r>
              <a:rPr lang="en-US" baseline="0" dirty="0" smtClean="0"/>
              <a:t> </a:t>
            </a:r>
            <a:r>
              <a:rPr lang="en-US" dirty="0" smtClean="0"/>
              <a:t>are exposed as APIs. </a:t>
            </a:r>
          </a:p>
          <a:p>
            <a:r>
              <a:rPr lang="en-US" dirty="0" smtClean="0"/>
              <a:t>That’s what enables us to provide developers with a self-serve platform and the flexibility to configure or code on our platform; that’s what enables our customers to customize the developer portal they offer to on-board their developers; and that’s what enables both out-of-the-box analytics reports as well as customizable reports for operational and business monitoring. </a:t>
            </a:r>
          </a:p>
          <a:p>
            <a:endParaRPr lang="en-US" dirty="0"/>
          </a:p>
        </p:txBody>
      </p:sp>
    </p:spTree>
    <p:extLst>
      <p:ext uri="{BB962C8B-B14F-4D97-AF65-F5344CB8AC3E}">
        <p14:creationId xmlns:p14="http://schemas.microsoft.com/office/powerpoint/2010/main" val="33796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9338579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71911"/>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997046683"/>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020666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2191677"/>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85704178"/>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401914131"/>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202491870"/>
      </p:ext>
    </p:extLst>
  </p:cSld>
  <p:clrMapOvr>
    <a:masterClrMapping/>
  </p:clrMapOvr>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880154902"/>
      </p:ext>
    </p:extLst>
  </p:cSld>
  <p:clrMapOvr>
    <a:masterClrMapping/>
  </p:clrMapOvr>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26928165"/>
      </p:ext>
    </p:extLst>
  </p:cSld>
  <p:clrMapOvr>
    <a:masterClrMapping/>
  </p:clrMapOvr>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004778"/>
      </p:ext>
    </p:extLst>
  </p:cSld>
  <p:clrMapOvr>
    <a:masterClrMapping/>
  </p:clrMapOvr>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7382743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081459343"/>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47555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75185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75996874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398895250"/>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3959262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914540393"/>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475673928"/>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77506105"/>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5357561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50655913"/>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583777728"/>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151782673"/>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68748"/>
      </p:ext>
    </p:extLst>
  </p:cSld>
  <p:clrMapOvr>
    <a:masterClrMapping/>
  </p:clrMapOvr>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25044532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696010267"/>
      </p:ext>
    </p:extLst>
  </p:cSld>
  <p:clrMapOvr>
    <a:masterClrMapping/>
  </p:clrMapOvr>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421594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18582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119275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1070592958"/>
      </p:ext>
    </p:extLst>
  </p:cSld>
  <p:clrMapOvr>
    <a:masterClrMapping/>
  </p:clrMapOvr>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6594776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652126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676397271"/>
      </p:ext>
    </p:extLst>
  </p:cSld>
  <p:clrMapOvr>
    <a:masterClrMapping/>
  </p:clrMapOvr>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31823469"/>
      </p:ext>
    </p:extLst>
  </p:cSld>
  <p:clrMapOvr>
    <a:masterClrMapping/>
  </p:clrMapOvr>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479818151"/>
      </p:ext>
    </p:extLst>
  </p:cSld>
  <p:clrMapOvr>
    <a:masterClrMapping/>
  </p:clrMapOvr>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945510929"/>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661782192"/>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565015603"/>
      </p:ext>
    </p:extLst>
  </p:cSld>
  <p:clrMapOvr>
    <a:masterClrMapping/>
  </p:clrMapOvr>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550802"/>
      </p:ext>
    </p:extLst>
  </p:cSld>
  <p:clrMapOvr>
    <a:masterClrMapping/>
  </p:clrMapOvr>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26307477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2103247796"/>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403012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17" y="12963326"/>
            <a:ext cx="4212535" cy="4613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297" tIns="91297" rIns="91297" bIns="91297" anchor="ctr">
            <a:spAutoFit/>
          </a:bodyPr>
          <a:lstStyle/>
          <a:p>
            <a:pPr lvl="0" defTabSz="218736">
              <a:defRPr sz="1800" spc="0">
                <a:solidFill>
                  <a:srgbClr val="000000"/>
                </a:solidFill>
              </a:defRPr>
            </a:pPr>
            <a:r>
              <a:rPr spc="-52" dirty="0">
                <a:solidFill>
                  <a:srgbClr val="A6AAA9"/>
                </a:solidFill>
                <a:latin typeface="+mj-lt"/>
                <a:ea typeface="+mj-ea"/>
                <a:cs typeface="+mj-cs"/>
                <a:sym typeface="Helvetica Neue"/>
              </a:rPr>
              <a:t>©2008-15 Apigee Corp. All rights reserved. </a:t>
            </a:r>
            <a:r>
              <a:rPr spc="-52" dirty="0">
                <a:solidFill>
                  <a:srgbClr val="A6AAA9"/>
                </a:solidFill>
                <a:latin typeface="Gill Sans"/>
                <a:ea typeface="Gill Sans"/>
                <a:cs typeface="Gill Sans"/>
                <a:sym typeface="Gill Sans"/>
              </a:rPr>
              <a:t> </a:t>
            </a:r>
          </a:p>
        </p:txBody>
      </p:sp>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a:p>
          </p:txBody>
        </p:sp>
      </p:grpSp>
      <p:sp>
        <p:nvSpPr>
          <p:cNvPr id="51" name="Shape 51"/>
          <p:cNvSpPr>
            <a:spLocks noGrp="1"/>
          </p:cNvSpPr>
          <p:nvPr>
            <p:ph type="sldNum" sz="quarter" idx="2"/>
          </p:nvPr>
        </p:nvSpPr>
        <p:spPr>
          <a:xfrm>
            <a:off x="22665151" y="13054315"/>
            <a:ext cx="1304140" cy="279402"/>
          </a:xfrm>
          <a:prstGeom prst="rect">
            <a:avLst/>
          </a:prstGeom>
        </p:spPr>
        <p:txBody>
          <a:bodyPr anchor="ctr"/>
          <a:lstStyle/>
          <a:p>
            <a:pPr lvl="0"/>
            <a:fld id="{86CB4B4D-7CA3-9044-876B-883B54F8677D}" type="slidenum">
              <a:t>‹#›</a:t>
            </a:fld>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556982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24" y="4994635"/>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24" y="8091384"/>
            <a:ext cx="16006407" cy="1460500"/>
          </a:xfrm>
        </p:spPr>
        <p:txBody>
          <a:bodyPr/>
          <a:lstStyle>
            <a:lvl1pPr marL="0" indent="0">
              <a:buNone/>
              <a:defRPr b="1">
                <a:solidFill>
                  <a:schemeClr val="tx2"/>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8" name="Freeform 2"/>
          <p:cNvSpPr>
            <a:spLocks noChangeArrowheads="1"/>
          </p:cNvSpPr>
          <p:nvPr userDrawn="1"/>
        </p:nvSpPr>
        <p:spPr bwMode="auto">
          <a:xfrm>
            <a:off x="12417994" y="9658805"/>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3"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6"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8"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2" name="Freeform 13"/>
          <p:cNvSpPr>
            <a:spLocks noChangeArrowheads="1"/>
          </p:cNvSpPr>
          <p:nvPr userDrawn="1"/>
        </p:nvSpPr>
        <p:spPr bwMode="auto">
          <a:xfrm>
            <a:off x="17610722"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4" name="Freeform 15"/>
          <p:cNvSpPr>
            <a:spLocks noChangeArrowheads="1"/>
          </p:cNvSpPr>
          <p:nvPr userDrawn="1"/>
        </p:nvSpPr>
        <p:spPr bwMode="auto">
          <a:xfrm>
            <a:off x="18263062" y="10388125"/>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5" name="Freeform 16"/>
          <p:cNvSpPr>
            <a:spLocks noChangeArrowheads="1"/>
          </p:cNvSpPr>
          <p:nvPr userDrawn="1"/>
        </p:nvSpPr>
        <p:spPr bwMode="auto">
          <a:xfrm>
            <a:off x="16264950" y="8710441"/>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6376902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55" tIns="45684" rIns="91355" bIns="45684" numCol="1" spcCol="0" rtlCol="0" fromWordArt="0" anchor="ctr" anchorCtr="0" forceAA="0" compatLnSpc="1">
            <a:prstTxWarp prst="textNoShape">
              <a:avLst/>
            </a:prstTxWarp>
            <a:noAutofit/>
          </a:bodyPr>
          <a:lstStyle/>
          <a:p>
            <a:pPr algn="ctr" defTabSz="824632" rtl="0"/>
            <a:endParaRPr lang="en-US" sz="1400" dirty="0" smtClean="0">
              <a:solidFill>
                <a:srgbClr val="5A5A5A"/>
              </a:solidFill>
              <a:latin typeface="Helvetica Neue Thin"/>
            </a:endParaRPr>
          </a:p>
        </p:txBody>
      </p:sp>
      <p:sp>
        <p:nvSpPr>
          <p:cNvPr id="2" name="Title 1"/>
          <p:cNvSpPr>
            <a:spLocks noGrp="1"/>
          </p:cNvSpPr>
          <p:nvPr>
            <p:ph type="ctrTitle"/>
          </p:nvPr>
        </p:nvSpPr>
        <p:spPr>
          <a:xfrm>
            <a:off x="1903824" y="4994635"/>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24" y="8091384"/>
            <a:ext cx="16006407" cy="1460500"/>
          </a:xfrm>
        </p:spPr>
        <p:txBody>
          <a:bodyPr/>
          <a:lstStyle>
            <a:lvl1pPr marL="0" indent="0">
              <a:buNone/>
              <a:defRPr b="1">
                <a:solidFill>
                  <a:schemeClr val="bg1"/>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grpSp>
        <p:nvGrpSpPr>
          <p:cNvPr id="24" name="Group 23"/>
          <p:cNvGrpSpPr/>
          <p:nvPr userDrawn="1"/>
        </p:nvGrpSpPr>
        <p:grpSpPr>
          <a:xfrm>
            <a:off x="7718509" y="962878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463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1"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55" tIns="45684" rIns="91355" bIns="45684" anchor="ctr"/>
          <a:lstStyle/>
          <a:p>
            <a:pPr algn="l" defTabSz="82463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55" tIns="45684" rIns="91355" bIns="45684" anchor="ctr"/>
          <a:lstStyle/>
          <a:p>
            <a:pPr algn="l" defTabSz="824632" rtl="0"/>
            <a:endParaRPr lang="en-US" dirty="0"/>
          </a:p>
        </p:txBody>
      </p:sp>
      <p:sp>
        <p:nvSpPr>
          <p:cNvPr id="14"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5"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55" tIns="45684" rIns="91355" bIns="45684" anchor="ctr"/>
          <a:lstStyle/>
          <a:p>
            <a:pPr algn="l" defTabSz="82463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463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463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463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463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46"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669378351"/>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24"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0307236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042004858"/>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19584415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47610564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11" y="2390867"/>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45402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1"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28681924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27"/>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63"/>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30763686"/>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263397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13041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84" rIns="91355" bIns="45684" rtlCol="0" anchor="ctr"/>
          <a:lstStyle/>
          <a:p>
            <a:pPr algn="ctr" defTabSz="824632" rtl="0"/>
            <a:endParaRPr lang="en-US" dirty="0">
              <a:solidFill>
                <a:prstClr val="white"/>
              </a:solidFill>
              <a:latin typeface="Helvetica Neue Thin"/>
            </a:endParaRPr>
          </a:p>
        </p:txBody>
      </p:sp>
      <p:sp>
        <p:nvSpPr>
          <p:cNvPr id="4" name="Rectangle 3"/>
          <p:cNvSpPr/>
          <p:nvPr userDrawn="1"/>
        </p:nvSpPr>
        <p:spPr>
          <a:xfrm>
            <a:off x="0" y="10462777"/>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84" rIns="91355" bIns="45684" rtlCol="0" anchor="ctr"/>
          <a:lstStyle/>
          <a:p>
            <a:pPr algn="ctr" defTabSz="824632" rtl="0"/>
            <a:endParaRPr lang="en-US" dirty="0">
              <a:solidFill>
                <a:prstClr val="white"/>
              </a:solidFill>
              <a:latin typeface="Helvetica Neue Thin"/>
            </a:endParaRPr>
          </a:p>
        </p:txBody>
      </p:sp>
      <p:sp>
        <p:nvSpPr>
          <p:cNvPr id="6" name="Text Placeholder 5"/>
          <p:cNvSpPr>
            <a:spLocks noGrp="1"/>
          </p:cNvSpPr>
          <p:nvPr>
            <p:ph type="body" sz="quarter" idx="10"/>
          </p:nvPr>
        </p:nvSpPr>
        <p:spPr>
          <a:xfrm>
            <a:off x="-20627" y="10705698"/>
            <a:ext cx="24453851" cy="877888"/>
          </a:xfrm>
        </p:spPr>
        <p:txBody>
          <a:bodyPr>
            <a:noAutofit/>
          </a:bodyPr>
          <a:lstStyle>
            <a:lvl1pPr marL="0" indent="0" algn="ctr">
              <a:buNone/>
              <a:defRPr sz="4800">
                <a:solidFill>
                  <a:srgbClr val="FFFFFF"/>
                </a:solidFill>
              </a:defRPr>
            </a:lvl1pPr>
            <a:lvl2pPr marL="914030" indent="0" algn="ctr">
              <a:buNone/>
              <a:defRPr sz="4800">
                <a:solidFill>
                  <a:srgbClr val="FFFFFF"/>
                </a:solidFill>
              </a:defRPr>
            </a:lvl2pPr>
            <a:lvl3pPr marL="1828061" indent="0" algn="ctr">
              <a:buNone/>
              <a:defRPr sz="4800">
                <a:solidFill>
                  <a:srgbClr val="FFFFFF"/>
                </a:solidFill>
              </a:defRPr>
            </a:lvl3pPr>
            <a:lvl4pPr marL="2742093" indent="0" algn="ctr">
              <a:buNone/>
              <a:defRPr sz="4800">
                <a:solidFill>
                  <a:srgbClr val="FFFFFF"/>
                </a:solidFill>
              </a:defRPr>
            </a:lvl4pPr>
            <a:lvl5pPr marL="3656125"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76"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defTabSz="824632" rtl="0">
                <a:defRPr sz="6500" b="1" spc="-195">
                  <a:solidFill>
                    <a:srgbClr val="FFFFFF"/>
                  </a:solidFill>
                </a:defRPr>
              </a:pPr>
              <a:endParaRPr sz="13000" b="1" spc="-390">
                <a:solidFill>
                  <a:srgbClr val="FFFFFF"/>
                </a:solidFill>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23"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688046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55" tIns="45684" rIns="91355" bIns="45684" numCol="1" spcCol="0" rtlCol="0" fromWordArt="0" anchor="ctr" anchorCtr="0" forceAA="0" compatLnSpc="1">
            <a:prstTxWarp prst="textNoShape">
              <a:avLst/>
            </a:prstTxWarp>
            <a:noAutofit/>
          </a:bodyPr>
          <a:lstStyle/>
          <a:p>
            <a:pPr algn="ctr" defTabSz="824632" rtl="0"/>
            <a:endParaRPr lang="en-US" sz="1400" dirty="0" smtClean="0">
              <a:solidFill>
                <a:srgbClr val="5A5A5A"/>
              </a:solidFill>
              <a:latin typeface="Helvetica Neue Thin"/>
            </a:endParaRPr>
          </a:p>
        </p:txBody>
      </p:sp>
      <p:sp>
        <p:nvSpPr>
          <p:cNvPr id="2" name="Title 1"/>
          <p:cNvSpPr>
            <a:spLocks noGrp="1"/>
          </p:cNvSpPr>
          <p:nvPr>
            <p:ph type="ctrTitle" hasCustomPrompt="1"/>
          </p:nvPr>
        </p:nvSpPr>
        <p:spPr>
          <a:xfrm>
            <a:off x="1903824" y="4994635"/>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24" y="8091384"/>
            <a:ext cx="16006407" cy="1460500"/>
          </a:xfrm>
        </p:spPr>
        <p:txBody>
          <a:bodyPr/>
          <a:lstStyle>
            <a:lvl1pPr marL="0" indent="0">
              <a:buNone/>
              <a:defRPr b="1">
                <a:solidFill>
                  <a:schemeClr val="bg1"/>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grpSp>
        <p:nvGrpSpPr>
          <p:cNvPr id="24" name="Group 23"/>
          <p:cNvGrpSpPr/>
          <p:nvPr userDrawn="1"/>
        </p:nvGrpSpPr>
        <p:grpSpPr>
          <a:xfrm>
            <a:off x="7718509" y="962878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463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1"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55" tIns="45684" rIns="91355" bIns="45684" anchor="ctr"/>
          <a:lstStyle/>
          <a:p>
            <a:pPr algn="l" defTabSz="82463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55" tIns="45684" rIns="91355" bIns="45684" anchor="ctr"/>
          <a:lstStyle/>
          <a:p>
            <a:pPr algn="l" defTabSz="824632" rtl="0"/>
            <a:endParaRPr lang="en-US" dirty="0"/>
          </a:p>
        </p:txBody>
      </p:sp>
      <p:sp>
        <p:nvSpPr>
          <p:cNvPr id="14"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5"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55" tIns="45684" rIns="91355" bIns="45684" anchor="ctr"/>
          <a:lstStyle/>
          <a:p>
            <a:pPr algn="l" defTabSz="82463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463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463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463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463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35"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643316916"/>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6701969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03" y="12963209"/>
            <a:ext cx="4212760" cy="4616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339" tIns="91339" rIns="91339" bIns="91339" anchor="ctr">
            <a:spAutoFit/>
          </a:bodyPr>
          <a:lstStyle/>
          <a:p>
            <a:pPr algn="l" defTabSz="218838" rtl="0">
              <a:defRPr sz="1800" spc="0">
                <a:solidFill>
                  <a:srgbClr val="000000"/>
                </a:solidFill>
              </a:defRPr>
            </a:pPr>
            <a:r>
              <a:rPr sz="1800" spc="-52" dirty="0">
                <a:solidFill>
                  <a:srgbClr val="A6AAA9"/>
                </a:solidFill>
                <a:latin typeface="Helvetica Neue Thin"/>
                <a:sym typeface="Helvetica Neue"/>
              </a:rPr>
              <a:t>©2008-15 Apigee Corp. All rights reserved. </a:t>
            </a:r>
            <a:r>
              <a:rPr sz="1800" spc="-52" dirty="0">
                <a:solidFill>
                  <a:srgbClr val="A6AAA9"/>
                </a:solidFill>
                <a:latin typeface="Gill Sans"/>
                <a:ea typeface="Gill Sans"/>
                <a:cs typeface="Gill Sans"/>
                <a:sym typeface="Gill Sans"/>
              </a:rPr>
              <a:t> </a:t>
            </a:r>
          </a:p>
        </p:txBody>
      </p:sp>
      <p:grpSp>
        <p:nvGrpSpPr>
          <p:cNvPr id="49" name="Group 49"/>
          <p:cNvGrpSpPr/>
          <p:nvPr/>
        </p:nvGrpSpPr>
        <p:grpSpPr>
          <a:xfrm>
            <a:off x="656411" y="12991989"/>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defTabSz="824632" rtl="0">
                <a:spcBef>
                  <a:spcPts val="0"/>
                </a:spcBef>
                <a:defRPr sz="3200" spc="0">
                  <a:solidFill>
                    <a:srgbClr val="FFFFFF"/>
                  </a:solidFill>
                </a:defRPr>
              </a:pPr>
              <a:endParaRPr sz="6400" spc="0">
                <a:solidFill>
                  <a:srgbClr val="FFFFFF"/>
                </a:solidFill>
              </a:endParaRPr>
            </a:p>
          </p:txBody>
        </p:sp>
      </p:grpSp>
      <p:sp>
        <p:nvSpPr>
          <p:cNvPr id="51" name="Shape 51"/>
          <p:cNvSpPr>
            <a:spLocks noGrp="1"/>
          </p:cNvSpPr>
          <p:nvPr>
            <p:ph type="sldNum" sz="quarter" idx="2"/>
          </p:nvPr>
        </p:nvSpPr>
        <p:spPr>
          <a:xfrm>
            <a:off x="22665145" y="13054309"/>
            <a:ext cx="1304140" cy="279402"/>
          </a:xfrm>
          <a:prstGeom prst="rect">
            <a:avLst/>
          </a:prstGeom>
        </p:spPr>
        <p:txBody>
          <a:bodyPr anchor="ctr"/>
          <a:lstStyle/>
          <a:p>
            <a:fld id="{86CB4B4D-7CA3-9044-876B-883B54F8677D}" type="slidenum">
              <a:rPr>
                <a:solidFill>
                  <a:srgbClr val="5A5A5A">
                    <a:lumMod val="40000"/>
                    <a:lumOff val="60000"/>
                  </a:srgbClr>
                </a:solidFill>
              </a:rPr>
              <a:pPr/>
              <a:t>‹#›</a:t>
            </a:fld>
            <a:endParaRPr>
              <a:solidFill>
                <a:srgbClr val="5A5A5A">
                  <a:lumMod val="40000"/>
                  <a:lumOff val="60000"/>
                </a:srgbClr>
              </a:solidFill>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922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14" y="4994625"/>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14" y="8091384"/>
            <a:ext cx="16006407" cy="1460500"/>
          </a:xfrm>
        </p:spPr>
        <p:txBody>
          <a:bodyPr/>
          <a:lstStyle>
            <a:lvl1pPr marL="0" indent="0">
              <a:buNone/>
              <a:defRPr b="1">
                <a:solidFill>
                  <a:schemeClr val="tx2"/>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8" name="Freeform 2"/>
          <p:cNvSpPr>
            <a:spLocks noChangeArrowheads="1"/>
          </p:cNvSpPr>
          <p:nvPr userDrawn="1"/>
        </p:nvSpPr>
        <p:spPr bwMode="auto">
          <a:xfrm>
            <a:off x="12417994" y="9658795"/>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3"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6"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8"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2" name="Freeform 13"/>
          <p:cNvSpPr>
            <a:spLocks noChangeArrowheads="1"/>
          </p:cNvSpPr>
          <p:nvPr userDrawn="1"/>
        </p:nvSpPr>
        <p:spPr bwMode="auto">
          <a:xfrm>
            <a:off x="17610712"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4" name="Freeform 15"/>
          <p:cNvSpPr>
            <a:spLocks noChangeArrowheads="1"/>
          </p:cNvSpPr>
          <p:nvPr userDrawn="1"/>
        </p:nvSpPr>
        <p:spPr bwMode="auto">
          <a:xfrm>
            <a:off x="18263062" y="10388115"/>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5" name="Freeform 16"/>
          <p:cNvSpPr>
            <a:spLocks noChangeArrowheads="1"/>
          </p:cNvSpPr>
          <p:nvPr userDrawn="1"/>
        </p:nvSpPr>
        <p:spPr bwMode="auto">
          <a:xfrm>
            <a:off x="16264940" y="8710431"/>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1924162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92908024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4" rIns="91425" bIns="45714" numCol="1" spcCol="0" rtlCol="0" fromWordArt="0" anchor="ctr" anchorCtr="0" forceAA="0" compatLnSpc="1">
            <a:prstTxWarp prst="textNoShape">
              <a:avLst/>
            </a:prstTxWarp>
            <a:noAutofit/>
          </a:bodyPr>
          <a:lstStyle/>
          <a:p>
            <a:pPr algn="ctr" defTabSz="825252" rtl="0"/>
            <a:endParaRPr lang="en-US" sz="1400" dirty="0" smtClean="0">
              <a:solidFill>
                <a:srgbClr val="5A5A5A"/>
              </a:solidFill>
              <a:latin typeface="Helvetica Neue Thin"/>
            </a:endParaRPr>
          </a:p>
        </p:txBody>
      </p:sp>
      <p:sp>
        <p:nvSpPr>
          <p:cNvPr id="2" name="Title 1"/>
          <p:cNvSpPr>
            <a:spLocks noGrp="1"/>
          </p:cNvSpPr>
          <p:nvPr>
            <p:ph type="ctrTitle"/>
          </p:nvPr>
        </p:nvSpPr>
        <p:spPr>
          <a:xfrm>
            <a:off x="1903814" y="4994625"/>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14" y="8091384"/>
            <a:ext cx="16006407" cy="1460500"/>
          </a:xfrm>
        </p:spPr>
        <p:txBody>
          <a:bodyPr/>
          <a:lstStyle>
            <a:lvl1pPr marL="0" indent="0">
              <a:buNone/>
              <a:defRPr b="1">
                <a:solidFill>
                  <a:schemeClr val="bg1"/>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grpSp>
        <p:nvGrpSpPr>
          <p:cNvPr id="24" name="Group 23"/>
          <p:cNvGrpSpPr/>
          <p:nvPr userDrawn="1"/>
        </p:nvGrpSpPr>
        <p:grpSpPr>
          <a:xfrm>
            <a:off x="7718509" y="962877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525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1"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425" tIns="45714" rIns="91425" bIns="45714" anchor="ctr"/>
          <a:lstStyle/>
          <a:p>
            <a:pPr algn="l" defTabSz="82525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425" tIns="45714" rIns="91425" bIns="45714" anchor="ctr"/>
          <a:lstStyle/>
          <a:p>
            <a:pPr algn="l" defTabSz="825252" rtl="0"/>
            <a:endParaRPr lang="en-US" dirty="0"/>
          </a:p>
        </p:txBody>
      </p:sp>
      <p:sp>
        <p:nvSpPr>
          <p:cNvPr id="14"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5"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425" tIns="45714" rIns="91425" bIns="45714" anchor="ctr"/>
          <a:lstStyle/>
          <a:p>
            <a:pPr algn="l" defTabSz="82525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525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525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525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525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46"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26072231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14"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2509153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776648480"/>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08863298"/>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01" y="2390857"/>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7273000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31"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10778043"/>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17"/>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53"/>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93745734"/>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3"/>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3"/>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97316373"/>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951747"/>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4" rIns="91425" bIns="45714" rtlCol="0" anchor="ctr"/>
          <a:lstStyle/>
          <a:p>
            <a:pPr algn="ctr" defTabSz="825252" rtl="0"/>
            <a:endParaRPr lang="en-US" dirty="0">
              <a:solidFill>
                <a:prstClr val="white"/>
              </a:solidFill>
              <a:latin typeface="Helvetica Neue Thin"/>
            </a:endParaRPr>
          </a:p>
        </p:txBody>
      </p:sp>
      <p:sp>
        <p:nvSpPr>
          <p:cNvPr id="4" name="Rectangle 3"/>
          <p:cNvSpPr/>
          <p:nvPr userDrawn="1"/>
        </p:nvSpPr>
        <p:spPr>
          <a:xfrm>
            <a:off x="0" y="10462767"/>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4" rIns="91425" bIns="45714" rtlCol="0" anchor="ctr"/>
          <a:lstStyle/>
          <a:p>
            <a:pPr algn="ctr" defTabSz="825252" rtl="0"/>
            <a:endParaRPr lang="en-US" dirty="0">
              <a:solidFill>
                <a:prstClr val="white"/>
              </a:solidFill>
              <a:latin typeface="Helvetica Neue Thin"/>
            </a:endParaRPr>
          </a:p>
        </p:txBody>
      </p:sp>
      <p:sp>
        <p:nvSpPr>
          <p:cNvPr id="6" name="Text Placeholder 5"/>
          <p:cNvSpPr>
            <a:spLocks noGrp="1"/>
          </p:cNvSpPr>
          <p:nvPr>
            <p:ph type="body" sz="quarter" idx="10"/>
          </p:nvPr>
        </p:nvSpPr>
        <p:spPr>
          <a:xfrm>
            <a:off x="-20637" y="10705698"/>
            <a:ext cx="24453851" cy="877888"/>
          </a:xfrm>
        </p:spPr>
        <p:txBody>
          <a:bodyPr>
            <a:noAutofit/>
          </a:bodyPr>
          <a:lstStyle>
            <a:lvl1pPr marL="0" indent="0" algn="ctr">
              <a:buNone/>
              <a:defRPr sz="4800">
                <a:solidFill>
                  <a:srgbClr val="FFFFFF"/>
                </a:solidFill>
              </a:defRPr>
            </a:lvl1pPr>
            <a:lvl2pPr marL="914720" indent="0" algn="ctr">
              <a:buNone/>
              <a:defRPr sz="4800">
                <a:solidFill>
                  <a:srgbClr val="FFFFFF"/>
                </a:solidFill>
              </a:defRPr>
            </a:lvl2pPr>
            <a:lvl3pPr marL="1829438" indent="0" algn="ctr">
              <a:buNone/>
              <a:defRPr sz="4800">
                <a:solidFill>
                  <a:srgbClr val="FFFFFF"/>
                </a:solidFill>
              </a:defRPr>
            </a:lvl3pPr>
            <a:lvl4pPr marL="2744157" indent="0" algn="ctr">
              <a:buNone/>
              <a:defRPr sz="4800">
                <a:solidFill>
                  <a:srgbClr val="FFFFFF"/>
                </a:solidFill>
              </a:defRPr>
            </a:lvl4pPr>
            <a:lvl5pPr marL="3658877"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66"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defTabSz="825252" rtl="0">
                <a:defRPr sz="6500" b="1" spc="-195">
                  <a:solidFill>
                    <a:srgbClr val="FFFFFF"/>
                  </a:solidFill>
                </a:defRPr>
              </a:pPr>
              <a:endParaRPr sz="13000" b="1" spc="-390">
                <a:solidFill>
                  <a:srgbClr val="FFFFFF"/>
                </a:solidFill>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23"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42356665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00482463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4" rIns="91425" bIns="45714" numCol="1" spcCol="0" rtlCol="0" fromWordArt="0" anchor="ctr" anchorCtr="0" forceAA="0" compatLnSpc="1">
            <a:prstTxWarp prst="textNoShape">
              <a:avLst/>
            </a:prstTxWarp>
            <a:noAutofit/>
          </a:bodyPr>
          <a:lstStyle/>
          <a:p>
            <a:pPr algn="ctr" defTabSz="825252" rtl="0"/>
            <a:endParaRPr lang="en-US" sz="1400" dirty="0" smtClean="0">
              <a:solidFill>
                <a:srgbClr val="5A5A5A"/>
              </a:solidFill>
              <a:latin typeface="Helvetica Neue Thin"/>
            </a:endParaRPr>
          </a:p>
        </p:txBody>
      </p:sp>
      <p:sp>
        <p:nvSpPr>
          <p:cNvPr id="2" name="Title 1"/>
          <p:cNvSpPr>
            <a:spLocks noGrp="1"/>
          </p:cNvSpPr>
          <p:nvPr>
            <p:ph type="ctrTitle" hasCustomPrompt="1"/>
          </p:nvPr>
        </p:nvSpPr>
        <p:spPr>
          <a:xfrm>
            <a:off x="1903814" y="4994625"/>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14" y="8091384"/>
            <a:ext cx="16006407" cy="1460500"/>
          </a:xfrm>
        </p:spPr>
        <p:txBody>
          <a:bodyPr/>
          <a:lstStyle>
            <a:lvl1pPr marL="0" indent="0">
              <a:buNone/>
              <a:defRPr b="1">
                <a:solidFill>
                  <a:schemeClr val="bg1"/>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grpSp>
        <p:nvGrpSpPr>
          <p:cNvPr id="24" name="Group 23"/>
          <p:cNvGrpSpPr/>
          <p:nvPr userDrawn="1"/>
        </p:nvGrpSpPr>
        <p:grpSpPr>
          <a:xfrm>
            <a:off x="7718509" y="962877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525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1"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425" tIns="45714" rIns="91425" bIns="45714" anchor="ctr"/>
          <a:lstStyle/>
          <a:p>
            <a:pPr algn="l" defTabSz="82525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425" tIns="45714" rIns="91425" bIns="45714" anchor="ctr"/>
          <a:lstStyle/>
          <a:p>
            <a:pPr algn="l" defTabSz="825252" rtl="0"/>
            <a:endParaRPr lang="en-US" dirty="0"/>
          </a:p>
        </p:txBody>
      </p:sp>
      <p:sp>
        <p:nvSpPr>
          <p:cNvPr id="14"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5"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425" tIns="45714" rIns="91425" bIns="45714" anchor="ctr"/>
          <a:lstStyle/>
          <a:p>
            <a:pPr algn="l" defTabSz="82525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525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525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525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525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35"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50443604"/>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589530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01" y="12963199"/>
            <a:ext cx="4212761" cy="4616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409" tIns="91409" rIns="91409" bIns="91409" anchor="ctr">
            <a:spAutoFit/>
          </a:bodyPr>
          <a:lstStyle/>
          <a:p>
            <a:pPr algn="l" defTabSz="219008" rtl="0">
              <a:defRPr sz="1800" spc="0">
                <a:solidFill>
                  <a:srgbClr val="000000"/>
                </a:solidFill>
              </a:defRPr>
            </a:pPr>
            <a:r>
              <a:rPr sz="1800" spc="-52" dirty="0">
                <a:solidFill>
                  <a:srgbClr val="A6AAA9"/>
                </a:solidFill>
                <a:latin typeface="Helvetica Neue Thin"/>
                <a:sym typeface="Helvetica Neue"/>
              </a:rPr>
              <a:t>©2008-15 Apigee Corp. All rights reserved. </a:t>
            </a:r>
            <a:r>
              <a:rPr sz="1800" spc="-52" dirty="0">
                <a:solidFill>
                  <a:srgbClr val="A6AAA9"/>
                </a:solidFill>
                <a:latin typeface="Gill Sans"/>
                <a:ea typeface="Gill Sans"/>
                <a:cs typeface="Gill Sans"/>
                <a:sym typeface="Gill Sans"/>
              </a:rPr>
              <a:t> </a:t>
            </a:r>
          </a:p>
        </p:txBody>
      </p:sp>
      <p:grpSp>
        <p:nvGrpSpPr>
          <p:cNvPr id="49" name="Group 49"/>
          <p:cNvGrpSpPr/>
          <p:nvPr/>
        </p:nvGrpSpPr>
        <p:grpSpPr>
          <a:xfrm>
            <a:off x="656401" y="12991979"/>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defTabSz="825252" rtl="0">
                <a:spcBef>
                  <a:spcPts val="0"/>
                </a:spcBef>
                <a:defRPr sz="3200" spc="0">
                  <a:solidFill>
                    <a:srgbClr val="FFFFFF"/>
                  </a:solidFill>
                </a:defRPr>
              </a:pPr>
              <a:endParaRPr sz="6400" spc="0">
                <a:solidFill>
                  <a:srgbClr val="FFFFFF"/>
                </a:solidFill>
              </a:endParaRPr>
            </a:p>
          </p:txBody>
        </p:sp>
      </p:grpSp>
      <p:sp>
        <p:nvSpPr>
          <p:cNvPr id="51" name="Shape 51"/>
          <p:cNvSpPr>
            <a:spLocks noGrp="1"/>
          </p:cNvSpPr>
          <p:nvPr>
            <p:ph type="sldNum" sz="quarter" idx="2"/>
          </p:nvPr>
        </p:nvSpPr>
        <p:spPr>
          <a:xfrm>
            <a:off x="22665135" y="13054299"/>
            <a:ext cx="1304140" cy="279402"/>
          </a:xfrm>
          <a:prstGeom prst="rect">
            <a:avLst/>
          </a:prstGeom>
        </p:spPr>
        <p:txBody>
          <a:bodyPr anchor="ctr"/>
          <a:lstStyle/>
          <a:p>
            <a:fld id="{86CB4B4D-7CA3-9044-876B-883B54F8677D}" type="slidenum">
              <a:rPr>
                <a:solidFill>
                  <a:srgbClr val="5A5A5A">
                    <a:lumMod val="40000"/>
                    <a:lumOff val="60000"/>
                  </a:srgbClr>
                </a:solidFill>
              </a:rPr>
              <a:pPr/>
              <a:t>‹#›</a:t>
            </a:fld>
            <a:endParaRPr>
              <a:solidFill>
                <a:srgbClr val="5A5A5A">
                  <a:lumMod val="40000"/>
                  <a:lumOff val="60000"/>
                </a:srgbClr>
              </a:solidFill>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653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4654138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4286169173"/>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460376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77722468"/>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743282490"/>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068281337"/>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77669312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713361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726097027"/>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646871751"/>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311749"/>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975002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332944768"/>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800608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72695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155167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057342860"/>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0247772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0617702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77107149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57276756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884498747"/>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50605835"/>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08418273"/>
      </p:ext>
    </p:extLst>
  </p:cSld>
  <p:clrMapOvr>
    <a:masterClrMapping/>
  </p:clrMapOvr>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01091297"/>
      </p:ext>
    </p:extLst>
  </p:cSld>
  <p:clrMapOvr>
    <a:masterClrMapping/>
  </p:clrMapOvr>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330463"/>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42111328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254910166"/>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1686836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263526515"/>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39261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508978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60721593"/>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5304145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66821693"/>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537263484"/>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98842023"/>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424211801"/>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32026710"/>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58496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63609127"/>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1846"/>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16060615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970285508"/>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468364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50742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79875174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54848339"/>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4684672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63663815"/>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54691439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063321150"/>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928181209"/>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73843197"/>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43629357"/>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57146565"/>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398130"/>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5601263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60913786"/>
      </p:ext>
    </p:extLst>
  </p:cSld>
  <p:clrMapOvr>
    <a:masterClrMapping/>
  </p:clrMapOvr>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82603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86517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6510006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slideLayout" Target="../slideLayouts/slideLayout140.xml"/><Relationship Id="rId15" Type="http://schemas.openxmlformats.org/officeDocument/2006/relationships/theme" Target="../theme/theme10.xml"/><Relationship Id="rId16" Type="http://schemas.openxmlformats.org/officeDocument/2006/relationships/image" Target="../media/image1.emf"/><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1.emf"/><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16" Type="http://schemas.openxmlformats.org/officeDocument/2006/relationships/image" Target="../media/image1.emf"/><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theme" Target="../theme/theme4.xml"/><Relationship Id="rId16" Type="http://schemas.openxmlformats.org/officeDocument/2006/relationships/image" Target="../media/image1.emf"/><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theme" Target="../theme/theme5.xml"/><Relationship Id="rId16" Type="http://schemas.openxmlformats.org/officeDocument/2006/relationships/image" Target="../media/image1.emf"/><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theme" Target="../theme/theme7.xml"/><Relationship Id="rId16" Type="http://schemas.openxmlformats.org/officeDocument/2006/relationships/image" Target="../media/image1.emf"/><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theme" Target="../theme/theme8.xml"/><Relationship Id="rId16" Type="http://schemas.openxmlformats.org/officeDocument/2006/relationships/image" Target="../media/image1.emf"/><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9117340"/>
      </p:ext>
    </p:extLst>
  </p:cSld>
  <p:clrMap bg1="lt1" tx1="dk1" bg2="lt2" tx2="dk2" accent1="accent1" accent2="accent2" accent3="accent3" accent4="accent4" accent5="accent5" accent6="accent6" hlink="hlink" folHlink="folHlink"/>
  <p:sldLayoutIdLst>
    <p:sldLayoutId id="2147483683" r:id="rId1"/>
    <p:sldLayoutId id="2147483691" r:id="rId2"/>
    <p:sldLayoutId id="2147483684" r:id="rId3"/>
    <p:sldLayoutId id="2147483685" r:id="rId4"/>
    <p:sldLayoutId id="2147483686" r:id="rId5"/>
    <p:sldLayoutId id="2147483687" r:id="rId6"/>
    <p:sldLayoutId id="2147483688" r:id="rId7"/>
    <p:sldLayoutId id="2147483689" r:id="rId8"/>
    <p:sldLayoutId id="2147483690" r:id="rId9"/>
    <p:sldLayoutId id="2147483692" r:id="rId10"/>
    <p:sldLayoutId id="2147483749" r:id="rId11"/>
    <p:sldLayoutId id="2147483751" r:id="rId12"/>
    <p:sldLayoutId id="2147483694" r:id="rId13"/>
    <p:sldLayoutId id="214748365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7278314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803" tIns="91401" rIns="182803" bIns="91401"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803" tIns="91401" rIns="182803" bIns="9140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rtl="0">
              <a:spcBef>
                <a:spcPts val="0"/>
              </a:spcBef>
            </a:pPr>
            <a:fld id="{B9CF2066-C172-C043-9656-E2597F9B5BE6}" type="slidenum">
              <a:rPr lang="en-US" kern="1200" spc="0" smtClean="0">
                <a:solidFill>
                  <a:srgbClr val="5A5A5A">
                    <a:lumMod val="40000"/>
                    <a:lumOff val="60000"/>
                  </a:srgbClr>
                </a:solidFill>
              </a:rPr>
              <a:pPr defTabSz="914028"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pPr defTabSz="824632" rtl="0"/>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8921210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timing>
    <p:tnLst>
      <p:par>
        <p:cTn xmlns:p14="http://schemas.microsoft.com/office/powerpoint/2010/main" id="1" dur="indefinite" restart="never" nodeType="tmRoot"/>
      </p:par>
    </p:tnLst>
  </p:timing>
  <p:hf hdr="0" dt="0"/>
  <p:txStyles>
    <p:titleStyle>
      <a:lvl1pPr algn="l" defTabSz="914028"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527" indent="-685527" algn="l" defTabSz="914028"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5297" indent="-571269" algn="l" defTabSz="914028"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5076"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9104"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3140"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7172" indent="-457021" algn="l" defTabSz="914028" rtl="0" eaLnBrk="1" latinLnBrk="0" hangingPunct="1">
        <a:spcBef>
          <a:spcPct val="20000"/>
        </a:spcBef>
        <a:buFont typeface="Arial"/>
        <a:buChar char="•"/>
        <a:defRPr sz="4000" kern="1200">
          <a:solidFill>
            <a:schemeClr val="tx1"/>
          </a:solidFill>
          <a:latin typeface="+mn-lt"/>
          <a:ea typeface="+mn-ea"/>
          <a:cs typeface="+mn-cs"/>
        </a:defRPr>
      </a:lvl6pPr>
      <a:lvl7pPr marL="5941201" indent="-457021" algn="l" defTabSz="914028" rtl="0" eaLnBrk="1" latinLnBrk="0" hangingPunct="1">
        <a:spcBef>
          <a:spcPct val="20000"/>
        </a:spcBef>
        <a:buFont typeface="Arial"/>
        <a:buChar char="•"/>
        <a:defRPr sz="4000" kern="1200">
          <a:solidFill>
            <a:schemeClr val="tx1"/>
          </a:solidFill>
          <a:latin typeface="+mn-lt"/>
          <a:ea typeface="+mn-ea"/>
          <a:cs typeface="+mn-cs"/>
        </a:defRPr>
      </a:lvl7pPr>
      <a:lvl8pPr marL="6855229" indent="-457021" algn="l" defTabSz="914028" rtl="0" eaLnBrk="1" latinLnBrk="0" hangingPunct="1">
        <a:spcBef>
          <a:spcPct val="20000"/>
        </a:spcBef>
        <a:buFont typeface="Arial"/>
        <a:buChar char="•"/>
        <a:defRPr sz="4000" kern="1200">
          <a:solidFill>
            <a:schemeClr val="tx1"/>
          </a:solidFill>
          <a:latin typeface="+mn-lt"/>
          <a:ea typeface="+mn-ea"/>
          <a:cs typeface="+mn-cs"/>
        </a:defRPr>
      </a:lvl8pPr>
      <a:lvl9pPr marL="7769257" indent="-457021" algn="l" defTabSz="91402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028" rtl="0" eaLnBrk="1" latinLnBrk="0" hangingPunct="1">
        <a:defRPr sz="3600" kern="1200">
          <a:solidFill>
            <a:schemeClr val="tx1"/>
          </a:solidFill>
          <a:latin typeface="+mn-lt"/>
          <a:ea typeface="+mn-ea"/>
          <a:cs typeface="+mn-cs"/>
        </a:defRPr>
      </a:lvl1pPr>
      <a:lvl2pPr marL="914028" algn="l" defTabSz="914028" rtl="0" eaLnBrk="1" latinLnBrk="0" hangingPunct="1">
        <a:defRPr sz="3600" kern="1200">
          <a:solidFill>
            <a:schemeClr val="tx1"/>
          </a:solidFill>
          <a:latin typeface="+mn-lt"/>
          <a:ea typeface="+mn-ea"/>
          <a:cs typeface="+mn-cs"/>
        </a:defRPr>
      </a:lvl2pPr>
      <a:lvl3pPr marL="1828063" algn="l" defTabSz="914028" rtl="0" eaLnBrk="1" latinLnBrk="0" hangingPunct="1">
        <a:defRPr sz="3600" kern="1200">
          <a:solidFill>
            <a:schemeClr val="tx1"/>
          </a:solidFill>
          <a:latin typeface="+mn-lt"/>
          <a:ea typeface="+mn-ea"/>
          <a:cs typeface="+mn-cs"/>
        </a:defRPr>
      </a:lvl3pPr>
      <a:lvl4pPr marL="2742095" algn="l" defTabSz="914028" rtl="0" eaLnBrk="1" latinLnBrk="0" hangingPunct="1">
        <a:defRPr sz="3600" kern="1200">
          <a:solidFill>
            <a:schemeClr val="tx1"/>
          </a:solidFill>
          <a:latin typeface="+mn-lt"/>
          <a:ea typeface="+mn-ea"/>
          <a:cs typeface="+mn-cs"/>
        </a:defRPr>
      </a:lvl4pPr>
      <a:lvl5pPr marL="3656125" algn="l" defTabSz="914028" rtl="0" eaLnBrk="1" latinLnBrk="0" hangingPunct="1">
        <a:defRPr sz="3600" kern="1200">
          <a:solidFill>
            <a:schemeClr val="tx1"/>
          </a:solidFill>
          <a:latin typeface="+mn-lt"/>
          <a:ea typeface="+mn-ea"/>
          <a:cs typeface="+mn-cs"/>
        </a:defRPr>
      </a:lvl5pPr>
      <a:lvl6pPr marL="4570153" algn="l" defTabSz="914028" rtl="0" eaLnBrk="1" latinLnBrk="0" hangingPunct="1">
        <a:defRPr sz="3600" kern="1200">
          <a:solidFill>
            <a:schemeClr val="tx1"/>
          </a:solidFill>
          <a:latin typeface="+mn-lt"/>
          <a:ea typeface="+mn-ea"/>
          <a:cs typeface="+mn-cs"/>
        </a:defRPr>
      </a:lvl6pPr>
      <a:lvl7pPr marL="5484182" algn="l" defTabSz="914028" rtl="0" eaLnBrk="1" latinLnBrk="0" hangingPunct="1">
        <a:defRPr sz="3600" kern="1200">
          <a:solidFill>
            <a:schemeClr val="tx1"/>
          </a:solidFill>
          <a:latin typeface="+mn-lt"/>
          <a:ea typeface="+mn-ea"/>
          <a:cs typeface="+mn-cs"/>
        </a:defRPr>
      </a:lvl7pPr>
      <a:lvl8pPr marL="6398216" algn="l" defTabSz="914028" rtl="0" eaLnBrk="1" latinLnBrk="0" hangingPunct="1">
        <a:defRPr sz="3600" kern="1200">
          <a:solidFill>
            <a:schemeClr val="tx1"/>
          </a:solidFill>
          <a:latin typeface="+mn-lt"/>
          <a:ea typeface="+mn-ea"/>
          <a:cs typeface="+mn-cs"/>
        </a:defRPr>
      </a:lvl8pPr>
      <a:lvl9pPr marL="7312246" algn="l" defTabSz="914028"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943" tIns="91471" rIns="182943" bIns="91471"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1"/>
            <a:ext cx="20795890" cy="9406830"/>
          </a:xfrm>
          <a:prstGeom prst="rect">
            <a:avLst/>
          </a:prstGeom>
        </p:spPr>
        <p:txBody>
          <a:bodyPr vert="horz" lIns="182943" tIns="91471" rIns="182943" bIns="9147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rtl="0">
              <a:spcBef>
                <a:spcPts val="0"/>
              </a:spcBef>
            </a:pPr>
            <a:fld id="{B9CF2066-C172-C043-9656-E2597F9B5BE6}" type="slidenum">
              <a:rPr lang="en-US" kern="1200" spc="0" smtClean="0">
                <a:solidFill>
                  <a:srgbClr val="5A5A5A">
                    <a:lumMod val="40000"/>
                    <a:lumOff val="60000"/>
                  </a:srgbClr>
                </a:solidFill>
              </a:rPr>
              <a:pPr defTabSz="914718"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pPr defTabSz="825252" rtl="0"/>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0632377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iming>
    <p:tnLst>
      <p:par>
        <p:cTn xmlns:p14="http://schemas.microsoft.com/office/powerpoint/2010/main" id="1" dur="indefinite" restart="never" nodeType="tmRoot"/>
      </p:par>
    </p:tnLst>
  </p:timing>
  <p:hf hdr="0" dt="0"/>
  <p:txStyles>
    <p:titleStyle>
      <a:lvl1pPr algn="l" defTabSz="914718"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6042" indent="-686042" algn="l" defTabSz="914718"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6418" indent="-571699" algn="l" defTabSz="914718"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6797"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201516"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6236"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30954" indent="-457361" algn="l" defTabSz="914718" rtl="0" eaLnBrk="1" latinLnBrk="0" hangingPunct="1">
        <a:spcBef>
          <a:spcPct val="20000"/>
        </a:spcBef>
        <a:buFont typeface="Arial"/>
        <a:buChar char="•"/>
        <a:defRPr sz="4000" kern="1200">
          <a:solidFill>
            <a:schemeClr val="tx1"/>
          </a:solidFill>
          <a:latin typeface="+mn-lt"/>
          <a:ea typeface="+mn-ea"/>
          <a:cs typeface="+mn-cs"/>
        </a:defRPr>
      </a:lvl6pPr>
      <a:lvl7pPr marL="5945674" indent="-457361" algn="l" defTabSz="914718" rtl="0" eaLnBrk="1" latinLnBrk="0" hangingPunct="1">
        <a:spcBef>
          <a:spcPct val="20000"/>
        </a:spcBef>
        <a:buFont typeface="Arial"/>
        <a:buChar char="•"/>
        <a:defRPr sz="4000" kern="1200">
          <a:solidFill>
            <a:schemeClr val="tx1"/>
          </a:solidFill>
          <a:latin typeface="+mn-lt"/>
          <a:ea typeface="+mn-ea"/>
          <a:cs typeface="+mn-cs"/>
        </a:defRPr>
      </a:lvl7pPr>
      <a:lvl8pPr marL="6860392" indent="-457361" algn="l" defTabSz="914718" rtl="0" eaLnBrk="1" latinLnBrk="0" hangingPunct="1">
        <a:spcBef>
          <a:spcPct val="20000"/>
        </a:spcBef>
        <a:buFont typeface="Arial"/>
        <a:buChar char="•"/>
        <a:defRPr sz="4000" kern="1200">
          <a:solidFill>
            <a:schemeClr val="tx1"/>
          </a:solidFill>
          <a:latin typeface="+mn-lt"/>
          <a:ea typeface="+mn-ea"/>
          <a:cs typeface="+mn-cs"/>
        </a:defRPr>
      </a:lvl8pPr>
      <a:lvl9pPr marL="7775111" indent="-457361" algn="l" defTabSz="91471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718" rtl="0" eaLnBrk="1" latinLnBrk="0" hangingPunct="1">
        <a:defRPr sz="3600" kern="1200">
          <a:solidFill>
            <a:schemeClr val="tx1"/>
          </a:solidFill>
          <a:latin typeface="+mn-lt"/>
          <a:ea typeface="+mn-ea"/>
          <a:cs typeface="+mn-cs"/>
        </a:defRPr>
      </a:lvl1pPr>
      <a:lvl2pPr marL="914718" algn="l" defTabSz="914718" rtl="0" eaLnBrk="1" latinLnBrk="0" hangingPunct="1">
        <a:defRPr sz="3600" kern="1200">
          <a:solidFill>
            <a:schemeClr val="tx1"/>
          </a:solidFill>
          <a:latin typeface="+mn-lt"/>
          <a:ea typeface="+mn-ea"/>
          <a:cs typeface="+mn-cs"/>
        </a:defRPr>
      </a:lvl2pPr>
      <a:lvl3pPr marL="1829440" algn="l" defTabSz="914718" rtl="0" eaLnBrk="1" latinLnBrk="0" hangingPunct="1">
        <a:defRPr sz="3600" kern="1200">
          <a:solidFill>
            <a:schemeClr val="tx1"/>
          </a:solidFill>
          <a:latin typeface="+mn-lt"/>
          <a:ea typeface="+mn-ea"/>
          <a:cs typeface="+mn-cs"/>
        </a:defRPr>
      </a:lvl3pPr>
      <a:lvl4pPr marL="2744159" algn="l" defTabSz="914718" rtl="0" eaLnBrk="1" latinLnBrk="0" hangingPunct="1">
        <a:defRPr sz="3600" kern="1200">
          <a:solidFill>
            <a:schemeClr val="tx1"/>
          </a:solidFill>
          <a:latin typeface="+mn-lt"/>
          <a:ea typeface="+mn-ea"/>
          <a:cs typeface="+mn-cs"/>
        </a:defRPr>
      </a:lvl4pPr>
      <a:lvl5pPr marL="3658877" algn="l" defTabSz="914718" rtl="0" eaLnBrk="1" latinLnBrk="0" hangingPunct="1">
        <a:defRPr sz="3600" kern="1200">
          <a:solidFill>
            <a:schemeClr val="tx1"/>
          </a:solidFill>
          <a:latin typeface="+mn-lt"/>
          <a:ea typeface="+mn-ea"/>
          <a:cs typeface="+mn-cs"/>
        </a:defRPr>
      </a:lvl5pPr>
      <a:lvl6pPr marL="4573595" algn="l" defTabSz="914718" rtl="0" eaLnBrk="1" latinLnBrk="0" hangingPunct="1">
        <a:defRPr sz="3600" kern="1200">
          <a:solidFill>
            <a:schemeClr val="tx1"/>
          </a:solidFill>
          <a:latin typeface="+mn-lt"/>
          <a:ea typeface="+mn-ea"/>
          <a:cs typeface="+mn-cs"/>
        </a:defRPr>
      </a:lvl6pPr>
      <a:lvl7pPr marL="5488313" algn="l" defTabSz="914718" rtl="0" eaLnBrk="1" latinLnBrk="0" hangingPunct="1">
        <a:defRPr sz="3600" kern="1200">
          <a:solidFill>
            <a:schemeClr val="tx1"/>
          </a:solidFill>
          <a:latin typeface="+mn-lt"/>
          <a:ea typeface="+mn-ea"/>
          <a:cs typeface="+mn-cs"/>
        </a:defRPr>
      </a:lvl7pPr>
      <a:lvl8pPr marL="6403033" algn="l" defTabSz="914718" rtl="0" eaLnBrk="1" latinLnBrk="0" hangingPunct="1">
        <a:defRPr sz="3600" kern="1200">
          <a:solidFill>
            <a:schemeClr val="tx1"/>
          </a:solidFill>
          <a:latin typeface="+mn-lt"/>
          <a:ea typeface="+mn-ea"/>
          <a:cs typeface="+mn-cs"/>
        </a:defRPr>
      </a:lvl8pPr>
      <a:lvl9pPr marL="7317751" algn="l" defTabSz="914718"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387727220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9492245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93194233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3608363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63406654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3569057045"/>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4.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4" Type="http://schemas.openxmlformats.org/officeDocument/2006/relationships/image" Target="../media/image19.emf"/><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jpe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jpg"/><Relationship Id="rId56" Type="http://schemas.openxmlformats.org/officeDocument/2006/relationships/image" Target="../media/image61.png"/><Relationship Id="rId57" Type="http://schemas.openxmlformats.org/officeDocument/2006/relationships/image" Target="../media/image62.jpg"/><Relationship Id="rId40" Type="http://schemas.openxmlformats.org/officeDocument/2006/relationships/image" Target="../media/image45.emf"/><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gif"/><Relationship Id="rId46" Type="http://schemas.openxmlformats.org/officeDocument/2006/relationships/image" Target="../media/image51.jpe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30" Type="http://schemas.openxmlformats.org/officeDocument/2006/relationships/image" Target="../media/image35.png"/><Relationship Id="rId31" Type="http://schemas.openxmlformats.org/officeDocument/2006/relationships/image" Target="../media/image36.jpe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jpe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20" Type="http://schemas.openxmlformats.org/officeDocument/2006/relationships/image" Target="../media/image25.jp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jp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78315" y="4994641"/>
            <a:ext cx="16188249" cy="2753030"/>
          </a:xfrm>
        </p:spPr>
        <p:txBody>
          <a:bodyPr/>
          <a:lstStyle/>
          <a:p>
            <a:r>
              <a:rPr lang="en-US" dirty="0" smtClean="0"/>
              <a:t>DevJam 2.0</a:t>
            </a:r>
            <a:endParaRPr lang="en-US" dirty="0"/>
          </a:p>
        </p:txBody>
      </p:sp>
      <p:sp>
        <p:nvSpPr>
          <p:cNvPr id="3" name="Footer Placeholder 2"/>
          <p:cNvSpPr>
            <a:spLocks noGrp="1"/>
          </p:cNvSpPr>
          <p:nvPr>
            <p:ph type="ftr" sz="quarter" idx="3"/>
          </p:nvPr>
        </p:nvSpPr>
        <p:spPr>
          <a:xfrm>
            <a:off x="14818482" y="12914307"/>
            <a:ext cx="7721599" cy="730250"/>
          </a:xfrm>
        </p:spPr>
        <p:txBody>
          <a:bodyPr/>
          <a:lstStyle/>
          <a:p>
            <a:r>
              <a:rPr lang="en-US" dirty="0" smtClean="0"/>
              <a:t>©2015 Apigee. All Rights Reserved.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a:solidFill>
                  <a:srgbClr val="5A5A5A">
                    <a:lumMod val="40000"/>
                    <a:lumOff val="60000"/>
                  </a:srgbClr>
                </a:solidFill>
                <a:ea typeface="+mn-ea"/>
              </a:rPr>
              <a:pPr defTabSz="913613" rtl="0">
                <a:spcBef>
                  <a:spcPts val="0"/>
                </a:spcBef>
              </a:pPr>
              <a:t>1</a:t>
            </a:fld>
            <a:endParaRPr lang="en-US" kern="1200" spc="0" dirty="0">
              <a:solidFill>
                <a:srgbClr val="5A5A5A">
                  <a:lumMod val="40000"/>
                  <a:lumOff val="60000"/>
                </a:srgbClr>
              </a:solidFill>
              <a:ea typeface="+mn-ea"/>
            </a:endParaRPr>
          </a:p>
        </p:txBody>
      </p:sp>
      <p:grpSp>
        <p:nvGrpSpPr>
          <p:cNvPr id="6" name="Group 5"/>
          <p:cNvGrpSpPr/>
          <p:nvPr/>
        </p:nvGrpSpPr>
        <p:grpSpPr>
          <a:xfrm>
            <a:off x="1975345" y="6155547"/>
            <a:ext cx="1702970" cy="1499271"/>
            <a:chOff x="4030663" y="1836738"/>
            <a:chExt cx="989012" cy="757237"/>
          </a:xfrm>
        </p:grpSpPr>
        <p:sp>
          <p:nvSpPr>
            <p:cNvPr id="7" name="Freeform 27"/>
            <p:cNvSpPr>
              <a:spLocks noChangeArrowheads="1"/>
            </p:cNvSpPr>
            <p:nvPr/>
          </p:nvSpPr>
          <p:spPr bwMode="auto">
            <a:xfrm>
              <a:off x="4030663" y="1836738"/>
              <a:ext cx="989012" cy="165100"/>
            </a:xfrm>
            <a:custGeom>
              <a:avLst/>
              <a:gdLst>
                <a:gd name="T0" fmla="*/ 2470 w 2746"/>
                <a:gd name="T1" fmla="*/ 0 h 459"/>
                <a:gd name="T2" fmla="*/ 2745 w 2746"/>
                <a:gd name="T3" fmla="*/ 275 h 459"/>
                <a:gd name="T4" fmla="*/ 2745 w 2746"/>
                <a:gd name="T5" fmla="*/ 458 h 459"/>
                <a:gd name="T6" fmla="*/ 0 w 2746"/>
                <a:gd name="T7" fmla="*/ 458 h 459"/>
                <a:gd name="T8" fmla="*/ 0 w 2746"/>
                <a:gd name="T9" fmla="*/ 275 h 459"/>
                <a:gd name="T10" fmla="*/ 275 w 2746"/>
                <a:gd name="T11" fmla="*/ 0 h 459"/>
                <a:gd name="T12" fmla="*/ 2470 w 2746"/>
                <a:gd name="T13" fmla="*/ 0 h 459"/>
                <a:gd name="T14" fmla="*/ 366 w 2746"/>
                <a:gd name="T15" fmla="*/ 366 h 459"/>
                <a:gd name="T16" fmla="*/ 458 w 2746"/>
                <a:gd name="T17" fmla="*/ 275 h 459"/>
                <a:gd name="T18" fmla="*/ 366 w 2746"/>
                <a:gd name="T19" fmla="*/ 183 h 459"/>
                <a:gd name="T20" fmla="*/ 275 w 2746"/>
                <a:gd name="T21" fmla="*/ 275 h 459"/>
                <a:gd name="T22" fmla="*/ 366 w 2746"/>
                <a:gd name="T23" fmla="*/ 366 h 459"/>
                <a:gd name="T24" fmla="*/ 641 w 2746"/>
                <a:gd name="T25" fmla="*/ 366 h 459"/>
                <a:gd name="T26" fmla="*/ 732 w 2746"/>
                <a:gd name="T27" fmla="*/ 275 h 459"/>
                <a:gd name="T28" fmla="*/ 641 w 2746"/>
                <a:gd name="T29" fmla="*/ 183 h 459"/>
                <a:gd name="T30" fmla="*/ 549 w 2746"/>
                <a:gd name="T31" fmla="*/ 275 h 459"/>
                <a:gd name="T32" fmla="*/ 641 w 2746"/>
                <a:gd name="T33" fmla="*/ 366 h 459"/>
                <a:gd name="T34" fmla="*/ 915 w 2746"/>
                <a:gd name="T35" fmla="*/ 366 h 459"/>
                <a:gd name="T36" fmla="*/ 1007 w 2746"/>
                <a:gd name="T37" fmla="*/ 275 h 459"/>
                <a:gd name="T38" fmla="*/ 915 w 2746"/>
                <a:gd name="T39" fmla="*/ 183 h 459"/>
                <a:gd name="T40" fmla="*/ 824 w 2746"/>
                <a:gd name="T41" fmla="*/ 275 h 459"/>
                <a:gd name="T42" fmla="*/ 915 w 2746"/>
                <a:gd name="T43" fmla="*/ 36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46" h="459">
                  <a:moveTo>
                    <a:pt x="2470" y="0"/>
                  </a:moveTo>
                  <a:cubicBezTo>
                    <a:pt x="2622" y="0"/>
                    <a:pt x="2745" y="123"/>
                    <a:pt x="2745" y="275"/>
                  </a:cubicBezTo>
                  <a:lnTo>
                    <a:pt x="2745" y="458"/>
                  </a:lnTo>
                  <a:lnTo>
                    <a:pt x="0" y="458"/>
                  </a:lnTo>
                  <a:lnTo>
                    <a:pt x="0" y="275"/>
                  </a:lnTo>
                  <a:cubicBezTo>
                    <a:pt x="0" y="123"/>
                    <a:pt x="124" y="0"/>
                    <a:pt x="275" y="0"/>
                  </a:cubicBezTo>
                  <a:lnTo>
                    <a:pt x="2470" y="0"/>
                  </a:lnTo>
                  <a:close/>
                  <a:moveTo>
                    <a:pt x="366" y="366"/>
                  </a:moveTo>
                  <a:cubicBezTo>
                    <a:pt x="417" y="366"/>
                    <a:pt x="458" y="325"/>
                    <a:pt x="458" y="275"/>
                  </a:cubicBezTo>
                  <a:cubicBezTo>
                    <a:pt x="458" y="224"/>
                    <a:pt x="416" y="183"/>
                    <a:pt x="366" y="183"/>
                  </a:cubicBezTo>
                  <a:cubicBezTo>
                    <a:pt x="315" y="183"/>
                    <a:pt x="275" y="224"/>
                    <a:pt x="275" y="275"/>
                  </a:cubicBezTo>
                  <a:cubicBezTo>
                    <a:pt x="275" y="325"/>
                    <a:pt x="316" y="366"/>
                    <a:pt x="366" y="366"/>
                  </a:cubicBezTo>
                  <a:close/>
                  <a:moveTo>
                    <a:pt x="641" y="366"/>
                  </a:moveTo>
                  <a:cubicBezTo>
                    <a:pt x="691" y="366"/>
                    <a:pt x="732" y="325"/>
                    <a:pt x="732" y="275"/>
                  </a:cubicBezTo>
                  <a:cubicBezTo>
                    <a:pt x="732" y="224"/>
                    <a:pt x="691" y="183"/>
                    <a:pt x="641" y="183"/>
                  </a:cubicBezTo>
                  <a:cubicBezTo>
                    <a:pt x="590" y="183"/>
                    <a:pt x="549" y="224"/>
                    <a:pt x="549" y="275"/>
                  </a:cubicBezTo>
                  <a:cubicBezTo>
                    <a:pt x="549" y="325"/>
                    <a:pt x="590" y="366"/>
                    <a:pt x="641" y="366"/>
                  </a:cubicBezTo>
                  <a:close/>
                  <a:moveTo>
                    <a:pt x="915" y="366"/>
                  </a:moveTo>
                  <a:cubicBezTo>
                    <a:pt x="966" y="366"/>
                    <a:pt x="1007" y="325"/>
                    <a:pt x="1007" y="275"/>
                  </a:cubicBezTo>
                  <a:cubicBezTo>
                    <a:pt x="1007" y="224"/>
                    <a:pt x="965" y="183"/>
                    <a:pt x="915" y="183"/>
                  </a:cubicBezTo>
                  <a:cubicBezTo>
                    <a:pt x="864" y="183"/>
                    <a:pt x="824" y="224"/>
                    <a:pt x="824" y="275"/>
                  </a:cubicBezTo>
                  <a:cubicBezTo>
                    <a:pt x="824" y="325"/>
                    <a:pt x="865" y="366"/>
                    <a:pt x="915" y="366"/>
                  </a:cubicBezTo>
                  <a:close/>
                </a:path>
              </a:pathLst>
            </a:custGeom>
            <a:ln>
              <a:noFill/>
            </a:ln>
          </p:spPr>
          <p:style>
            <a:lnRef idx="2">
              <a:schemeClr val="accent6"/>
            </a:lnRef>
            <a:fillRef idx="1">
              <a:schemeClr val="lt1"/>
            </a:fillRef>
            <a:effectRef idx="0">
              <a:schemeClr val="accent6"/>
            </a:effectRef>
            <a:fontRef idx="minor">
              <a:schemeClr val="dk1"/>
            </a:fontRef>
          </p:style>
          <p:txBody>
            <a:bodyPr wrap="none" anchor="ctr"/>
            <a:lstStyle/>
            <a:p>
              <a:endParaRPr lang="en-US" dirty="0">
                <a:solidFill>
                  <a:srgbClr val="FFFFFF"/>
                </a:solidFill>
              </a:endParaRPr>
            </a:p>
          </p:txBody>
        </p:sp>
        <p:sp>
          <p:nvSpPr>
            <p:cNvPr id="8" name="Freeform 28"/>
            <p:cNvSpPr>
              <a:spLocks noChangeArrowheads="1"/>
            </p:cNvSpPr>
            <p:nvPr/>
          </p:nvSpPr>
          <p:spPr bwMode="auto">
            <a:xfrm>
              <a:off x="4032250" y="2033588"/>
              <a:ext cx="987425" cy="560387"/>
            </a:xfrm>
            <a:custGeom>
              <a:avLst/>
              <a:gdLst>
                <a:gd name="T0" fmla="*/ 0 w 2745"/>
                <a:gd name="T1" fmla="*/ 1281 h 1556"/>
                <a:gd name="T2" fmla="*/ 0 w 2745"/>
                <a:gd name="T3" fmla="*/ 0 h 1556"/>
                <a:gd name="T4" fmla="*/ 2744 w 2745"/>
                <a:gd name="T5" fmla="*/ 0 h 1556"/>
                <a:gd name="T6" fmla="*/ 2744 w 2745"/>
                <a:gd name="T7" fmla="*/ 1281 h 1556"/>
                <a:gd name="T8" fmla="*/ 2469 w 2745"/>
                <a:gd name="T9" fmla="*/ 1555 h 1556"/>
                <a:gd name="T10" fmla="*/ 274 w 2745"/>
                <a:gd name="T11" fmla="*/ 1555 h 1556"/>
                <a:gd name="T12" fmla="*/ 0 w 2745"/>
                <a:gd name="T13" fmla="*/ 1281 h 1556"/>
                <a:gd name="T14" fmla="*/ 1234 w 2745"/>
                <a:gd name="T15" fmla="*/ 641 h 1556"/>
                <a:gd name="T16" fmla="*/ 1189 w 2745"/>
                <a:gd name="T17" fmla="*/ 686 h 1556"/>
                <a:gd name="T18" fmla="*/ 1234 w 2745"/>
                <a:gd name="T19" fmla="*/ 732 h 1556"/>
                <a:gd name="T20" fmla="*/ 1783 w 2745"/>
                <a:gd name="T21" fmla="*/ 732 h 1556"/>
                <a:gd name="T22" fmla="*/ 1829 w 2745"/>
                <a:gd name="T23" fmla="*/ 686 h 1556"/>
                <a:gd name="T24" fmla="*/ 1783 w 2745"/>
                <a:gd name="T25" fmla="*/ 641 h 1556"/>
                <a:gd name="T26" fmla="*/ 1234 w 2745"/>
                <a:gd name="T27" fmla="*/ 641 h 1556"/>
                <a:gd name="T28" fmla="*/ 562 w 2745"/>
                <a:gd name="T29" fmla="*/ 444 h 1556"/>
                <a:gd name="T30" fmla="*/ 804 w 2745"/>
                <a:gd name="T31" fmla="*/ 686 h 1556"/>
                <a:gd name="T32" fmla="*/ 562 w 2745"/>
                <a:gd name="T33" fmla="*/ 928 h 1556"/>
                <a:gd name="T34" fmla="*/ 562 w 2745"/>
                <a:gd name="T35" fmla="*/ 993 h 1556"/>
                <a:gd name="T36" fmla="*/ 594 w 2745"/>
                <a:gd name="T37" fmla="*/ 1006 h 1556"/>
                <a:gd name="T38" fmla="*/ 626 w 2745"/>
                <a:gd name="T39" fmla="*/ 993 h 1556"/>
                <a:gd name="T40" fmla="*/ 901 w 2745"/>
                <a:gd name="T41" fmla="*/ 719 h 1556"/>
                <a:gd name="T42" fmla="*/ 901 w 2745"/>
                <a:gd name="T43" fmla="*/ 654 h 1556"/>
                <a:gd name="T44" fmla="*/ 626 w 2745"/>
                <a:gd name="T45" fmla="*/ 380 h 1556"/>
                <a:gd name="T46" fmla="*/ 562 w 2745"/>
                <a:gd name="T47" fmla="*/ 380 h 1556"/>
                <a:gd name="T48" fmla="*/ 562 w 2745"/>
                <a:gd name="T49" fmla="*/ 44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45" h="1556">
                  <a:moveTo>
                    <a:pt x="0" y="1281"/>
                  </a:moveTo>
                  <a:lnTo>
                    <a:pt x="0" y="0"/>
                  </a:lnTo>
                  <a:lnTo>
                    <a:pt x="2744" y="0"/>
                  </a:lnTo>
                  <a:lnTo>
                    <a:pt x="2744" y="1281"/>
                  </a:lnTo>
                  <a:cubicBezTo>
                    <a:pt x="2744" y="1432"/>
                    <a:pt x="2621" y="1555"/>
                    <a:pt x="2469" y="1555"/>
                  </a:cubicBezTo>
                  <a:lnTo>
                    <a:pt x="274" y="1555"/>
                  </a:lnTo>
                  <a:cubicBezTo>
                    <a:pt x="123" y="1555"/>
                    <a:pt x="0" y="1432"/>
                    <a:pt x="0" y="1281"/>
                  </a:cubicBezTo>
                  <a:close/>
                  <a:moveTo>
                    <a:pt x="1234" y="641"/>
                  </a:moveTo>
                  <a:cubicBezTo>
                    <a:pt x="1209" y="641"/>
                    <a:pt x="1189" y="660"/>
                    <a:pt x="1189" y="686"/>
                  </a:cubicBezTo>
                  <a:cubicBezTo>
                    <a:pt x="1189" y="711"/>
                    <a:pt x="1209" y="732"/>
                    <a:pt x="1234" y="732"/>
                  </a:cubicBezTo>
                  <a:lnTo>
                    <a:pt x="1783" y="732"/>
                  </a:lnTo>
                  <a:cubicBezTo>
                    <a:pt x="1809" y="732"/>
                    <a:pt x="1829" y="711"/>
                    <a:pt x="1829" y="686"/>
                  </a:cubicBezTo>
                  <a:cubicBezTo>
                    <a:pt x="1829" y="660"/>
                    <a:pt x="1809" y="641"/>
                    <a:pt x="1783" y="641"/>
                  </a:cubicBezTo>
                  <a:lnTo>
                    <a:pt x="1234" y="641"/>
                  </a:lnTo>
                  <a:close/>
                  <a:moveTo>
                    <a:pt x="562" y="444"/>
                  </a:moveTo>
                  <a:lnTo>
                    <a:pt x="804" y="686"/>
                  </a:lnTo>
                  <a:lnTo>
                    <a:pt x="562" y="928"/>
                  </a:lnTo>
                  <a:cubicBezTo>
                    <a:pt x="544" y="946"/>
                    <a:pt x="544" y="975"/>
                    <a:pt x="562" y="993"/>
                  </a:cubicBezTo>
                  <a:cubicBezTo>
                    <a:pt x="571" y="1002"/>
                    <a:pt x="582" y="1006"/>
                    <a:pt x="594" y="1006"/>
                  </a:cubicBezTo>
                  <a:cubicBezTo>
                    <a:pt x="606" y="1006"/>
                    <a:pt x="618" y="1002"/>
                    <a:pt x="626" y="993"/>
                  </a:cubicBezTo>
                  <a:lnTo>
                    <a:pt x="901" y="719"/>
                  </a:lnTo>
                  <a:cubicBezTo>
                    <a:pt x="919" y="701"/>
                    <a:pt x="919" y="672"/>
                    <a:pt x="901" y="654"/>
                  </a:cubicBezTo>
                  <a:lnTo>
                    <a:pt x="626" y="380"/>
                  </a:lnTo>
                  <a:cubicBezTo>
                    <a:pt x="609" y="362"/>
                    <a:pt x="580" y="362"/>
                    <a:pt x="562" y="380"/>
                  </a:cubicBezTo>
                  <a:cubicBezTo>
                    <a:pt x="544" y="397"/>
                    <a:pt x="544" y="426"/>
                    <a:pt x="562" y="444"/>
                  </a:cubicBezTo>
                  <a:close/>
                </a:path>
              </a:pathLst>
            </a:custGeom>
            <a:ln>
              <a:noFill/>
            </a:ln>
          </p:spPr>
          <p:style>
            <a:lnRef idx="2">
              <a:schemeClr val="accent6"/>
            </a:lnRef>
            <a:fillRef idx="1">
              <a:schemeClr val="lt1"/>
            </a:fillRef>
            <a:effectRef idx="0">
              <a:schemeClr val="accent6"/>
            </a:effectRef>
            <a:fontRef idx="minor">
              <a:schemeClr val="dk1"/>
            </a:fontRef>
          </p:style>
          <p:txBody>
            <a:bodyPr wrap="none" anchor="ctr"/>
            <a:lstStyle/>
            <a:p>
              <a:endParaRPr lang="en-US" dirty="0">
                <a:solidFill>
                  <a:srgbClr val="FFFFFF"/>
                </a:solidFill>
              </a:endParaRPr>
            </a:p>
          </p:txBody>
        </p:sp>
      </p:grpSp>
    </p:spTree>
    <p:extLst>
      <p:ext uri="{BB962C8B-B14F-4D97-AF65-F5344CB8AC3E}">
        <p14:creationId xmlns:p14="http://schemas.microsoft.com/office/powerpoint/2010/main" val="16774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 API Management</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10</a:t>
            </a:fld>
            <a:endParaRPr lang="en-US" dirty="0"/>
          </a:p>
        </p:txBody>
      </p:sp>
      <p:sp>
        <p:nvSpPr>
          <p:cNvPr id="5" name="Footer Placeholder 4"/>
          <p:cNvSpPr>
            <a:spLocks noGrp="1"/>
          </p:cNvSpPr>
          <p:nvPr>
            <p:ph type="ftr" sz="quarter" idx="3"/>
          </p:nvPr>
        </p:nvSpPr>
        <p:spPr/>
        <p:txBody>
          <a:bodyPr/>
          <a:lstStyle/>
          <a:p>
            <a:r>
              <a:rPr lang="en-US" dirty="0" smtClean="0"/>
              <a:t>©2015 Apigee. All Rights Reserved. </a:t>
            </a:r>
            <a:endParaRPr lang="en-US" dirty="0"/>
          </a:p>
        </p:txBody>
      </p:sp>
      <p:pic>
        <p:nvPicPr>
          <p:cNvPr id="4" name="Picture 3"/>
          <p:cNvPicPr>
            <a:picLocks noChangeAspect="1"/>
          </p:cNvPicPr>
          <p:nvPr/>
        </p:nvPicPr>
        <p:blipFill>
          <a:blip r:embed="rId2"/>
          <a:stretch>
            <a:fillRect/>
          </a:stretch>
        </p:blipFill>
        <p:spPr>
          <a:xfrm>
            <a:off x="2263108" y="3281338"/>
            <a:ext cx="19857785" cy="9144000"/>
          </a:xfrm>
          <a:prstGeom prst="rect">
            <a:avLst/>
          </a:prstGeom>
        </p:spPr>
      </p:pic>
    </p:spTree>
    <p:extLst>
      <p:ext uri="{BB962C8B-B14F-4D97-AF65-F5344CB8AC3E}">
        <p14:creationId xmlns:p14="http://schemas.microsoft.com/office/powerpoint/2010/main" val="6316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82943" tIns="91471" rIns="182943" bIns="91471" rtlCol="0" anchor="ctr">
            <a:normAutofit/>
          </a:bodyPr>
          <a:lstStyle/>
          <a:p>
            <a:pPr defTabSz="914718"/>
            <a:r>
              <a:rPr lang="en-US" dirty="0"/>
              <a:t>Apigee </a:t>
            </a:r>
            <a:r>
              <a:rPr lang="en-US" dirty="0" smtClean="0"/>
              <a:t>Edge: API Management</a:t>
            </a:r>
            <a:endParaRPr lang="en-US" dirty="0"/>
          </a:p>
        </p:txBody>
      </p:sp>
      <p:sp>
        <p:nvSpPr>
          <p:cNvPr id="110" name="Round Same Side Corner Rectangle 109"/>
          <p:cNvSpPr/>
          <p:nvPr/>
        </p:nvSpPr>
        <p:spPr>
          <a:xfrm rot="5400000">
            <a:off x="12767367" y="4127386"/>
            <a:ext cx="2330672" cy="11972288"/>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cxnSp>
        <p:nvCxnSpPr>
          <p:cNvPr id="111" name="Straight Arrow Connector 110"/>
          <p:cNvCxnSpPr/>
          <p:nvPr/>
        </p:nvCxnSpPr>
        <p:spPr>
          <a:xfrm flipH="1">
            <a:off x="4365620" y="9788056"/>
            <a:ext cx="1000989" cy="0"/>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2" name="Round Same Side Corner Rectangle 111"/>
          <p:cNvSpPr/>
          <p:nvPr/>
        </p:nvSpPr>
        <p:spPr>
          <a:xfrm rot="16200000">
            <a:off x="5507652" y="8769794"/>
            <a:ext cx="2330672" cy="2687476"/>
          </a:xfrm>
          <a:prstGeom prst="round2SameRect">
            <a:avLst>
              <a:gd name="adj1" fmla="val 7239"/>
              <a:gd name="adj2" fmla="val 0"/>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pic>
        <p:nvPicPr>
          <p:cNvPr id="113" name="Picture 1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8460" y="9312237"/>
            <a:ext cx="1337747" cy="1434892"/>
          </a:xfrm>
          <a:prstGeom prst="rect">
            <a:avLst/>
          </a:prstGeom>
        </p:spPr>
      </p:pic>
      <p:sp>
        <p:nvSpPr>
          <p:cNvPr id="114" name="TextBox 113"/>
          <p:cNvSpPr txBox="1"/>
          <p:nvPr/>
        </p:nvSpPr>
        <p:spPr>
          <a:xfrm>
            <a:off x="8150902" y="9050182"/>
            <a:ext cx="11767947" cy="867373"/>
          </a:xfrm>
          <a:prstGeom prst="rect">
            <a:avLst/>
          </a:prstGeom>
          <a:noFill/>
          <a:ln>
            <a:noFill/>
          </a:ln>
        </p:spPr>
        <p:txBody>
          <a:bodyPr wrap="square" lIns="183089" tIns="91545" rIns="183089" bIns="91545" rtlCol="0">
            <a:noAutofit/>
          </a:bodyPr>
          <a:lstStyle/>
          <a:p>
            <a:pPr algn="ctr">
              <a:spcAft>
                <a:spcPts val="1201"/>
              </a:spcAft>
              <a:buClr>
                <a:schemeClr val="tx2"/>
              </a:buClr>
            </a:pPr>
            <a:r>
              <a:rPr lang="en-US" sz="4000" b="1" dirty="0">
                <a:solidFill>
                  <a:schemeClr val="accent1"/>
                </a:solidFill>
                <a:latin typeface="Helvetica Neue Light"/>
                <a:ea typeface="Helvetica Neue Light"/>
                <a:cs typeface="Helvetica Neue Light"/>
              </a:rPr>
              <a:t>API Services</a:t>
            </a:r>
          </a:p>
        </p:txBody>
      </p:sp>
      <p:sp>
        <p:nvSpPr>
          <p:cNvPr id="123" name="Round Same Side Corner Rectangle 122"/>
          <p:cNvSpPr/>
          <p:nvPr/>
        </p:nvSpPr>
        <p:spPr>
          <a:xfrm rot="5400000">
            <a:off x="12798917" y="1417578"/>
            <a:ext cx="2329253" cy="11910607"/>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sp>
        <p:nvSpPr>
          <p:cNvPr id="124" name="TextBox 123"/>
          <p:cNvSpPr txBox="1"/>
          <p:nvPr/>
        </p:nvSpPr>
        <p:spPr>
          <a:xfrm>
            <a:off x="20266315" y="7585258"/>
            <a:ext cx="2162060"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API Team</a:t>
            </a:r>
          </a:p>
        </p:txBody>
      </p:sp>
      <p:cxnSp>
        <p:nvCxnSpPr>
          <p:cNvPr id="125" name="Straight Arrow Connector 124"/>
          <p:cNvCxnSpPr/>
          <p:nvPr/>
        </p:nvCxnSpPr>
        <p:spPr>
          <a:xfrm flipH="1">
            <a:off x="3849708" y="6873545"/>
            <a:ext cx="1584633" cy="0"/>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19906812" y="7110607"/>
            <a:ext cx="506694" cy="0"/>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7" name="Round Same Side Corner Rectangle 126"/>
          <p:cNvSpPr/>
          <p:nvPr/>
        </p:nvSpPr>
        <p:spPr>
          <a:xfrm rot="16200000">
            <a:off x="5507660" y="6029849"/>
            <a:ext cx="2330665" cy="2687471"/>
          </a:xfrm>
          <a:prstGeom prst="round2SameRect">
            <a:avLst>
              <a:gd name="adj1" fmla="val 7239"/>
              <a:gd name="adj2" fmla="val 0"/>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sp>
        <p:nvSpPr>
          <p:cNvPr id="128" name="TextBox 127"/>
          <p:cNvSpPr txBox="1"/>
          <p:nvPr/>
        </p:nvSpPr>
        <p:spPr>
          <a:xfrm>
            <a:off x="7981526" y="6208250"/>
            <a:ext cx="11716056" cy="898734"/>
          </a:xfrm>
          <a:prstGeom prst="rect">
            <a:avLst/>
          </a:prstGeom>
          <a:noFill/>
        </p:spPr>
        <p:txBody>
          <a:bodyPr wrap="square" lIns="183089" tIns="91545" rIns="183089" bIns="91545" rtlCol="0">
            <a:noAutofit/>
          </a:bodyPr>
          <a:lstStyle/>
          <a:p>
            <a:pPr algn="ctr">
              <a:spcAft>
                <a:spcPts val="1201"/>
              </a:spcAft>
              <a:buClr>
                <a:schemeClr val="tx2"/>
              </a:buClr>
            </a:pPr>
            <a:r>
              <a:rPr lang="en-US" sz="4000" b="1" dirty="0">
                <a:solidFill>
                  <a:schemeClr val="accent2"/>
                </a:solidFill>
                <a:latin typeface="Helvetica Neue Light"/>
                <a:ea typeface="Helvetica Neue Light"/>
                <a:cs typeface="Helvetica Neue Light"/>
              </a:rPr>
              <a:t>Developer Services</a:t>
            </a:r>
          </a:p>
        </p:txBody>
      </p:sp>
      <p:pic>
        <p:nvPicPr>
          <p:cNvPr id="129" name="Picture 1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3365" y="6665795"/>
            <a:ext cx="1738042" cy="1357514"/>
          </a:xfrm>
          <a:prstGeom prst="rect">
            <a:avLst/>
          </a:prstGeom>
        </p:spPr>
      </p:pic>
      <p:sp>
        <p:nvSpPr>
          <p:cNvPr id="130" name="Round Same Side Corner Rectangle 129"/>
          <p:cNvSpPr/>
          <p:nvPr/>
        </p:nvSpPr>
        <p:spPr>
          <a:xfrm rot="5400000">
            <a:off x="12798199" y="-1243975"/>
            <a:ext cx="2330679" cy="11910616"/>
          </a:xfrm>
          <a:prstGeom prst="round2SameRect">
            <a:avLst>
              <a:gd name="adj1" fmla="val 4729"/>
              <a:gd name="adj2" fmla="val 0"/>
            </a:avLst>
          </a:prstGeom>
          <a:solidFill>
            <a:schemeClr val="bg1"/>
          </a:solidFill>
          <a:ln>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cxnSp>
        <p:nvCxnSpPr>
          <p:cNvPr id="131" name="Straight Arrow Connector 130"/>
          <p:cNvCxnSpPr/>
          <p:nvPr/>
        </p:nvCxnSpPr>
        <p:spPr>
          <a:xfrm flipH="1">
            <a:off x="4274550" y="4106541"/>
            <a:ext cx="1159791" cy="10935"/>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a:off x="3123346" y="5277421"/>
            <a:ext cx="2248425"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flipV="1">
            <a:off x="21322694" y="4117476"/>
            <a:ext cx="0" cy="894792"/>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19908280" y="4117474"/>
            <a:ext cx="1423801"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7960235" y="4609746"/>
            <a:ext cx="11737348" cy="1132023"/>
          </a:xfrm>
          <a:prstGeom prst="rect">
            <a:avLst/>
          </a:prstGeom>
          <a:noFill/>
        </p:spPr>
        <p:txBody>
          <a:bodyPr wrap="square" lIns="183089" tIns="91545" rIns="183089" bIns="91545" rtlCol="0" anchor="ctr" anchorCtr="0">
            <a:noAutofit/>
          </a:bodyPr>
          <a:lstStyle/>
          <a:p>
            <a:pPr algn="ctr">
              <a:buClr>
                <a:schemeClr val="tx2"/>
              </a:buClr>
            </a:pPr>
            <a:r>
              <a:rPr lang="en-US" dirty="0" smtClean="0">
                <a:solidFill>
                  <a:schemeClr val="tx1">
                    <a:lumMod val="50000"/>
                  </a:schemeClr>
                </a:solidFill>
                <a:latin typeface="Helvetica Neue Light"/>
                <a:ea typeface="Helvetica Neue Light"/>
                <a:cs typeface="Helvetica Neue Light"/>
              </a:rPr>
              <a:t>Monitor, manage, and measure success</a:t>
            </a:r>
            <a:endParaRPr lang="en-US" dirty="0">
              <a:solidFill>
                <a:schemeClr val="tx1">
                  <a:lumMod val="50000"/>
                </a:schemeClr>
              </a:solidFill>
              <a:latin typeface="Helvetica Neue Light"/>
              <a:ea typeface="Helvetica Neue Light"/>
              <a:cs typeface="Helvetica Neue Light"/>
            </a:endParaRPr>
          </a:p>
        </p:txBody>
      </p:sp>
      <p:sp>
        <p:nvSpPr>
          <p:cNvPr id="143" name="Round Same Side Corner Rectangle 142"/>
          <p:cNvSpPr/>
          <p:nvPr/>
        </p:nvSpPr>
        <p:spPr>
          <a:xfrm rot="16200000">
            <a:off x="5473618" y="3367591"/>
            <a:ext cx="2330672" cy="2687476"/>
          </a:xfrm>
          <a:prstGeom prst="round2SameRect">
            <a:avLst>
              <a:gd name="adj1" fmla="val 7239"/>
              <a:gd name="adj2" fmla="val 0"/>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3236" y="3869111"/>
            <a:ext cx="1178697" cy="1581298"/>
          </a:xfrm>
          <a:prstGeom prst="rect">
            <a:avLst/>
          </a:prstGeom>
        </p:spPr>
      </p:pic>
      <p:sp>
        <p:nvSpPr>
          <p:cNvPr id="146" name="TextBox 145"/>
          <p:cNvSpPr txBox="1"/>
          <p:nvPr/>
        </p:nvSpPr>
        <p:spPr>
          <a:xfrm>
            <a:off x="8000373" y="3545989"/>
            <a:ext cx="11716056" cy="844884"/>
          </a:xfrm>
          <a:prstGeom prst="rect">
            <a:avLst/>
          </a:prstGeom>
          <a:noFill/>
        </p:spPr>
        <p:txBody>
          <a:bodyPr wrap="square" lIns="183089" tIns="91545" rIns="183089" bIns="91545" rtlCol="0">
            <a:noAutofit/>
          </a:bodyPr>
          <a:lstStyle/>
          <a:p>
            <a:pPr algn="ctr">
              <a:spcAft>
                <a:spcPts val="1201"/>
              </a:spcAft>
              <a:buClr>
                <a:schemeClr val="tx2"/>
              </a:buClr>
            </a:pPr>
            <a:r>
              <a:rPr lang="en-US" sz="4000" b="1" dirty="0">
                <a:solidFill>
                  <a:schemeClr val="accent6"/>
                </a:solidFill>
                <a:latin typeface="Helvetica Neue Light"/>
                <a:ea typeface="Helvetica Neue Light"/>
                <a:cs typeface="Helvetica Neue Light"/>
              </a:rPr>
              <a:t>Analytics Services</a:t>
            </a:r>
          </a:p>
        </p:txBody>
      </p:sp>
      <p:cxnSp>
        <p:nvCxnSpPr>
          <p:cNvPr id="147" name="Straight Arrow Connector 146"/>
          <p:cNvCxnSpPr/>
          <p:nvPr/>
        </p:nvCxnSpPr>
        <p:spPr>
          <a:xfrm flipV="1">
            <a:off x="3114900" y="5268073"/>
            <a:ext cx="0" cy="795688"/>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23" name="TextBox 222"/>
          <p:cNvSpPr txBox="1"/>
          <p:nvPr/>
        </p:nvSpPr>
        <p:spPr>
          <a:xfrm>
            <a:off x="8116893" y="7395090"/>
            <a:ext cx="11737348" cy="1132023"/>
          </a:xfrm>
          <a:prstGeom prst="rect">
            <a:avLst/>
          </a:prstGeom>
          <a:noFill/>
        </p:spPr>
        <p:txBody>
          <a:bodyPr wrap="square" lIns="183089" tIns="91545" rIns="183089" bIns="91545" rtlCol="0" anchor="ctr" anchorCtr="0">
            <a:noAutofit/>
          </a:bodyPr>
          <a:lstStyle/>
          <a:p>
            <a:pPr algn="ctr">
              <a:buClr>
                <a:schemeClr val="tx2"/>
              </a:buClr>
            </a:pPr>
            <a:r>
              <a:rPr lang="en-US" dirty="0" smtClean="0">
                <a:solidFill>
                  <a:schemeClr val="tx1">
                    <a:lumMod val="50000"/>
                  </a:schemeClr>
                </a:solidFill>
                <a:latin typeface="Helvetica Neue Light"/>
                <a:ea typeface="Helvetica Neue Light"/>
                <a:cs typeface="Helvetica Neue Light"/>
              </a:rPr>
              <a:t>Increase adoption and value of APIs</a:t>
            </a:r>
            <a:endParaRPr lang="en-US" dirty="0">
              <a:solidFill>
                <a:schemeClr val="tx1">
                  <a:lumMod val="50000"/>
                </a:schemeClr>
              </a:solidFill>
              <a:latin typeface="Helvetica Neue Light"/>
              <a:ea typeface="Helvetica Neue Light"/>
              <a:cs typeface="Helvetica Neue Light"/>
            </a:endParaRPr>
          </a:p>
        </p:txBody>
      </p:sp>
      <p:sp>
        <p:nvSpPr>
          <p:cNvPr id="224" name="TextBox 223"/>
          <p:cNvSpPr txBox="1"/>
          <p:nvPr/>
        </p:nvSpPr>
        <p:spPr>
          <a:xfrm>
            <a:off x="7764739" y="10121532"/>
            <a:ext cx="12290180" cy="1132023"/>
          </a:xfrm>
          <a:prstGeom prst="rect">
            <a:avLst/>
          </a:prstGeom>
          <a:noFill/>
        </p:spPr>
        <p:txBody>
          <a:bodyPr wrap="square" lIns="183089" tIns="91545" rIns="183089" bIns="91545" rtlCol="0" anchor="ctr" anchorCtr="0">
            <a:noAutofit/>
          </a:bodyPr>
          <a:lstStyle/>
          <a:p>
            <a:pPr algn="ctr">
              <a:buClr>
                <a:schemeClr val="tx2"/>
              </a:buClr>
            </a:pPr>
            <a:r>
              <a:rPr lang="en-US" sz="3400" dirty="0">
                <a:solidFill>
                  <a:schemeClr val="tx1">
                    <a:lumMod val="50000"/>
                  </a:schemeClr>
                </a:solidFill>
                <a:latin typeface="Helvetica Neue Light"/>
                <a:ea typeface="Helvetica Neue Light"/>
                <a:cs typeface="Helvetica Neue Light"/>
              </a:rPr>
              <a:t>Build, manage, scale, and secure APIs and Apps</a:t>
            </a:r>
          </a:p>
        </p:txBody>
      </p:sp>
      <p:sp>
        <p:nvSpPr>
          <p:cNvPr id="225" name="Round Same Side Corner Rectangle 224"/>
          <p:cNvSpPr/>
          <p:nvPr/>
        </p:nvSpPr>
        <p:spPr>
          <a:xfrm rot="5400000">
            <a:off x="12746977" y="4122705"/>
            <a:ext cx="2330672" cy="11981651"/>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26" name="Straight Connector 225"/>
          <p:cNvCxnSpPr/>
          <p:nvPr/>
        </p:nvCxnSpPr>
        <p:spPr>
          <a:xfrm>
            <a:off x="7987079" y="9791282"/>
            <a:ext cx="11919931" cy="0"/>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27" name="TextBox 226"/>
          <p:cNvSpPr txBox="1"/>
          <p:nvPr/>
        </p:nvSpPr>
        <p:spPr>
          <a:xfrm>
            <a:off x="7994775" y="10071327"/>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API</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Gateway</a:t>
            </a:r>
            <a:endParaRPr lang="en-US" sz="2800" dirty="0">
              <a:solidFill>
                <a:schemeClr val="tx1">
                  <a:lumMod val="50000"/>
                </a:schemeClr>
              </a:solidFill>
              <a:latin typeface="Helvetica Neue Light"/>
              <a:ea typeface="Helvetica Neue Light"/>
              <a:cs typeface="Helvetica Neue Light"/>
            </a:endParaRPr>
          </a:p>
        </p:txBody>
      </p:sp>
      <p:sp>
        <p:nvSpPr>
          <p:cNvPr id="228" name="TextBox 227"/>
          <p:cNvSpPr txBox="1"/>
          <p:nvPr/>
        </p:nvSpPr>
        <p:spPr>
          <a:xfrm>
            <a:off x="14123702" y="10071327"/>
            <a:ext cx="2664041" cy="954155"/>
          </a:xfrm>
          <a:prstGeom prst="rect">
            <a:avLst/>
          </a:prstGeom>
          <a:noFill/>
        </p:spPr>
        <p:txBody>
          <a:bodyPr wrap="square" lIns="91485" tIns="45743" rIns="91485" bIns="45743" rtlCol="0">
            <a:spAutoFit/>
          </a:bodyPr>
          <a:lstStyle/>
          <a:p>
            <a:pPr algn="ctr">
              <a:spcBef>
                <a:spcPts val="0"/>
              </a:spcBef>
              <a:buClr>
                <a:schemeClr val="tx2"/>
              </a:buClr>
            </a:pPr>
            <a:r>
              <a:rPr lang="en-US" sz="2800" dirty="0" err="1">
                <a:solidFill>
                  <a:schemeClr val="tx1">
                    <a:lumMod val="50000"/>
                  </a:schemeClr>
                </a:solidFill>
                <a:latin typeface="Helvetica Neue Light"/>
                <a:ea typeface="Helvetica Neue Light"/>
                <a:cs typeface="Helvetica Neue Light"/>
              </a:rPr>
              <a:t>OAuth</a:t>
            </a:r>
            <a:r>
              <a:rPr lang="en-US" sz="2800" dirty="0">
                <a:solidFill>
                  <a:schemeClr val="tx1">
                    <a:lumMod val="50000"/>
                  </a:schemeClr>
                </a:solidFill>
                <a:latin typeface="Helvetica Neue Light"/>
                <a:ea typeface="Helvetica Neue Light"/>
                <a:cs typeface="Helvetica Neue Light"/>
              </a:rPr>
              <a:t> &amp; </a:t>
            </a:r>
          </a:p>
          <a:p>
            <a:pPr algn="ctr">
              <a:spcBef>
                <a:spcPts val="0"/>
              </a:spcBef>
              <a:buClr>
                <a:schemeClr val="tx2"/>
              </a:buClr>
            </a:pPr>
            <a:r>
              <a:rPr lang="en-US" sz="2800" dirty="0">
                <a:solidFill>
                  <a:schemeClr val="tx1">
                    <a:lumMod val="50000"/>
                  </a:schemeClr>
                </a:solidFill>
                <a:latin typeface="Helvetica Neue Light"/>
                <a:ea typeface="Helvetica Neue Light"/>
                <a:cs typeface="Helvetica Neue Light"/>
              </a:rPr>
              <a:t>Security</a:t>
            </a:r>
          </a:p>
        </p:txBody>
      </p:sp>
      <p:sp>
        <p:nvSpPr>
          <p:cNvPr id="229" name="TextBox 228"/>
          <p:cNvSpPr txBox="1"/>
          <p:nvPr/>
        </p:nvSpPr>
        <p:spPr>
          <a:xfrm>
            <a:off x="11142491" y="10071327"/>
            <a:ext cx="275811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Policies &amp; Programmability</a:t>
            </a:r>
            <a:endParaRPr lang="en-US" sz="2800" dirty="0">
              <a:solidFill>
                <a:schemeClr val="tx1">
                  <a:lumMod val="50000"/>
                </a:schemeClr>
              </a:solidFill>
              <a:latin typeface="Helvetica Neue Light"/>
              <a:ea typeface="Helvetica Neue Light"/>
              <a:cs typeface="Helvetica Neue Light"/>
            </a:endParaRPr>
          </a:p>
        </p:txBody>
      </p:sp>
      <p:sp>
        <p:nvSpPr>
          <p:cNvPr id="230" name="TextBox 229"/>
          <p:cNvSpPr txBox="1"/>
          <p:nvPr/>
        </p:nvSpPr>
        <p:spPr>
          <a:xfrm>
            <a:off x="16986783" y="10071327"/>
            <a:ext cx="2814312" cy="954155"/>
          </a:xfrm>
          <a:prstGeom prst="rect">
            <a:avLst/>
          </a:prstGeom>
          <a:noFill/>
        </p:spPr>
        <p:txBody>
          <a:bodyPr wrap="square" lIns="0" tIns="45743" rIns="0" bIns="45743" rtlCol="0">
            <a:spAutoFit/>
          </a:bodyPr>
          <a:lstStyle/>
          <a:p>
            <a:pPr algn="ctr">
              <a:spcBef>
                <a:spcPts val="0"/>
              </a:spcBef>
              <a:buClr>
                <a:schemeClr val="tx2"/>
              </a:buClr>
            </a:pPr>
            <a:r>
              <a:rPr lang="en-US" sz="2800" dirty="0">
                <a:solidFill>
                  <a:schemeClr val="tx1">
                    <a:lumMod val="50000"/>
                  </a:schemeClr>
                </a:solidFill>
                <a:latin typeface="Helvetica Neue Light"/>
                <a:ea typeface="Helvetica Neue Light"/>
                <a:cs typeface="Helvetica Neue Light"/>
              </a:rPr>
              <a:t>Versioning &amp; </a:t>
            </a:r>
            <a:r>
              <a:rPr lang="en-US" sz="2800" dirty="0" smtClean="0">
                <a:solidFill>
                  <a:schemeClr val="tx1">
                    <a:lumMod val="50000"/>
                  </a:schemeClr>
                </a:solidFill>
                <a:latin typeface="Helvetica Neue Light"/>
                <a:ea typeface="Helvetica Neue Light"/>
                <a:cs typeface="Helvetica Neue Light"/>
              </a:rPr>
              <a:t>Governance</a:t>
            </a:r>
            <a:endParaRPr lang="en-US" sz="2800" dirty="0">
              <a:solidFill>
                <a:schemeClr val="tx1">
                  <a:lumMod val="50000"/>
                </a:schemeClr>
              </a:solidFill>
              <a:latin typeface="Helvetica Neue Light"/>
              <a:ea typeface="Helvetica Neue Light"/>
              <a:cs typeface="Helvetica Neue Light"/>
            </a:endParaRPr>
          </a:p>
        </p:txBody>
      </p:sp>
      <p:cxnSp>
        <p:nvCxnSpPr>
          <p:cNvPr id="231" name="Straight Connector 230"/>
          <p:cNvCxnSpPr/>
          <p:nvPr/>
        </p:nvCxnSpPr>
        <p:spPr>
          <a:xfrm flipV="1">
            <a:off x="11002785"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14020681"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16919118"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34" name="Round Same Side Corner Rectangle 233"/>
          <p:cNvSpPr/>
          <p:nvPr/>
        </p:nvSpPr>
        <p:spPr>
          <a:xfrm rot="16200000">
            <a:off x="5514489" y="8768744"/>
            <a:ext cx="2330672" cy="2689576"/>
          </a:xfrm>
          <a:prstGeom prst="round2SameRect">
            <a:avLst>
              <a:gd name="adj1" fmla="val 7239"/>
              <a:gd name="adj2" fmla="val 0"/>
            </a:avLst>
          </a:prstGeom>
          <a:solidFill>
            <a:srgbClr val="FD2A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pic>
        <p:nvPicPr>
          <p:cNvPr id="235" name="Picture 2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4756" y="9312234"/>
            <a:ext cx="1338794" cy="1434892"/>
          </a:xfrm>
          <a:prstGeom prst="rect">
            <a:avLst/>
          </a:prstGeom>
        </p:spPr>
      </p:pic>
      <p:sp>
        <p:nvSpPr>
          <p:cNvPr id="236" name="TextBox 235"/>
          <p:cNvSpPr txBox="1"/>
          <p:nvPr/>
        </p:nvSpPr>
        <p:spPr>
          <a:xfrm>
            <a:off x="8158894" y="9049789"/>
            <a:ext cx="11777151" cy="867373"/>
          </a:xfrm>
          <a:prstGeom prst="rect">
            <a:avLst/>
          </a:prstGeom>
          <a:noFill/>
          <a:ln>
            <a:noFill/>
          </a:ln>
        </p:spPr>
        <p:txBody>
          <a:bodyPr wrap="square" lIns="91485" tIns="45743" rIns="91485" bIns="45743" rtlCol="0">
            <a:noAutofit/>
          </a:bodyPr>
          <a:lstStyle/>
          <a:p>
            <a:pPr algn="ctr">
              <a:spcAft>
                <a:spcPts val="1201"/>
              </a:spcAft>
              <a:buClr>
                <a:schemeClr val="tx2"/>
              </a:buClr>
            </a:pPr>
            <a:r>
              <a:rPr lang="en-US" sz="4000" b="1" dirty="0">
                <a:solidFill>
                  <a:srgbClr val="FD2A00"/>
                </a:solidFill>
                <a:latin typeface="Helvetica Neue Light"/>
                <a:ea typeface="Helvetica Neue Light"/>
                <a:cs typeface="Helvetica Neue Light"/>
              </a:rPr>
              <a:t>API Services</a:t>
            </a:r>
          </a:p>
        </p:txBody>
      </p:sp>
      <p:sp>
        <p:nvSpPr>
          <p:cNvPr id="237" name="Round Same Side Corner Rectangle 236"/>
          <p:cNvSpPr/>
          <p:nvPr/>
        </p:nvSpPr>
        <p:spPr>
          <a:xfrm rot="5400000">
            <a:off x="12811460" y="1412921"/>
            <a:ext cx="2329253" cy="11919921"/>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38" name="Straight Connector 237"/>
          <p:cNvCxnSpPr/>
          <p:nvPr/>
        </p:nvCxnSpPr>
        <p:spPr>
          <a:xfrm>
            <a:off x="7987079" y="7110608"/>
            <a:ext cx="11919931" cy="0"/>
          </a:xfrm>
          <a:prstGeom prst="line">
            <a:avLst/>
          </a:prstGeom>
          <a:ln w="9525">
            <a:solidFill>
              <a:srgbClr val="9C9C9C"/>
            </a:solidFill>
          </a:ln>
          <a:effectLst/>
        </p:spPr>
        <p:style>
          <a:lnRef idx="2">
            <a:schemeClr val="accent1"/>
          </a:lnRef>
          <a:fillRef idx="0">
            <a:schemeClr val="accent1"/>
          </a:fillRef>
          <a:effectRef idx="1">
            <a:schemeClr val="accent1"/>
          </a:effectRef>
          <a:fontRef idx="minor">
            <a:schemeClr val="tx1"/>
          </a:fontRef>
        </p:style>
      </p:cxnSp>
      <p:sp>
        <p:nvSpPr>
          <p:cNvPr id="239" name="TextBox 238"/>
          <p:cNvSpPr txBox="1"/>
          <p:nvPr/>
        </p:nvSpPr>
        <p:spPr>
          <a:xfrm>
            <a:off x="7994775" y="7349494"/>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Developer</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Portal</a:t>
            </a:r>
            <a:endParaRPr lang="en-US" sz="2800" dirty="0">
              <a:solidFill>
                <a:schemeClr val="tx1">
                  <a:lumMod val="50000"/>
                </a:schemeClr>
              </a:solidFill>
              <a:latin typeface="Helvetica Neue Light"/>
              <a:ea typeface="Helvetica Neue Light"/>
              <a:cs typeface="Helvetica Neue Light"/>
            </a:endParaRPr>
          </a:p>
        </p:txBody>
      </p:sp>
      <p:sp>
        <p:nvSpPr>
          <p:cNvPr id="240" name="TextBox 239"/>
          <p:cNvSpPr txBox="1"/>
          <p:nvPr/>
        </p:nvSpPr>
        <p:spPr>
          <a:xfrm>
            <a:off x="11029688" y="7349494"/>
            <a:ext cx="2983712"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Smart</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Docs</a:t>
            </a:r>
            <a:endParaRPr lang="en-US" sz="2800" dirty="0">
              <a:solidFill>
                <a:schemeClr val="tx1">
                  <a:lumMod val="50000"/>
                </a:schemeClr>
              </a:solidFill>
              <a:latin typeface="Helvetica Neue Light"/>
              <a:ea typeface="Helvetica Neue Light"/>
              <a:cs typeface="Helvetica Neue Light"/>
            </a:endParaRPr>
          </a:p>
        </p:txBody>
      </p:sp>
      <p:sp>
        <p:nvSpPr>
          <p:cNvPr id="241" name="TextBox 240"/>
          <p:cNvSpPr txBox="1"/>
          <p:nvPr/>
        </p:nvSpPr>
        <p:spPr>
          <a:xfrm>
            <a:off x="14006503" y="7349494"/>
            <a:ext cx="2898437"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API</a:t>
            </a:r>
            <a:br>
              <a:rPr lang="en-US" sz="2800" dirty="0" smtClean="0">
                <a:solidFill>
                  <a:schemeClr val="tx1">
                    <a:lumMod val="50000"/>
                  </a:schemeClr>
                </a:solidFill>
                <a:latin typeface="Helvetica Neue Light"/>
                <a:ea typeface="Helvetica Neue Light"/>
                <a:cs typeface="Helvetica Neue Light"/>
              </a:rPr>
            </a:br>
            <a:r>
              <a:rPr lang="en-US" sz="2800" dirty="0" err="1" smtClean="0">
                <a:solidFill>
                  <a:schemeClr val="tx1">
                    <a:lumMod val="50000"/>
                  </a:schemeClr>
                </a:solidFill>
                <a:latin typeface="Helvetica Neue Light"/>
                <a:ea typeface="Helvetica Neue Light"/>
                <a:cs typeface="Helvetica Neue Light"/>
              </a:rPr>
              <a:t>BaaS</a:t>
            </a:r>
            <a:endParaRPr lang="en-US" sz="2800" dirty="0">
              <a:solidFill>
                <a:schemeClr val="tx1">
                  <a:lumMod val="50000"/>
                </a:schemeClr>
              </a:solidFill>
              <a:latin typeface="Helvetica Neue Light"/>
              <a:ea typeface="Helvetica Neue Light"/>
              <a:cs typeface="Helvetica Neue Light"/>
            </a:endParaRPr>
          </a:p>
        </p:txBody>
      </p:sp>
      <p:sp>
        <p:nvSpPr>
          <p:cNvPr id="242" name="TextBox 241"/>
          <p:cNvSpPr txBox="1"/>
          <p:nvPr/>
        </p:nvSpPr>
        <p:spPr>
          <a:xfrm>
            <a:off x="16919116" y="7564938"/>
            <a:ext cx="2949649" cy="523266"/>
          </a:xfrm>
          <a:prstGeom prst="rect">
            <a:avLst/>
          </a:prstGeom>
          <a:noFill/>
        </p:spPr>
        <p:txBody>
          <a:bodyPr wrap="square" lIns="0" tIns="45743" rIns="0" bIns="45743" rtlCol="0">
            <a:spAutoFit/>
          </a:bodyPr>
          <a:lstStyle/>
          <a:p>
            <a:pPr algn="ctr">
              <a:buClr>
                <a:schemeClr val="tx2"/>
              </a:buClr>
            </a:pPr>
            <a:r>
              <a:rPr lang="en-US" sz="2800" dirty="0">
                <a:solidFill>
                  <a:schemeClr val="tx1">
                    <a:lumMod val="50000"/>
                  </a:schemeClr>
                </a:solidFill>
                <a:latin typeface="Helvetica Neue Light"/>
                <a:ea typeface="Helvetica Neue Light"/>
                <a:cs typeface="Helvetica Neue Light"/>
              </a:rPr>
              <a:t>Monetization</a:t>
            </a:r>
          </a:p>
        </p:txBody>
      </p:sp>
      <p:cxnSp>
        <p:nvCxnSpPr>
          <p:cNvPr id="243" name="Straight Connector 242"/>
          <p:cNvCxnSpPr/>
          <p:nvPr/>
        </p:nvCxnSpPr>
        <p:spPr>
          <a:xfrm flipV="1">
            <a:off x="11002785"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4020681"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flipV="1">
            <a:off x="16919118"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46" name="Round Same Side Corner Rectangle 245"/>
          <p:cNvSpPr/>
          <p:nvPr/>
        </p:nvSpPr>
        <p:spPr>
          <a:xfrm rot="16200000">
            <a:off x="5514498" y="6028798"/>
            <a:ext cx="2330665" cy="2689571"/>
          </a:xfrm>
          <a:prstGeom prst="round2SameRect">
            <a:avLst>
              <a:gd name="adj1" fmla="val 7239"/>
              <a:gd name="adj2" fmla="val 0"/>
            </a:avLst>
          </a:prstGeom>
          <a:solidFill>
            <a:srgbClr val="FD2A00"/>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sp>
        <p:nvSpPr>
          <p:cNvPr id="247" name="TextBox 246"/>
          <p:cNvSpPr txBox="1"/>
          <p:nvPr/>
        </p:nvSpPr>
        <p:spPr>
          <a:xfrm>
            <a:off x="7989387" y="6309851"/>
            <a:ext cx="11725219" cy="898734"/>
          </a:xfrm>
          <a:prstGeom prst="rect">
            <a:avLst/>
          </a:prstGeom>
          <a:noFill/>
        </p:spPr>
        <p:txBody>
          <a:bodyPr wrap="square" lIns="91485" tIns="45743" rIns="91485" bIns="45743" rtlCol="0">
            <a:noAutofit/>
          </a:bodyPr>
          <a:lstStyle/>
          <a:p>
            <a:pPr algn="ctr">
              <a:spcAft>
                <a:spcPts val="1201"/>
              </a:spcAft>
              <a:buClr>
                <a:schemeClr val="tx2"/>
              </a:buClr>
            </a:pPr>
            <a:r>
              <a:rPr lang="en-US" sz="4000" b="1" dirty="0">
                <a:solidFill>
                  <a:srgbClr val="FD2A00"/>
                </a:solidFill>
                <a:latin typeface="Helvetica Neue Light"/>
                <a:ea typeface="Helvetica Neue Light"/>
                <a:cs typeface="Helvetica Neue Light"/>
              </a:rPr>
              <a:t>Developer Services</a:t>
            </a:r>
          </a:p>
        </p:txBody>
      </p:sp>
      <p:pic>
        <p:nvPicPr>
          <p:cNvPr id="248" name="Picture 2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9499" y="6665792"/>
            <a:ext cx="1739402" cy="1357514"/>
          </a:xfrm>
          <a:prstGeom prst="rect">
            <a:avLst/>
          </a:prstGeom>
        </p:spPr>
      </p:pic>
      <p:sp>
        <p:nvSpPr>
          <p:cNvPr id="249" name="Round Same Side Corner Rectangle 248"/>
          <p:cNvSpPr/>
          <p:nvPr/>
        </p:nvSpPr>
        <p:spPr>
          <a:xfrm rot="5400000">
            <a:off x="12776679" y="-1248631"/>
            <a:ext cx="2330679" cy="11919931"/>
          </a:xfrm>
          <a:prstGeom prst="round2SameRect">
            <a:avLst>
              <a:gd name="adj1" fmla="val 4729"/>
              <a:gd name="adj2" fmla="val 0"/>
            </a:avLst>
          </a:prstGeom>
          <a:solidFill>
            <a:schemeClr val="bg1"/>
          </a:solidFill>
          <a:ln>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50" name="Straight Connector 249"/>
          <p:cNvCxnSpPr/>
          <p:nvPr/>
        </p:nvCxnSpPr>
        <p:spPr>
          <a:xfrm>
            <a:off x="7987079" y="4529674"/>
            <a:ext cx="11919931" cy="0"/>
          </a:xfrm>
          <a:prstGeom prst="line">
            <a:avLst/>
          </a:prstGeom>
          <a:ln w="9525">
            <a:solidFill>
              <a:srgbClr val="9C9C9C"/>
            </a:solidFill>
          </a:ln>
          <a:effectLst/>
        </p:spPr>
        <p:style>
          <a:lnRef idx="2">
            <a:schemeClr val="accent1"/>
          </a:lnRef>
          <a:fillRef idx="0">
            <a:schemeClr val="accent1"/>
          </a:fillRef>
          <a:effectRef idx="1">
            <a:schemeClr val="accent1"/>
          </a:effectRef>
          <a:fontRef idx="minor">
            <a:schemeClr val="tx1"/>
          </a:fontRef>
        </p:style>
      </p:cxnSp>
      <p:sp>
        <p:nvSpPr>
          <p:cNvPr id="251" name="TextBox 250"/>
          <p:cNvSpPr txBox="1"/>
          <p:nvPr/>
        </p:nvSpPr>
        <p:spPr>
          <a:xfrm>
            <a:off x="10989835" y="4744817"/>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Ops &amp; Business Metrics</a:t>
            </a:r>
            <a:endParaRPr lang="en-US" sz="2800" dirty="0">
              <a:solidFill>
                <a:schemeClr val="tx1">
                  <a:lumMod val="50000"/>
                </a:schemeClr>
              </a:solidFill>
              <a:latin typeface="Helvetica Neue Light"/>
              <a:ea typeface="Helvetica Neue Light"/>
              <a:cs typeface="Helvetica Neue Light"/>
            </a:endParaRPr>
          </a:p>
        </p:txBody>
      </p:sp>
      <p:sp>
        <p:nvSpPr>
          <p:cNvPr id="252" name="TextBox 251"/>
          <p:cNvSpPr txBox="1"/>
          <p:nvPr/>
        </p:nvSpPr>
        <p:spPr>
          <a:xfrm>
            <a:off x="8009132" y="4744817"/>
            <a:ext cx="3034705"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Developer</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Analytics</a:t>
            </a:r>
            <a:endParaRPr lang="en-US" sz="2800" dirty="0">
              <a:solidFill>
                <a:schemeClr val="tx1">
                  <a:lumMod val="50000"/>
                </a:schemeClr>
              </a:solidFill>
              <a:latin typeface="Helvetica Neue Light"/>
              <a:ea typeface="Helvetica Neue Light"/>
              <a:cs typeface="Helvetica Neue Light"/>
            </a:endParaRPr>
          </a:p>
        </p:txBody>
      </p:sp>
      <p:sp>
        <p:nvSpPr>
          <p:cNvPr id="253" name="TextBox 252"/>
          <p:cNvSpPr txBox="1"/>
          <p:nvPr/>
        </p:nvSpPr>
        <p:spPr>
          <a:xfrm>
            <a:off x="14006503" y="4744817"/>
            <a:ext cx="2898437"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App</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Performance</a:t>
            </a:r>
            <a:endParaRPr lang="en-US" sz="2800" dirty="0">
              <a:solidFill>
                <a:schemeClr val="tx1">
                  <a:lumMod val="50000"/>
                </a:schemeClr>
              </a:solidFill>
              <a:latin typeface="Helvetica Neue Light"/>
              <a:ea typeface="Helvetica Neue Light"/>
              <a:cs typeface="Helvetica Neue Light"/>
            </a:endParaRPr>
          </a:p>
        </p:txBody>
      </p:sp>
      <p:sp>
        <p:nvSpPr>
          <p:cNvPr id="254" name="TextBox 253"/>
          <p:cNvSpPr txBox="1"/>
          <p:nvPr/>
        </p:nvSpPr>
        <p:spPr>
          <a:xfrm>
            <a:off x="16919116" y="4744817"/>
            <a:ext cx="2949649" cy="954155"/>
          </a:xfrm>
          <a:prstGeom prst="rect">
            <a:avLst/>
          </a:prstGeom>
          <a:noFill/>
        </p:spPr>
        <p:txBody>
          <a:bodyPr wrap="square" lIns="0" tIns="45743" rIns="0"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Custom</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Reports</a:t>
            </a:r>
            <a:endParaRPr lang="en-US" sz="2800" dirty="0">
              <a:solidFill>
                <a:schemeClr val="tx1">
                  <a:lumMod val="50000"/>
                </a:schemeClr>
              </a:solidFill>
              <a:latin typeface="Helvetica Neue Light"/>
              <a:ea typeface="Helvetica Neue Light"/>
              <a:cs typeface="Helvetica Neue Light"/>
            </a:endParaRPr>
          </a:p>
        </p:txBody>
      </p:sp>
      <p:cxnSp>
        <p:nvCxnSpPr>
          <p:cNvPr id="255" name="Straight Connector 254"/>
          <p:cNvCxnSpPr/>
          <p:nvPr/>
        </p:nvCxnSpPr>
        <p:spPr>
          <a:xfrm flipV="1">
            <a:off x="11002785"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flipV="1">
            <a:off x="14020681"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flipV="1">
            <a:off x="16919118"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8" name="Round Same Side Corner Rectangle 257"/>
          <p:cNvSpPr/>
          <p:nvPr/>
        </p:nvSpPr>
        <p:spPr>
          <a:xfrm rot="16200000">
            <a:off x="5480428" y="3366540"/>
            <a:ext cx="2330672" cy="2689576"/>
          </a:xfrm>
          <a:prstGeom prst="round2SameRect">
            <a:avLst>
              <a:gd name="adj1" fmla="val 7239"/>
              <a:gd name="adj2" fmla="val 0"/>
            </a:avLst>
          </a:prstGeom>
          <a:solidFill>
            <a:srgbClr val="FD2A0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pic>
        <p:nvPicPr>
          <p:cNvPr id="259" name="Picture 2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9595" y="3869108"/>
            <a:ext cx="1179619" cy="1581298"/>
          </a:xfrm>
          <a:prstGeom prst="rect">
            <a:avLst/>
          </a:prstGeom>
        </p:spPr>
      </p:pic>
      <p:sp>
        <p:nvSpPr>
          <p:cNvPr id="260" name="TextBox 259"/>
          <p:cNvSpPr txBox="1"/>
          <p:nvPr/>
        </p:nvSpPr>
        <p:spPr>
          <a:xfrm>
            <a:off x="8008249" y="3647590"/>
            <a:ext cx="11725219" cy="844884"/>
          </a:xfrm>
          <a:prstGeom prst="rect">
            <a:avLst/>
          </a:prstGeom>
          <a:noFill/>
        </p:spPr>
        <p:txBody>
          <a:bodyPr wrap="square" lIns="91485" tIns="45743" rIns="91485" bIns="45743" rtlCol="0">
            <a:noAutofit/>
          </a:bodyPr>
          <a:lstStyle/>
          <a:p>
            <a:pPr algn="ctr">
              <a:spcAft>
                <a:spcPts val="1201"/>
              </a:spcAft>
              <a:buClr>
                <a:schemeClr val="tx2"/>
              </a:buClr>
            </a:pPr>
            <a:r>
              <a:rPr lang="en-US" sz="4000" b="1" dirty="0">
                <a:solidFill>
                  <a:schemeClr val="tx2"/>
                </a:solidFill>
                <a:latin typeface="Helvetica Neue Light"/>
                <a:ea typeface="Helvetica Neue Light"/>
                <a:cs typeface="Helvetica Neue Light"/>
              </a:rPr>
              <a:t>Analytics Services</a:t>
            </a:r>
          </a:p>
        </p:txBody>
      </p:sp>
      <p:cxnSp>
        <p:nvCxnSpPr>
          <p:cNvPr id="261" name="Straight Arrow Connector 260"/>
          <p:cNvCxnSpPr/>
          <p:nvPr/>
        </p:nvCxnSpPr>
        <p:spPr>
          <a:xfrm>
            <a:off x="21312110" y="8368115"/>
            <a:ext cx="0" cy="1941561"/>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flipH="1" flipV="1">
            <a:off x="19884811" y="10309681"/>
            <a:ext cx="1436772"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3" name="Rectangle 262"/>
          <p:cNvSpPr/>
          <p:nvPr/>
        </p:nvSpPr>
        <p:spPr>
          <a:xfrm>
            <a:off x="16960349" y="11966006"/>
            <a:ext cx="2840746" cy="461665"/>
          </a:xfrm>
          <a:prstGeom prst="rect">
            <a:avLst/>
          </a:prstGeom>
        </p:spPr>
        <p:txBody>
          <a:bodyPr wrap="none">
            <a:spAutoFit/>
          </a:bodyPr>
          <a:lstStyle/>
          <a:p>
            <a:pPr marL="0" marR="0" lvl="0" indent="0" algn="r" defTabSz="913752" rtl="0" eaLnBrk="1" fontAlgn="auto" latinLnBrk="0" hangingPunct="1">
              <a:lnSpc>
                <a:spcPct val="100000"/>
              </a:lnSpc>
              <a:spcBef>
                <a:spcPts val="0"/>
              </a:spcBef>
              <a:spcAft>
                <a:spcPts val="0"/>
              </a:spcAft>
              <a:buClrTx/>
              <a:buSzTx/>
              <a:buFontTx/>
              <a:buNone/>
              <a:tabLst/>
              <a:defRPr/>
            </a:pPr>
            <a:r>
              <a:rPr lang="en-US" sz="2400" b="1" kern="1200" spc="0" dirty="0" smtClean="0">
                <a:solidFill>
                  <a:srgbClr val="FD2A00"/>
                </a:solidFill>
                <a:latin typeface="Helvetica Neue Light"/>
                <a:ea typeface="Helvetica Neue Light"/>
                <a:cs typeface="Helvetica Neue Light"/>
              </a:rPr>
              <a:t>Flexible Deployment</a:t>
            </a:r>
            <a:endParaRPr lang="en-US" sz="2400" b="1" kern="1200" spc="0" dirty="0">
              <a:solidFill>
                <a:srgbClr val="FD2A00"/>
              </a:solidFill>
              <a:latin typeface="Helvetica Neue Light"/>
              <a:ea typeface="Helvetica Neue Light"/>
              <a:cs typeface="Helvetica Neue Light"/>
            </a:endParaRPr>
          </a:p>
        </p:txBody>
      </p:sp>
      <p:sp>
        <p:nvSpPr>
          <p:cNvPr id="264" name="Rectangle 263"/>
          <p:cNvSpPr/>
          <p:nvPr/>
        </p:nvSpPr>
        <p:spPr>
          <a:xfrm>
            <a:off x="8722231" y="11966006"/>
            <a:ext cx="1762021" cy="461665"/>
          </a:xfrm>
          <a:prstGeom prst="rect">
            <a:avLst/>
          </a:prstGeom>
        </p:spPr>
        <p:txBody>
          <a:bodyPr wrap="none">
            <a:spAutoFit/>
          </a:bodyPr>
          <a:lstStyle/>
          <a:p>
            <a:pPr algn="r" defTabSz="913752" rtl="0">
              <a:spcBef>
                <a:spcPts val="0"/>
              </a:spcBef>
              <a:defRPr/>
            </a:pPr>
            <a:r>
              <a:rPr lang="en-US" sz="2400" b="1" kern="1200" spc="0" dirty="0">
                <a:solidFill>
                  <a:srgbClr val="FD2A00"/>
                </a:solidFill>
                <a:latin typeface="Helvetica Neue Light"/>
                <a:ea typeface="Helvetica Neue Light"/>
                <a:cs typeface="Helvetica Neue Light"/>
              </a:rPr>
              <a:t>Self-</a:t>
            </a:r>
            <a:r>
              <a:rPr lang="en-US" sz="2400" b="1" kern="1200" spc="0" dirty="0" smtClean="0">
                <a:solidFill>
                  <a:srgbClr val="FD2A00"/>
                </a:solidFill>
                <a:latin typeface="Helvetica Neue Light"/>
                <a:ea typeface="Helvetica Neue Light"/>
                <a:cs typeface="Helvetica Neue Light"/>
              </a:rPr>
              <a:t>Service</a:t>
            </a:r>
            <a:endParaRPr lang="en-US" sz="2400" b="1" kern="1200" spc="0" dirty="0">
              <a:solidFill>
                <a:srgbClr val="FD2A00"/>
              </a:solidFill>
              <a:latin typeface="Helvetica Neue Light"/>
              <a:ea typeface="Helvetica Neue Light"/>
              <a:cs typeface="Helvetica Neue Light"/>
            </a:endParaRPr>
          </a:p>
        </p:txBody>
      </p:sp>
      <p:sp>
        <p:nvSpPr>
          <p:cNvPr id="265" name="Rectangle 264"/>
          <p:cNvSpPr/>
          <p:nvPr/>
        </p:nvSpPr>
        <p:spPr>
          <a:xfrm>
            <a:off x="12619834" y="11966006"/>
            <a:ext cx="2031325" cy="461665"/>
          </a:xfrm>
          <a:prstGeom prst="rect">
            <a:avLst/>
          </a:prstGeom>
        </p:spPr>
        <p:txBody>
          <a:bodyPr wrap="none">
            <a:spAutoFit/>
          </a:bodyPr>
          <a:lstStyle/>
          <a:p>
            <a:pPr marL="0" marR="0" lvl="0" indent="0" algn="r" defTabSz="913752" rtl="0" eaLnBrk="1" fontAlgn="auto" latinLnBrk="0" hangingPunct="1">
              <a:lnSpc>
                <a:spcPct val="100000"/>
              </a:lnSpc>
              <a:spcBef>
                <a:spcPts val="0"/>
              </a:spcBef>
              <a:spcAft>
                <a:spcPts val="0"/>
              </a:spcAft>
              <a:buClrTx/>
              <a:buSzTx/>
              <a:buFontTx/>
              <a:buNone/>
              <a:tabLst/>
              <a:defRPr/>
            </a:pPr>
            <a:r>
              <a:rPr lang="en-US" sz="2400" b="1" kern="1200" spc="0" dirty="0">
                <a:solidFill>
                  <a:srgbClr val="FD2A00"/>
                </a:solidFill>
                <a:latin typeface="Helvetica Neue Light"/>
                <a:ea typeface="Helvetica Neue Light"/>
                <a:cs typeface="Helvetica Neue Light"/>
              </a:rPr>
              <a:t>State @ Scale</a:t>
            </a:r>
          </a:p>
        </p:txBody>
      </p:sp>
      <p:sp>
        <p:nvSpPr>
          <p:cNvPr id="266" name="Freeform 4"/>
          <p:cNvSpPr>
            <a:spLocks noChangeArrowheads="1"/>
          </p:cNvSpPr>
          <p:nvPr/>
        </p:nvSpPr>
        <p:spPr bwMode="auto">
          <a:xfrm>
            <a:off x="20932500" y="6909395"/>
            <a:ext cx="777836" cy="645840"/>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7" name="Freeform 5"/>
          <p:cNvSpPr>
            <a:spLocks noChangeArrowheads="1"/>
          </p:cNvSpPr>
          <p:nvPr/>
        </p:nvSpPr>
        <p:spPr bwMode="auto">
          <a:xfrm>
            <a:off x="21106925" y="6725545"/>
            <a:ext cx="414845" cy="226279"/>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8" name="Freeform 6"/>
          <p:cNvSpPr>
            <a:spLocks noChangeArrowheads="1"/>
          </p:cNvSpPr>
          <p:nvPr/>
        </p:nvSpPr>
        <p:spPr bwMode="auto">
          <a:xfrm>
            <a:off x="21597197" y="6815113"/>
            <a:ext cx="560982" cy="461986"/>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9" name="Freeform 7"/>
          <p:cNvSpPr>
            <a:spLocks noChangeArrowheads="1"/>
          </p:cNvSpPr>
          <p:nvPr/>
        </p:nvSpPr>
        <p:spPr bwMode="auto">
          <a:xfrm>
            <a:off x="21724477" y="6683116"/>
            <a:ext cx="296993" cy="160281"/>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0" name="Freeform 8"/>
          <p:cNvSpPr>
            <a:spLocks noChangeArrowheads="1"/>
          </p:cNvSpPr>
          <p:nvPr/>
        </p:nvSpPr>
        <p:spPr bwMode="auto">
          <a:xfrm>
            <a:off x="20536512" y="6815113"/>
            <a:ext cx="560985" cy="461986"/>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1" name="Freeform 9"/>
          <p:cNvSpPr>
            <a:spLocks noChangeArrowheads="1"/>
          </p:cNvSpPr>
          <p:nvPr/>
        </p:nvSpPr>
        <p:spPr bwMode="auto">
          <a:xfrm>
            <a:off x="20663795" y="6683116"/>
            <a:ext cx="296990" cy="160281"/>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2" name="Freeform 10"/>
          <p:cNvSpPr>
            <a:spLocks noChangeArrowheads="1"/>
          </p:cNvSpPr>
          <p:nvPr/>
        </p:nvSpPr>
        <p:spPr bwMode="auto">
          <a:xfrm>
            <a:off x="20725078" y="5244941"/>
            <a:ext cx="1192681" cy="1357674"/>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273" name="Group 272"/>
          <p:cNvGrpSpPr/>
          <p:nvPr/>
        </p:nvGrpSpPr>
        <p:grpSpPr>
          <a:xfrm>
            <a:off x="1147737" y="8982067"/>
            <a:ext cx="4189995" cy="3053917"/>
            <a:chOff x="1250193" y="8982067"/>
            <a:chExt cx="4189995" cy="3053917"/>
          </a:xfrm>
        </p:grpSpPr>
        <p:sp>
          <p:nvSpPr>
            <p:cNvPr id="274" name="TextBox 273"/>
            <p:cNvSpPr txBox="1"/>
            <p:nvPr/>
          </p:nvSpPr>
          <p:spPr>
            <a:xfrm>
              <a:off x="1250193" y="10761831"/>
              <a:ext cx="4189995"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Apps</a:t>
              </a:r>
            </a:p>
          </p:txBody>
        </p:sp>
        <p:pic>
          <p:nvPicPr>
            <p:cNvPr id="275" name="image83.png"/>
            <p:cNvPicPr/>
            <p:nvPr/>
          </p:nvPicPr>
          <p:blipFill>
            <a:blip r:embed="rId6">
              <a:extLst/>
            </a:blip>
            <a:stretch>
              <a:fillRect/>
            </a:stretch>
          </p:blipFill>
          <p:spPr>
            <a:xfrm>
              <a:off x="2668584" y="8982067"/>
              <a:ext cx="1353212" cy="1765058"/>
            </a:xfrm>
            <a:prstGeom prst="rect">
              <a:avLst/>
            </a:prstGeom>
            <a:solidFill>
              <a:schemeClr val="bg1"/>
            </a:solidFill>
            <a:ln w="12700">
              <a:miter lim="400000"/>
            </a:ln>
          </p:spPr>
        </p:pic>
      </p:grpSp>
      <p:grpSp>
        <p:nvGrpSpPr>
          <p:cNvPr id="276" name="Group 275"/>
          <p:cNvGrpSpPr/>
          <p:nvPr/>
        </p:nvGrpSpPr>
        <p:grpSpPr>
          <a:xfrm>
            <a:off x="1147737" y="2409013"/>
            <a:ext cx="4189995" cy="2926792"/>
            <a:chOff x="1045281" y="2409013"/>
            <a:chExt cx="4189995" cy="2926792"/>
          </a:xfrm>
        </p:grpSpPr>
        <p:sp>
          <p:nvSpPr>
            <p:cNvPr id="277" name="TextBox 276"/>
            <p:cNvSpPr txBox="1"/>
            <p:nvPr/>
          </p:nvSpPr>
          <p:spPr>
            <a:xfrm>
              <a:off x="1045281" y="4557646"/>
              <a:ext cx="4189995" cy="778159"/>
            </a:xfrm>
            <a:prstGeom prst="rect">
              <a:avLst/>
            </a:prstGeom>
            <a:noFill/>
          </p:spPr>
          <p:txBody>
            <a:bodyPr wrap="none" lIns="183089" tIns="91545" rIns="183089" bIns="91545" rtlCol="0" anchor="t" anchorCtr="0">
              <a:noAutofit/>
            </a:bodyPr>
            <a:lstStyle/>
            <a:p>
              <a:pPr algn="ctr">
                <a:lnSpc>
                  <a:spcPct val="80000"/>
                </a:lnSpc>
                <a:buClr>
                  <a:schemeClr val="tx2"/>
                </a:buClr>
              </a:pPr>
              <a:r>
                <a:rPr lang="en-US" sz="3000" b="1" dirty="0" smtClean="0">
                  <a:latin typeface="Helvetica Neue Light"/>
                  <a:ea typeface="Helvetica Neue Light"/>
                  <a:cs typeface="Helvetica Neue Light"/>
                </a:rPr>
                <a:t>Business User</a:t>
              </a:r>
              <a:endParaRPr lang="en-US" sz="3000" b="1" dirty="0">
                <a:latin typeface="Helvetica Neue Light"/>
                <a:ea typeface="Helvetica Neue Light"/>
                <a:cs typeface="Helvetica Neue Light"/>
              </a:endParaRPr>
            </a:p>
          </p:txBody>
        </p:sp>
        <p:grpSp>
          <p:nvGrpSpPr>
            <p:cNvPr id="278" name="Group 277"/>
            <p:cNvGrpSpPr/>
            <p:nvPr/>
          </p:nvGrpSpPr>
          <p:grpSpPr>
            <a:xfrm>
              <a:off x="2351195" y="2409013"/>
              <a:ext cx="1578166" cy="1981860"/>
              <a:chOff x="423794" y="4804665"/>
              <a:chExt cx="2406552" cy="3022147"/>
            </a:xfrm>
          </p:grpSpPr>
          <p:sp>
            <p:nvSpPr>
              <p:cNvPr id="279"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280" name="Group 279"/>
              <p:cNvGrpSpPr/>
              <p:nvPr/>
            </p:nvGrpSpPr>
            <p:grpSpPr>
              <a:xfrm>
                <a:off x="927467" y="4804665"/>
                <a:ext cx="1438692" cy="1702872"/>
                <a:chOff x="0" y="0"/>
                <a:chExt cx="1438691" cy="1702870"/>
              </a:xfrm>
              <a:solidFill>
                <a:srgbClr val="FD2A00"/>
              </a:solidFill>
            </p:grpSpPr>
            <p:sp>
              <p:nvSpPr>
                <p:cNvPr id="288"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9"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81" name="Group 73"/>
              <p:cNvGrpSpPr/>
              <p:nvPr/>
            </p:nvGrpSpPr>
            <p:grpSpPr>
              <a:xfrm>
                <a:off x="1188000" y="6189246"/>
                <a:ext cx="903347" cy="1240854"/>
                <a:chOff x="0" y="324530"/>
                <a:chExt cx="903346" cy="1240852"/>
              </a:xfrm>
            </p:grpSpPr>
            <p:sp>
              <p:nvSpPr>
                <p:cNvPr id="282"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5"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7"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grpSp>
        <p:nvGrpSpPr>
          <p:cNvPr id="290" name="Group 289"/>
          <p:cNvGrpSpPr/>
          <p:nvPr/>
        </p:nvGrpSpPr>
        <p:grpSpPr>
          <a:xfrm>
            <a:off x="1147737" y="6282028"/>
            <a:ext cx="4189995" cy="3060532"/>
            <a:chOff x="1209923" y="6282028"/>
            <a:chExt cx="4189995" cy="3060532"/>
          </a:xfrm>
        </p:grpSpPr>
        <p:sp>
          <p:nvSpPr>
            <p:cNvPr id="291" name="TextBox 290"/>
            <p:cNvSpPr txBox="1"/>
            <p:nvPr/>
          </p:nvSpPr>
          <p:spPr>
            <a:xfrm>
              <a:off x="1209923" y="8068407"/>
              <a:ext cx="4189995"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Developer</a:t>
              </a:r>
            </a:p>
          </p:txBody>
        </p:sp>
        <p:grpSp>
          <p:nvGrpSpPr>
            <p:cNvPr id="292" name="Group 818"/>
            <p:cNvGrpSpPr/>
            <p:nvPr/>
          </p:nvGrpSpPr>
          <p:grpSpPr>
            <a:xfrm>
              <a:off x="2379884" y="6282028"/>
              <a:ext cx="1850073" cy="1867915"/>
              <a:chOff x="0" y="0"/>
              <a:chExt cx="2499786" cy="2523894"/>
            </a:xfrm>
            <a:solidFill>
              <a:srgbClr val="FD2A00"/>
            </a:solidFill>
          </p:grpSpPr>
          <p:sp>
            <p:nvSpPr>
              <p:cNvPr id="293"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0"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2"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extLst>
      <p:ext uri="{BB962C8B-B14F-4D97-AF65-F5344CB8AC3E}">
        <p14:creationId xmlns:p14="http://schemas.microsoft.com/office/powerpoint/2010/main" val="175375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 API-first - Built for APIs, Built with APIs</a:t>
            </a:r>
            <a:endParaRPr lang="en-US"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12</a:t>
            </a:fld>
            <a:endParaRPr lang="en-US" dirty="0"/>
          </a:p>
        </p:txBody>
      </p:sp>
      <p:sp>
        <p:nvSpPr>
          <p:cNvPr id="90" name="Footer Placeholder 1"/>
          <p:cNvSpPr>
            <a:spLocks noGrp="1"/>
          </p:cNvSpPr>
          <p:nvPr>
            <p:ph type="ftr" sz="quarter" idx="3"/>
          </p:nvPr>
        </p:nvSpPr>
        <p:spPr>
          <a:xfrm>
            <a:off x="14818482" y="12914307"/>
            <a:ext cx="7721599" cy="730250"/>
          </a:xfrm>
        </p:spPr>
        <p:txBody>
          <a:bodyPr/>
          <a:lstStyle/>
          <a:p>
            <a:r>
              <a:rPr lang="en-US" dirty="0" smtClean="0"/>
              <a:t>©2015 Apigee. All Rights Reserved. </a:t>
            </a:r>
            <a:endParaRPr lang="en-US" dirty="0"/>
          </a:p>
        </p:txBody>
      </p:sp>
      <p:grpSp>
        <p:nvGrpSpPr>
          <p:cNvPr id="91" name="Group 1069"/>
          <p:cNvGrpSpPr/>
          <p:nvPr/>
        </p:nvGrpSpPr>
        <p:grpSpPr>
          <a:xfrm>
            <a:off x="17916618" y="3118618"/>
            <a:ext cx="1437571" cy="1437572"/>
            <a:chOff x="0" y="0"/>
            <a:chExt cx="1846387" cy="1846387"/>
          </a:xfrm>
        </p:grpSpPr>
        <p:sp>
          <p:nvSpPr>
            <p:cNvPr id="92" name="Shape 1067"/>
            <p:cNvSpPr/>
            <p:nvPr/>
          </p:nvSpPr>
          <p:spPr>
            <a:xfrm>
              <a:off x="0" y="0"/>
              <a:ext cx="1846388" cy="1846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A6AAA9"/>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pic>
          <p:nvPicPr>
            <p:cNvPr id="93" name="black friday chart.001.jpg"/>
            <p:cNvPicPr/>
            <p:nvPr/>
          </p:nvPicPr>
          <p:blipFill>
            <a:blip r:embed="rId3">
              <a:extLst/>
            </a:blip>
            <a:stretch>
              <a:fillRect/>
            </a:stretch>
          </p:blipFill>
          <p:spPr>
            <a:xfrm>
              <a:off x="20320" y="459473"/>
              <a:ext cx="1805590" cy="1367136"/>
            </a:xfrm>
            <a:prstGeom prst="rect">
              <a:avLst/>
            </a:prstGeom>
            <a:ln w="12700" cap="flat">
              <a:noFill/>
              <a:miter lim="400000"/>
            </a:ln>
            <a:effectLst/>
          </p:spPr>
        </p:pic>
      </p:grpSp>
      <p:sp>
        <p:nvSpPr>
          <p:cNvPr id="94" name="Shape 1070"/>
          <p:cNvSpPr/>
          <p:nvPr/>
        </p:nvSpPr>
        <p:spPr>
          <a:xfrm>
            <a:off x="8952089" y="5422234"/>
            <a:ext cx="1475977" cy="1427888"/>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898C8B"/>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5" name="Shape 1071"/>
          <p:cNvSpPr/>
          <p:nvPr/>
        </p:nvSpPr>
        <p:spPr>
          <a:xfrm flipH="1">
            <a:off x="14339095" y="5422234"/>
            <a:ext cx="1475977" cy="1427888"/>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A6AAA8"/>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6" name="Shape 1074"/>
          <p:cNvSpPr/>
          <p:nvPr/>
        </p:nvSpPr>
        <p:spPr>
          <a:xfrm flipV="1">
            <a:off x="10430972" y="7091278"/>
            <a:ext cx="1202455" cy="676284"/>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7" name="Shape 1075"/>
          <p:cNvSpPr/>
          <p:nvPr/>
        </p:nvSpPr>
        <p:spPr>
          <a:xfrm flipH="1" flipV="1">
            <a:off x="13219775" y="7091293"/>
            <a:ext cx="1271925" cy="759342"/>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98" name="Shape 1076"/>
          <p:cNvSpPr/>
          <p:nvPr/>
        </p:nvSpPr>
        <p:spPr>
          <a:xfrm flipV="1">
            <a:off x="12329854" y="7091279"/>
            <a:ext cx="0" cy="676286"/>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9" name="Shape 1077"/>
          <p:cNvSpPr/>
          <p:nvPr/>
        </p:nvSpPr>
        <p:spPr>
          <a:xfrm flipH="1">
            <a:off x="7600137" y="10847529"/>
            <a:ext cx="2586827" cy="760178"/>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86ABBC"/>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0" name="Shape 1078"/>
          <p:cNvSpPr/>
          <p:nvPr/>
        </p:nvSpPr>
        <p:spPr>
          <a:xfrm>
            <a:off x="15024070" y="10379919"/>
            <a:ext cx="2041386" cy="1102190"/>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1B97D1"/>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1" name="Shape 1079"/>
          <p:cNvSpPr/>
          <p:nvPr/>
        </p:nvSpPr>
        <p:spPr>
          <a:xfrm rot="10800000">
            <a:off x="7608246" y="11860766"/>
            <a:ext cx="3453499" cy="289168"/>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86ABBC"/>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2" name="Shape 1080"/>
          <p:cNvSpPr/>
          <p:nvPr/>
        </p:nvSpPr>
        <p:spPr>
          <a:xfrm rot="10800000" flipH="1">
            <a:off x="13707480" y="11828766"/>
            <a:ext cx="3354564" cy="289168"/>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1B97D1"/>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3" name="Shape 1081"/>
          <p:cNvSpPr/>
          <p:nvPr/>
        </p:nvSpPr>
        <p:spPr>
          <a:xfrm>
            <a:off x="9602755" y="5146178"/>
            <a:ext cx="2597878" cy="524456"/>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Developer </a:t>
            </a:r>
            <a:r>
              <a:rPr b="0" dirty="0">
                <a:latin typeface="Helvetica Neue Light"/>
                <a:cs typeface="Helvetica Neue Light"/>
              </a:rPr>
              <a:t>Portals</a:t>
            </a:r>
          </a:p>
        </p:txBody>
      </p:sp>
      <p:sp>
        <p:nvSpPr>
          <p:cNvPr id="104" name="Shape 1082"/>
          <p:cNvSpPr/>
          <p:nvPr/>
        </p:nvSpPr>
        <p:spPr>
          <a:xfrm>
            <a:off x="12556798" y="5150920"/>
            <a:ext cx="2597878" cy="524456"/>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Management </a:t>
            </a:r>
            <a:r>
              <a:rPr b="0" dirty="0">
                <a:latin typeface="Helvetica Neue Light"/>
                <a:cs typeface="Helvetica Neue Light"/>
              </a:rPr>
              <a:t>UI</a:t>
            </a:r>
          </a:p>
        </p:txBody>
      </p:sp>
      <p:sp>
        <p:nvSpPr>
          <p:cNvPr id="105" name="Shape 1083"/>
          <p:cNvSpPr/>
          <p:nvPr/>
        </p:nvSpPr>
        <p:spPr>
          <a:xfrm>
            <a:off x="13947987" y="8227346"/>
            <a:ext cx="2597878" cy="2158800"/>
          </a:xfrm>
          <a:prstGeom prst="rect">
            <a:avLst/>
          </a:prstGeom>
          <a:solidFill>
            <a:srgbClr val="1B97D1">
              <a:alpha val="25435"/>
            </a:srgbClr>
          </a:solidFill>
          <a:ln w="12700">
            <a:miter lim="400000"/>
          </a:ln>
        </p:spPr>
        <p:txBody>
          <a:bodyPr lIns="101440" tIns="101440" rIns="101440" bIns="101440"/>
          <a:lstStyle/>
          <a:p>
            <a:pPr algn="ctr">
              <a:spcBef>
                <a:spcPts val="0"/>
              </a:spcBef>
              <a:defRPr sz="2400" b="1" spc="-72">
                <a:solidFill>
                  <a:srgbClr val="FF4300"/>
                </a:solidFill>
                <a:latin typeface="+mn-lt"/>
                <a:ea typeface="+mn-ea"/>
                <a:cs typeface="+mn-cs"/>
                <a:sym typeface="Helvetica"/>
              </a:defRPr>
            </a:pPr>
            <a:endParaRPr dirty="0">
              <a:latin typeface="Helvetica Neue Light"/>
              <a:ea typeface="Helvetica Neue Light"/>
              <a:cs typeface="Helvetica Neue Light"/>
            </a:endParaRPr>
          </a:p>
        </p:txBody>
      </p:sp>
      <p:sp>
        <p:nvSpPr>
          <p:cNvPr id="106" name="Shape 1084"/>
          <p:cNvSpPr/>
          <p:nvPr/>
        </p:nvSpPr>
        <p:spPr>
          <a:xfrm>
            <a:off x="14114550" y="8724438"/>
            <a:ext cx="2264793" cy="457212"/>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Trends</a:t>
            </a:r>
          </a:p>
        </p:txBody>
      </p:sp>
      <p:sp>
        <p:nvSpPr>
          <p:cNvPr id="107" name="Shape 1085"/>
          <p:cNvSpPr/>
          <p:nvPr/>
        </p:nvSpPr>
        <p:spPr>
          <a:xfrm>
            <a:off x="14114550" y="9248911"/>
            <a:ext cx="2264793" cy="457214"/>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API Usage</a:t>
            </a:r>
          </a:p>
        </p:txBody>
      </p:sp>
      <p:sp>
        <p:nvSpPr>
          <p:cNvPr id="108" name="Shape 1086"/>
          <p:cNvSpPr/>
          <p:nvPr/>
        </p:nvSpPr>
        <p:spPr>
          <a:xfrm>
            <a:off x="14114550" y="9773363"/>
            <a:ext cx="2264793" cy="457214"/>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Customization</a:t>
            </a:r>
          </a:p>
        </p:txBody>
      </p:sp>
      <p:sp>
        <p:nvSpPr>
          <p:cNvPr id="109" name="Shape 1087"/>
          <p:cNvSpPr/>
          <p:nvPr/>
        </p:nvSpPr>
        <p:spPr>
          <a:xfrm>
            <a:off x="13954088" y="7707719"/>
            <a:ext cx="2585681" cy="531842"/>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API</a:t>
            </a:r>
          </a:p>
        </p:txBody>
      </p:sp>
      <p:sp>
        <p:nvSpPr>
          <p:cNvPr id="110" name="Shape 1088"/>
          <p:cNvSpPr/>
          <p:nvPr/>
        </p:nvSpPr>
        <p:spPr>
          <a:xfrm>
            <a:off x="14096277" y="8236147"/>
            <a:ext cx="2301339" cy="47029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1B97D1"/>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Engine</a:t>
            </a:r>
          </a:p>
        </p:txBody>
      </p:sp>
      <p:sp>
        <p:nvSpPr>
          <p:cNvPr id="111" name="Shape 1089"/>
          <p:cNvSpPr/>
          <p:nvPr/>
        </p:nvSpPr>
        <p:spPr>
          <a:xfrm>
            <a:off x="8113838" y="7673806"/>
            <a:ext cx="2597878" cy="3231992"/>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114120" tIns="114120" rIns="114120" bIns="114120"/>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Gateway API</a:t>
            </a:r>
          </a:p>
        </p:txBody>
      </p:sp>
      <p:sp>
        <p:nvSpPr>
          <p:cNvPr id="112" name="Shape 1090"/>
          <p:cNvSpPr/>
          <p:nvPr/>
        </p:nvSpPr>
        <p:spPr>
          <a:xfrm>
            <a:off x="8280400" y="8170917"/>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Policies</a:t>
            </a:r>
          </a:p>
        </p:txBody>
      </p:sp>
      <p:sp>
        <p:nvSpPr>
          <p:cNvPr id="113" name="Shape 1091"/>
          <p:cNvSpPr/>
          <p:nvPr/>
        </p:nvSpPr>
        <p:spPr>
          <a:xfrm>
            <a:off x="8280400" y="8695371"/>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dirty="0">
                <a:latin typeface="Helvetica Neue Light"/>
                <a:cs typeface="Helvetica Neue Light"/>
              </a:rPr>
              <a:t>Proxies</a:t>
            </a:r>
          </a:p>
        </p:txBody>
      </p:sp>
      <p:sp>
        <p:nvSpPr>
          <p:cNvPr id="114" name="Shape 1092"/>
          <p:cNvSpPr/>
          <p:nvPr/>
        </p:nvSpPr>
        <p:spPr>
          <a:xfrm>
            <a:off x="8280400" y="9219825"/>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Node.js</a:t>
            </a:r>
          </a:p>
        </p:txBody>
      </p:sp>
      <p:sp>
        <p:nvSpPr>
          <p:cNvPr id="115" name="Shape 1093"/>
          <p:cNvSpPr/>
          <p:nvPr/>
        </p:nvSpPr>
        <p:spPr>
          <a:xfrm>
            <a:off x="8280400" y="9744260"/>
            <a:ext cx="2264793" cy="457212"/>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Connectors</a:t>
            </a:r>
          </a:p>
        </p:txBody>
      </p:sp>
      <p:sp>
        <p:nvSpPr>
          <p:cNvPr id="116" name="Shape 1100"/>
          <p:cNvSpPr/>
          <p:nvPr/>
        </p:nvSpPr>
        <p:spPr>
          <a:xfrm>
            <a:off x="11084662" y="5985322"/>
            <a:ext cx="2597876" cy="524456"/>
          </a:xfrm>
          <a:prstGeom prst="rect">
            <a:avLst/>
          </a:prstGeom>
          <a:solidFill>
            <a:srgbClr val="696B6B"/>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SDKs</a:t>
            </a:r>
          </a:p>
        </p:txBody>
      </p:sp>
      <p:sp>
        <p:nvSpPr>
          <p:cNvPr id="117" name="Shape 1101"/>
          <p:cNvSpPr/>
          <p:nvPr/>
        </p:nvSpPr>
        <p:spPr>
          <a:xfrm>
            <a:off x="10392499" y="6643572"/>
            <a:ext cx="3982202" cy="524456"/>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Apigee Edge APIs</a:t>
            </a:r>
            <a:endParaRPr b="0" dirty="0">
              <a:latin typeface="Helvetica Neue Light"/>
              <a:cs typeface="Helvetica Neue Light"/>
            </a:endParaRPr>
          </a:p>
        </p:txBody>
      </p:sp>
      <p:sp>
        <p:nvSpPr>
          <p:cNvPr id="118" name="Shape 1102"/>
          <p:cNvSpPr/>
          <p:nvPr/>
        </p:nvSpPr>
        <p:spPr>
          <a:xfrm>
            <a:off x="11084662" y="11931216"/>
            <a:ext cx="2597876" cy="605092"/>
          </a:xfrm>
          <a:prstGeom prst="rect">
            <a:avLst/>
          </a:prstGeom>
          <a:solidFill>
            <a:srgbClr val="86ABBC">
              <a:alpha val="24792"/>
            </a:srgbClr>
          </a:solidFill>
          <a:ln w="12700">
            <a:miter lim="400000"/>
          </a:ln>
        </p:spPr>
        <p:txBody>
          <a:bodyPr lIns="101440" tIns="101440" rIns="101440" bIns="101440"/>
          <a:lstStyle/>
          <a:p>
            <a:pPr algn="ctr">
              <a:spcBef>
                <a:spcPts val="0"/>
              </a:spcBef>
              <a:defRPr sz="2400" b="1" spc="-72">
                <a:solidFill>
                  <a:srgbClr val="FF4300"/>
                </a:solidFill>
                <a:latin typeface="+mn-lt"/>
                <a:ea typeface="+mn-ea"/>
                <a:cs typeface="+mn-cs"/>
                <a:sym typeface="Helvetica"/>
              </a:defRPr>
            </a:pPr>
            <a:endParaRPr dirty="0">
              <a:latin typeface="Helvetica Neue Light"/>
              <a:ea typeface="Helvetica Neue Light"/>
              <a:cs typeface="Helvetica Neue Light"/>
            </a:endParaRPr>
          </a:p>
        </p:txBody>
      </p:sp>
      <p:sp>
        <p:nvSpPr>
          <p:cNvPr id="119" name="Shape 1103"/>
          <p:cNvSpPr/>
          <p:nvPr/>
        </p:nvSpPr>
        <p:spPr>
          <a:xfrm>
            <a:off x="11091264" y="11411595"/>
            <a:ext cx="2584632" cy="531842"/>
          </a:xfrm>
          <a:prstGeom prst="rect">
            <a:avLst/>
          </a:prstGeom>
          <a:solidFill>
            <a:srgbClr val="86AB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Billing API</a:t>
            </a:r>
          </a:p>
        </p:txBody>
      </p:sp>
      <p:sp>
        <p:nvSpPr>
          <p:cNvPr id="120" name="Shape 1104"/>
          <p:cNvSpPr/>
          <p:nvPr/>
        </p:nvSpPr>
        <p:spPr>
          <a:xfrm>
            <a:off x="11095043" y="12012037"/>
            <a:ext cx="2579043" cy="48348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Monetization Engine</a:t>
            </a:r>
          </a:p>
        </p:txBody>
      </p:sp>
      <p:sp>
        <p:nvSpPr>
          <p:cNvPr id="121" name="Shape 1105"/>
          <p:cNvSpPr/>
          <p:nvPr/>
        </p:nvSpPr>
        <p:spPr>
          <a:xfrm>
            <a:off x="5642205" y="11671523"/>
            <a:ext cx="1938768" cy="590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98A8"/>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2" name="Shape 1106"/>
          <p:cNvSpPr/>
          <p:nvPr/>
        </p:nvSpPr>
        <p:spPr>
          <a:xfrm>
            <a:off x="5642205" y="10738368"/>
            <a:ext cx="1938768" cy="1266992"/>
          </a:xfrm>
          <a:prstGeom prst="rect">
            <a:avLst/>
          </a:prstGeom>
          <a:solidFill>
            <a:srgbClr val="7798A8"/>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3" name="Shape 1107"/>
          <p:cNvSpPr/>
          <p:nvPr/>
        </p:nvSpPr>
        <p:spPr>
          <a:xfrm>
            <a:off x="5642205" y="10449842"/>
            <a:ext cx="1938768" cy="590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6ABBC"/>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4" name="Shape 1108"/>
          <p:cNvSpPr/>
          <p:nvPr/>
        </p:nvSpPr>
        <p:spPr>
          <a:xfrm>
            <a:off x="5787235" y="11228074"/>
            <a:ext cx="1648705" cy="7251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Highly Available “NoSQL” Data</a:t>
            </a:r>
          </a:p>
        </p:txBody>
      </p:sp>
      <p:sp>
        <p:nvSpPr>
          <p:cNvPr id="125" name="Shape 1109"/>
          <p:cNvSpPr/>
          <p:nvPr/>
        </p:nvSpPr>
        <p:spPr>
          <a:xfrm>
            <a:off x="17142861" y="11551564"/>
            <a:ext cx="1938768" cy="590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6" name="Shape 1110"/>
          <p:cNvSpPr/>
          <p:nvPr/>
        </p:nvSpPr>
        <p:spPr>
          <a:xfrm>
            <a:off x="17142861" y="10618449"/>
            <a:ext cx="1938768" cy="1266990"/>
          </a:xfrm>
          <a:prstGeom prst="rect">
            <a:avLst/>
          </a:prstGeom>
          <a:solidFill>
            <a:srgbClr val="51A7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7" name="Shape 1111"/>
          <p:cNvSpPr/>
          <p:nvPr/>
        </p:nvSpPr>
        <p:spPr>
          <a:xfrm>
            <a:off x="17205401" y="11108155"/>
            <a:ext cx="1813723" cy="72513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2400" spc="-72" dirty="0">
                <a:solidFill>
                  <a:srgbClr val="FFFFFF"/>
                </a:solidFill>
                <a:latin typeface="Helvetica Neue Light"/>
                <a:ea typeface="Helvetica Neue Light"/>
                <a:cs typeface="Helvetica Neue Light"/>
                <a:sym typeface="Helvetica"/>
              </a:rPr>
              <a:t>Scalable </a:t>
            </a:r>
            <a:br>
              <a:rPr sz="2400" spc="-72" dirty="0">
                <a:solidFill>
                  <a:srgbClr val="FFFFFF"/>
                </a:solidFill>
                <a:latin typeface="Helvetica Neue Light"/>
                <a:ea typeface="Helvetica Neue Light"/>
                <a:cs typeface="Helvetica Neue Light"/>
                <a:sym typeface="Helvetica"/>
              </a:rPr>
            </a:br>
            <a:r>
              <a:rPr sz="2400" spc="-72" dirty="0">
                <a:solidFill>
                  <a:srgbClr val="FFFFFF"/>
                </a:solidFill>
                <a:latin typeface="Helvetica Neue Light"/>
                <a:ea typeface="Helvetica Neue Light"/>
                <a:cs typeface="Helvetica Neue Light"/>
                <a:sym typeface="Helvetica"/>
              </a:rPr>
              <a:t>Time-Series Data</a:t>
            </a:r>
          </a:p>
        </p:txBody>
      </p:sp>
      <p:sp>
        <p:nvSpPr>
          <p:cNvPr id="128" name="Shape 1112"/>
          <p:cNvSpPr/>
          <p:nvPr/>
        </p:nvSpPr>
        <p:spPr>
          <a:xfrm>
            <a:off x="17142861" y="10329923"/>
            <a:ext cx="1938768" cy="590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CE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9" name="Shape 1113"/>
          <p:cNvSpPr/>
          <p:nvPr/>
        </p:nvSpPr>
        <p:spPr>
          <a:xfrm>
            <a:off x="11799708"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0" name="Shape 1114"/>
          <p:cNvSpPr/>
          <p:nvPr/>
        </p:nvSpPr>
        <p:spPr>
          <a:xfrm>
            <a:off x="9799611"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1" name="Shape 1115"/>
          <p:cNvSpPr/>
          <p:nvPr/>
        </p:nvSpPr>
        <p:spPr>
          <a:xfrm>
            <a:off x="13901836"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2" name="Shape 1116"/>
          <p:cNvSpPr/>
          <p:nvPr/>
        </p:nvSpPr>
        <p:spPr>
          <a:xfrm>
            <a:off x="4465561" y="4004183"/>
            <a:ext cx="7995863" cy="8062850"/>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33" name="Shape 1117"/>
          <p:cNvSpPr/>
          <p:nvPr/>
        </p:nvSpPr>
        <p:spPr>
          <a:xfrm flipH="1">
            <a:off x="12224578" y="4004183"/>
            <a:ext cx="7824474" cy="8062850"/>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34" name="Shape 1118"/>
          <p:cNvSpPr/>
          <p:nvPr/>
        </p:nvSpPr>
        <p:spPr>
          <a:xfrm>
            <a:off x="5608087" y="3917067"/>
            <a:ext cx="617233" cy="323918"/>
          </a:xfrm>
          <a:custGeom>
            <a:avLst/>
            <a:gdLst/>
            <a:ahLst/>
            <a:cxnLst>
              <a:cxn ang="0">
                <a:pos x="wd2" y="hd2"/>
              </a:cxn>
              <a:cxn ang="5400000">
                <a:pos x="wd2" y="hd2"/>
              </a:cxn>
              <a:cxn ang="10800000">
                <a:pos x="wd2" y="hd2"/>
              </a:cxn>
              <a:cxn ang="16200000">
                <a:pos x="wd2" y="hd2"/>
              </a:cxn>
            </a:cxnLst>
            <a:rect l="0" t="0" r="r" b="b"/>
            <a:pathLst>
              <a:path w="21600" h="21600" extrusionOk="0">
                <a:moveTo>
                  <a:pt x="18873" y="21600"/>
                </a:moveTo>
                <a:cubicBezTo>
                  <a:pt x="20364" y="14336"/>
                  <a:pt x="21276" y="7109"/>
                  <a:pt x="21600" y="0"/>
                </a:cubicBezTo>
                <a:lnTo>
                  <a:pt x="0" y="0"/>
                </a:lnTo>
                <a:cubicBezTo>
                  <a:pt x="324" y="7109"/>
                  <a:pt x="1235" y="14336"/>
                  <a:pt x="2726" y="21600"/>
                </a:cubicBezTo>
                <a:cubicBezTo>
                  <a:pt x="2726" y="21600"/>
                  <a:pt x="18873" y="21600"/>
                  <a:pt x="18873"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5" name="Shape 1119"/>
          <p:cNvSpPr/>
          <p:nvPr/>
        </p:nvSpPr>
        <p:spPr>
          <a:xfrm>
            <a:off x="5608087" y="3549316"/>
            <a:ext cx="624965" cy="323932"/>
          </a:xfrm>
          <a:custGeom>
            <a:avLst/>
            <a:gdLst/>
            <a:ahLst/>
            <a:cxnLst>
              <a:cxn ang="0">
                <a:pos x="wd2" y="hd2"/>
              </a:cxn>
              <a:cxn ang="5400000">
                <a:pos x="wd2" y="hd2"/>
              </a:cxn>
              <a:cxn ang="10800000">
                <a:pos x="wd2" y="hd2"/>
              </a:cxn>
              <a:cxn ang="16200000">
                <a:pos x="wd2" y="hd2"/>
              </a:cxn>
            </a:cxnLst>
            <a:rect l="0" t="0" r="r" b="b"/>
            <a:pathLst>
              <a:path w="21354" h="21600" extrusionOk="0">
                <a:moveTo>
                  <a:pt x="19925" y="0"/>
                </a:moveTo>
                <a:lnTo>
                  <a:pt x="1429" y="0"/>
                </a:lnTo>
                <a:cubicBezTo>
                  <a:pt x="341" y="6996"/>
                  <a:pt x="-123" y="14228"/>
                  <a:pt x="28" y="21600"/>
                </a:cubicBezTo>
                <a:lnTo>
                  <a:pt x="21326" y="21600"/>
                </a:lnTo>
                <a:cubicBezTo>
                  <a:pt x="21477" y="14228"/>
                  <a:pt x="21013" y="6996"/>
                  <a:pt x="19925"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6" name="Shape 1120"/>
          <p:cNvSpPr/>
          <p:nvPr/>
        </p:nvSpPr>
        <p:spPr>
          <a:xfrm>
            <a:off x="6207366" y="3917067"/>
            <a:ext cx="438981" cy="323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487" y="21600"/>
                </a:lnTo>
                <a:cubicBezTo>
                  <a:pt x="19366" y="15221"/>
                  <a:pt x="21176" y="7868"/>
                  <a:pt x="21600" y="0"/>
                </a:cubicBezTo>
                <a:lnTo>
                  <a:pt x="3591" y="0"/>
                </a:lnTo>
                <a:cubicBezTo>
                  <a:pt x="3164" y="7130"/>
                  <a:pt x="1973" y="14361"/>
                  <a:pt x="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7" name="Shape 1121"/>
          <p:cNvSpPr/>
          <p:nvPr/>
        </p:nvSpPr>
        <p:spPr>
          <a:xfrm>
            <a:off x="5717031" y="4298438"/>
            <a:ext cx="421627" cy="299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19" y="7176"/>
                  <a:pt x="5146" y="14374"/>
                  <a:pt x="8783" y="21530"/>
                </a:cubicBezTo>
                <a:cubicBezTo>
                  <a:pt x="9414" y="21576"/>
                  <a:pt x="10049" y="21600"/>
                  <a:pt x="10688" y="21600"/>
                </a:cubicBezTo>
                <a:cubicBezTo>
                  <a:pt x="11406" y="21600"/>
                  <a:pt x="12119" y="21564"/>
                  <a:pt x="12827" y="21507"/>
                </a:cubicBezTo>
                <a:cubicBezTo>
                  <a:pt x="16460" y="14359"/>
                  <a:pt x="19384" y="7168"/>
                  <a:pt x="21600" y="0"/>
                </a:cubicBezTo>
                <a:cubicBezTo>
                  <a:pt x="21600" y="0"/>
                  <a:pt x="0" y="0"/>
                  <a:pt x="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8" name="Shape 1122"/>
          <p:cNvSpPr/>
          <p:nvPr/>
        </p:nvSpPr>
        <p:spPr>
          <a:xfrm>
            <a:off x="5662548" y="3154343"/>
            <a:ext cx="509299" cy="3523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21" y="14065"/>
                  <a:pt x="16760" y="6851"/>
                  <a:pt x="12725" y="96"/>
                </a:cubicBezTo>
                <a:cubicBezTo>
                  <a:pt x="12088" y="39"/>
                  <a:pt x="11448" y="0"/>
                  <a:pt x="10801" y="0"/>
                </a:cubicBezTo>
                <a:cubicBezTo>
                  <a:pt x="10356" y="0"/>
                  <a:pt x="9916" y="13"/>
                  <a:pt x="9475" y="37"/>
                </a:cubicBezTo>
                <a:cubicBezTo>
                  <a:pt x="9274" y="50"/>
                  <a:pt x="9077" y="76"/>
                  <a:pt x="8877" y="93"/>
                </a:cubicBezTo>
                <a:cubicBezTo>
                  <a:pt x="4841" y="6849"/>
                  <a:pt x="1880" y="14064"/>
                  <a:pt x="0" y="21600"/>
                </a:cubicBezTo>
                <a:cubicBezTo>
                  <a:pt x="0" y="21600"/>
                  <a:pt x="21600" y="21600"/>
                  <a:pt x="2160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9" name="Shape 1123"/>
          <p:cNvSpPr/>
          <p:nvPr/>
        </p:nvSpPr>
        <p:spPr>
          <a:xfrm>
            <a:off x="6030300" y="3154343"/>
            <a:ext cx="506387" cy="3432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018" y="10289"/>
                  <a:pt x="9180" y="2150"/>
                  <a:pt x="0" y="0"/>
                </a:cubicBezTo>
                <a:cubicBezTo>
                  <a:pt x="3655" y="6779"/>
                  <a:pt x="6343" y="14031"/>
                  <a:pt x="8066" y="21600"/>
                </a:cubicBezTo>
                <a:cubicBezTo>
                  <a:pt x="8066" y="21600"/>
                  <a:pt x="21600" y="21600"/>
                  <a:pt x="2160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0" name="Shape 1124"/>
          <p:cNvSpPr/>
          <p:nvPr/>
        </p:nvSpPr>
        <p:spPr>
          <a:xfrm>
            <a:off x="6234625" y="3549316"/>
            <a:ext cx="403719" cy="323932"/>
          </a:xfrm>
          <a:custGeom>
            <a:avLst/>
            <a:gdLst/>
            <a:ahLst/>
            <a:cxnLst>
              <a:cxn ang="0">
                <a:pos x="wd2" y="hd2"/>
              </a:cxn>
              <a:cxn ang="5400000">
                <a:pos x="wd2" y="hd2"/>
              </a:cxn>
              <a:cxn ang="10800000">
                <a:pos x="wd2" y="hd2"/>
              </a:cxn>
              <a:cxn ang="16200000">
                <a:pos x="wd2" y="hd2"/>
              </a:cxn>
            </a:cxnLst>
            <a:rect l="0" t="0" r="r" b="b"/>
            <a:pathLst>
              <a:path w="21600" h="21600" extrusionOk="0">
                <a:moveTo>
                  <a:pt x="17588" y="0"/>
                </a:moveTo>
                <a:lnTo>
                  <a:pt x="0" y="0"/>
                </a:lnTo>
                <a:cubicBezTo>
                  <a:pt x="1588" y="7003"/>
                  <a:pt x="2277" y="14238"/>
                  <a:pt x="2057" y="21600"/>
                </a:cubicBezTo>
                <a:lnTo>
                  <a:pt x="21593" y="21600"/>
                </a:lnTo>
                <a:cubicBezTo>
                  <a:pt x="21594" y="21486"/>
                  <a:pt x="21600" y="21373"/>
                  <a:pt x="21600" y="21258"/>
                </a:cubicBezTo>
                <a:cubicBezTo>
                  <a:pt x="21600" y="13627"/>
                  <a:pt x="20151" y="6412"/>
                  <a:pt x="17588"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1" name="Shape 1125"/>
          <p:cNvSpPr/>
          <p:nvPr/>
        </p:nvSpPr>
        <p:spPr>
          <a:xfrm>
            <a:off x="6030299" y="4298438"/>
            <a:ext cx="480621" cy="2915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854" y="19470"/>
                  <a:pt x="16557" y="11435"/>
                  <a:pt x="21600" y="0"/>
                </a:cubicBezTo>
                <a:lnTo>
                  <a:pt x="7148" y="0"/>
                </a:lnTo>
                <a:cubicBezTo>
                  <a:pt x="5340" y="7234"/>
                  <a:pt x="2950" y="14459"/>
                  <a:pt x="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2" name="Shape 1126"/>
          <p:cNvSpPr/>
          <p:nvPr/>
        </p:nvSpPr>
        <p:spPr>
          <a:xfrm>
            <a:off x="5335658" y="4298438"/>
            <a:ext cx="478518" cy="291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075" y="11495"/>
                  <a:pt x="12775" y="19528"/>
                  <a:pt x="21600" y="21600"/>
                </a:cubicBezTo>
                <a:cubicBezTo>
                  <a:pt x="18632" y="14459"/>
                  <a:pt x="16228" y="7234"/>
                  <a:pt x="14410" y="0"/>
                </a:cubicBezTo>
                <a:cubicBezTo>
                  <a:pt x="14410" y="0"/>
                  <a:pt x="0" y="0"/>
                  <a:pt x="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3" name="Shape 1127"/>
          <p:cNvSpPr/>
          <p:nvPr/>
        </p:nvSpPr>
        <p:spPr>
          <a:xfrm>
            <a:off x="5199456" y="3917067"/>
            <a:ext cx="438665" cy="323918"/>
          </a:xfrm>
          <a:custGeom>
            <a:avLst/>
            <a:gdLst/>
            <a:ahLst/>
            <a:cxnLst>
              <a:cxn ang="0">
                <a:pos x="wd2" y="hd2"/>
              </a:cxn>
              <a:cxn ang="5400000">
                <a:pos x="wd2" y="hd2"/>
              </a:cxn>
              <a:cxn ang="10800000">
                <a:pos x="wd2" y="hd2"/>
              </a:cxn>
              <a:cxn ang="16200000">
                <a:pos x="wd2" y="hd2"/>
              </a:cxn>
            </a:cxnLst>
            <a:rect l="0" t="0" r="r" b="b"/>
            <a:pathLst>
              <a:path w="21600" h="21600" extrusionOk="0">
                <a:moveTo>
                  <a:pt x="18008" y="0"/>
                </a:moveTo>
                <a:lnTo>
                  <a:pt x="0" y="0"/>
                </a:lnTo>
                <a:cubicBezTo>
                  <a:pt x="506" y="7879"/>
                  <a:pt x="2356" y="15226"/>
                  <a:pt x="5233" y="21600"/>
                </a:cubicBezTo>
                <a:lnTo>
                  <a:pt x="21600" y="21600"/>
                </a:lnTo>
                <a:cubicBezTo>
                  <a:pt x="19626" y="14361"/>
                  <a:pt x="18435" y="7130"/>
                  <a:pt x="18008"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4" name="Shape 1128"/>
          <p:cNvSpPr/>
          <p:nvPr/>
        </p:nvSpPr>
        <p:spPr>
          <a:xfrm>
            <a:off x="5199475" y="3549316"/>
            <a:ext cx="404319" cy="3239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641" y="0"/>
                </a:lnTo>
                <a:cubicBezTo>
                  <a:pt x="1300" y="6143"/>
                  <a:pt x="0" y="13053"/>
                  <a:pt x="0" y="20419"/>
                </a:cubicBezTo>
                <a:cubicBezTo>
                  <a:pt x="0" y="20815"/>
                  <a:pt x="16" y="21206"/>
                  <a:pt x="23" y="21600"/>
                </a:cubicBezTo>
                <a:lnTo>
                  <a:pt x="19545" y="21600"/>
                </a:lnTo>
                <a:cubicBezTo>
                  <a:pt x="19326" y="14238"/>
                  <a:pt x="20013" y="7003"/>
                  <a:pt x="2160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5" name="Shape 1129"/>
          <p:cNvSpPr/>
          <p:nvPr/>
        </p:nvSpPr>
        <p:spPr>
          <a:xfrm>
            <a:off x="5294816" y="3154343"/>
            <a:ext cx="515303" cy="3439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183" y="2071"/>
                  <a:pt x="4403" y="10158"/>
                  <a:pt x="0" y="21600"/>
                </a:cubicBezTo>
                <a:lnTo>
                  <a:pt x="13653" y="21600"/>
                </a:lnTo>
                <a:cubicBezTo>
                  <a:pt x="15349" y="14030"/>
                  <a:pt x="17998" y="6778"/>
                  <a:pt x="2160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6" name="Shape 1130"/>
          <p:cNvSpPr/>
          <p:nvPr/>
        </p:nvSpPr>
        <p:spPr>
          <a:xfrm>
            <a:off x="5922902" y="4764828"/>
            <a:ext cx="0" cy="356392"/>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7" name="Shape 1131"/>
          <p:cNvSpPr/>
          <p:nvPr/>
        </p:nvSpPr>
        <p:spPr>
          <a:xfrm>
            <a:off x="6219562" y="4710444"/>
            <a:ext cx="133489" cy="306952"/>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8" name="Shape 1132"/>
          <p:cNvSpPr/>
          <p:nvPr/>
        </p:nvSpPr>
        <p:spPr>
          <a:xfrm>
            <a:off x="6486519" y="4557178"/>
            <a:ext cx="221363" cy="270804"/>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9" name="Shape 1133"/>
          <p:cNvSpPr/>
          <p:nvPr/>
        </p:nvSpPr>
        <p:spPr>
          <a:xfrm>
            <a:off x="6684300" y="4334696"/>
            <a:ext cx="305624" cy="176868"/>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50" name="Shape 1134"/>
          <p:cNvSpPr/>
          <p:nvPr/>
        </p:nvSpPr>
        <p:spPr>
          <a:xfrm>
            <a:off x="6778215" y="4057839"/>
            <a:ext cx="360007" cy="43378"/>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51" name="Shape 1135"/>
          <p:cNvSpPr/>
          <p:nvPr/>
        </p:nvSpPr>
        <p:spPr>
          <a:xfrm>
            <a:off x="9272380" y="2999944"/>
            <a:ext cx="2182471"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pPr>
            <a:r>
              <a:rPr sz="2400" spc="-40" dirty="0">
                <a:solidFill>
                  <a:srgbClr val="FF4300"/>
                </a:solidFill>
                <a:latin typeface="Helvetica Neue Light"/>
                <a:ea typeface="Helvetica Neue Light"/>
                <a:cs typeface="Helvetica Neue Light"/>
              </a:rPr>
              <a:t>Alerting</a:t>
            </a:r>
          </a:p>
        </p:txBody>
      </p:sp>
      <p:sp>
        <p:nvSpPr>
          <p:cNvPr id="152" name="Shape 1136"/>
          <p:cNvSpPr/>
          <p:nvPr/>
        </p:nvSpPr>
        <p:spPr>
          <a:xfrm>
            <a:off x="11279797" y="2999944"/>
            <a:ext cx="2182471"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pPr>
            <a:r>
              <a:rPr sz="2400" spc="-40" dirty="0">
                <a:solidFill>
                  <a:srgbClr val="FF4300"/>
                </a:solidFill>
                <a:latin typeface="Helvetica Neue Light"/>
                <a:ea typeface="Helvetica Neue Light"/>
                <a:cs typeface="Helvetica Neue Light"/>
              </a:rPr>
              <a:t>Monitoring</a:t>
            </a:r>
          </a:p>
        </p:txBody>
      </p:sp>
      <p:sp>
        <p:nvSpPr>
          <p:cNvPr id="153" name="Shape 1137"/>
          <p:cNvSpPr/>
          <p:nvPr/>
        </p:nvSpPr>
        <p:spPr>
          <a:xfrm>
            <a:off x="13081580" y="2630612"/>
            <a:ext cx="2782671"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defRPr sz="1800" spc="0">
                <a:solidFill>
                  <a:srgbClr val="000000"/>
                </a:solidFill>
              </a:defRPr>
            </a:pPr>
            <a:r>
              <a:rPr sz="2400" spc="-40" dirty="0">
                <a:solidFill>
                  <a:srgbClr val="FF4300"/>
                </a:solidFill>
                <a:latin typeface="Helvetica Neue Light"/>
                <a:ea typeface="Helvetica Neue Light"/>
                <a:cs typeface="Helvetica Neue Light"/>
                <a:sym typeface="Helvetica"/>
              </a:rPr>
              <a:t>Authentication</a:t>
            </a:r>
          </a:p>
          <a:p>
            <a:pPr algn="ctr">
              <a:spcBef>
                <a:spcPts val="0"/>
              </a:spcBef>
              <a:defRPr sz="1800" spc="0">
                <a:solidFill>
                  <a:srgbClr val="000000"/>
                </a:solidFill>
              </a:defRPr>
            </a:pPr>
            <a:r>
              <a:rPr lang="en-US" sz="2400" spc="-40" dirty="0">
                <a:solidFill>
                  <a:srgbClr val="FF4300"/>
                </a:solidFill>
                <a:latin typeface="Helvetica Neue Light"/>
                <a:ea typeface="Helvetica Neue Light"/>
                <a:cs typeface="Helvetica Neue Light"/>
                <a:sym typeface="Helvetica"/>
              </a:rPr>
              <a:t>a</a:t>
            </a:r>
            <a:r>
              <a:rPr sz="2400" spc="-40" dirty="0" smtClean="0">
                <a:solidFill>
                  <a:srgbClr val="FF4300"/>
                </a:solidFill>
                <a:latin typeface="Helvetica Neue Light"/>
                <a:ea typeface="Helvetica Neue Light"/>
                <a:cs typeface="Helvetica Neue Light"/>
                <a:sym typeface="Helvetica"/>
              </a:rPr>
              <a:t>nd </a:t>
            </a:r>
            <a:r>
              <a:rPr lang="en-US" sz="2400" spc="-40" dirty="0" smtClean="0">
                <a:solidFill>
                  <a:srgbClr val="FF4300"/>
                </a:solidFill>
                <a:latin typeface="Helvetica Neue Light"/>
                <a:ea typeface="Helvetica Neue Light"/>
                <a:cs typeface="Helvetica Neue Light"/>
                <a:sym typeface="Helvetica"/>
              </a:rPr>
              <a:t>a</a:t>
            </a:r>
            <a:r>
              <a:rPr sz="2400" spc="-40" dirty="0" smtClean="0">
                <a:solidFill>
                  <a:srgbClr val="FF4300"/>
                </a:solidFill>
                <a:latin typeface="Helvetica Neue Light"/>
                <a:ea typeface="Helvetica Neue Light"/>
                <a:cs typeface="Helvetica Neue Light"/>
                <a:sym typeface="Helvetica"/>
              </a:rPr>
              <a:t>uthorization</a:t>
            </a:r>
            <a:endParaRPr sz="2400" spc="-40" dirty="0">
              <a:solidFill>
                <a:srgbClr val="FF4300"/>
              </a:solidFill>
              <a:latin typeface="Helvetica Neue Light"/>
              <a:ea typeface="Helvetica Neue Light"/>
              <a:cs typeface="Helvetica Neue Light"/>
              <a:sym typeface="Helvetica"/>
            </a:endParaRPr>
          </a:p>
        </p:txBody>
      </p:sp>
      <p:sp>
        <p:nvSpPr>
          <p:cNvPr id="154" name="Shape 1138"/>
          <p:cNvSpPr/>
          <p:nvPr/>
        </p:nvSpPr>
        <p:spPr>
          <a:xfrm>
            <a:off x="2621899" y="3270741"/>
            <a:ext cx="2430737" cy="173407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2400" spc="-40" dirty="0">
                <a:solidFill>
                  <a:schemeClr val="bg1">
                    <a:lumMod val="50000"/>
                  </a:schemeClr>
                </a:solidFill>
                <a:latin typeface="Helvetica Neue Light"/>
                <a:ea typeface="Helvetica Neue Light"/>
                <a:cs typeface="Helvetica Neue Light"/>
                <a:sym typeface="Helvetica"/>
              </a:rPr>
              <a:t>1</a:t>
            </a:r>
            <a:r>
              <a:rPr lang="en-US" sz="2400" spc="-40" dirty="0">
                <a:solidFill>
                  <a:schemeClr val="bg1">
                    <a:lumMod val="50000"/>
                  </a:schemeClr>
                </a:solidFill>
                <a:latin typeface="Helvetica Neue Light"/>
                <a:ea typeface="Helvetica Neue Light"/>
                <a:cs typeface="Helvetica Neue Light"/>
                <a:sym typeface="Helvetica"/>
              </a:rPr>
              <a:t>9</a:t>
            </a:r>
            <a:r>
              <a:rPr sz="2400" spc="-40" dirty="0">
                <a:solidFill>
                  <a:schemeClr val="bg1">
                    <a:lumMod val="50000"/>
                  </a:schemeClr>
                </a:solidFill>
                <a:latin typeface="Helvetica Neue Light"/>
                <a:ea typeface="Helvetica Neue Light"/>
                <a:cs typeface="Helvetica Neue Light"/>
                <a:sym typeface="Helvetica"/>
              </a:rPr>
              <a:t> Data </a:t>
            </a:r>
            <a:r>
              <a:rPr lang="en-US" sz="2400" spc="-40" dirty="0" smtClean="0">
                <a:solidFill>
                  <a:schemeClr val="bg1">
                    <a:lumMod val="50000"/>
                  </a:schemeClr>
                </a:solidFill>
                <a:latin typeface="Helvetica Neue Light"/>
                <a:ea typeface="Helvetica Neue Light"/>
                <a:cs typeface="Helvetica Neue Light"/>
                <a:sym typeface="Helvetica"/>
              </a:rPr>
              <a:t>c</a:t>
            </a:r>
            <a:r>
              <a:rPr sz="2400" spc="-40" dirty="0" smtClean="0">
                <a:solidFill>
                  <a:schemeClr val="bg1">
                    <a:lumMod val="50000"/>
                  </a:schemeClr>
                </a:solidFill>
                <a:latin typeface="Helvetica Neue Light"/>
                <a:ea typeface="Helvetica Neue Light"/>
                <a:cs typeface="Helvetica Neue Light"/>
                <a:sym typeface="Helvetica"/>
              </a:rPr>
              <a:t>enters</a:t>
            </a:r>
            <a:endParaRPr sz="2400" spc="-40" dirty="0">
              <a:solidFill>
                <a:schemeClr val="bg1">
                  <a:lumMod val="50000"/>
                </a:schemeClr>
              </a:solidFill>
              <a:latin typeface="Helvetica Neue Light"/>
              <a:ea typeface="Helvetica Neue Light"/>
              <a:cs typeface="Helvetica Neue Light"/>
              <a:sym typeface="Helvetica"/>
            </a:endParaRPr>
          </a:p>
          <a:p>
            <a:pPr algn="ctr">
              <a:spcBef>
                <a:spcPts val="0"/>
              </a:spcBef>
              <a:defRPr sz="1800" spc="0">
                <a:solidFill>
                  <a:srgbClr val="000000"/>
                </a:solidFill>
              </a:defRPr>
            </a:pPr>
            <a:r>
              <a:rPr lang="en-US" sz="2400" spc="-40" dirty="0">
                <a:solidFill>
                  <a:schemeClr val="bg1">
                    <a:lumMod val="50000"/>
                  </a:schemeClr>
                </a:solidFill>
                <a:latin typeface="Helvetica Neue Light"/>
                <a:ea typeface="Helvetica Neue Light"/>
                <a:cs typeface="Helvetica Neue Light"/>
                <a:sym typeface="Helvetica"/>
              </a:rPr>
              <a:t>7</a:t>
            </a:r>
            <a:r>
              <a:rPr sz="2400" spc="-40" dirty="0">
                <a:solidFill>
                  <a:schemeClr val="bg1">
                    <a:lumMod val="50000"/>
                  </a:schemeClr>
                </a:solidFill>
                <a:latin typeface="Helvetica Neue Light"/>
                <a:ea typeface="Helvetica Neue Light"/>
                <a:cs typeface="Helvetica Neue Light"/>
                <a:sym typeface="Helvetica"/>
              </a:rPr>
              <a:t> Geographical locations</a:t>
            </a:r>
          </a:p>
        </p:txBody>
      </p:sp>
      <p:sp>
        <p:nvSpPr>
          <p:cNvPr id="155" name="Shape 1144"/>
          <p:cNvSpPr/>
          <p:nvPr/>
        </p:nvSpPr>
        <p:spPr>
          <a:xfrm>
            <a:off x="11197475" y="8702755"/>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Collections</a:t>
            </a:r>
          </a:p>
        </p:txBody>
      </p:sp>
      <p:sp>
        <p:nvSpPr>
          <p:cNvPr id="156" name="Shape 1145"/>
          <p:cNvSpPr/>
          <p:nvPr/>
        </p:nvSpPr>
        <p:spPr>
          <a:xfrm>
            <a:off x="11197475" y="9227211"/>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Graphs</a:t>
            </a:r>
          </a:p>
        </p:txBody>
      </p:sp>
      <p:sp>
        <p:nvSpPr>
          <p:cNvPr id="157" name="Shape 1146"/>
          <p:cNvSpPr/>
          <p:nvPr/>
        </p:nvSpPr>
        <p:spPr>
          <a:xfrm>
            <a:off x="11197475" y="9751665"/>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Notifications</a:t>
            </a:r>
          </a:p>
        </p:txBody>
      </p:sp>
      <p:sp>
        <p:nvSpPr>
          <p:cNvPr id="158" name="Shape 1147"/>
          <p:cNvSpPr/>
          <p:nvPr/>
        </p:nvSpPr>
        <p:spPr>
          <a:xfrm>
            <a:off x="11197475" y="10276117"/>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App Users</a:t>
            </a:r>
          </a:p>
        </p:txBody>
      </p:sp>
      <p:sp>
        <p:nvSpPr>
          <p:cNvPr id="159" name="Shape 1148"/>
          <p:cNvSpPr/>
          <p:nvPr/>
        </p:nvSpPr>
        <p:spPr>
          <a:xfrm>
            <a:off x="11036459" y="7690814"/>
            <a:ext cx="2586825" cy="52222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API</a:t>
            </a:r>
          </a:p>
        </p:txBody>
      </p:sp>
      <p:sp>
        <p:nvSpPr>
          <p:cNvPr id="160" name="Shape 1149"/>
          <p:cNvSpPr/>
          <p:nvPr/>
        </p:nvSpPr>
        <p:spPr>
          <a:xfrm>
            <a:off x="11030934" y="8205663"/>
            <a:ext cx="2597876" cy="2683146"/>
          </a:xfrm>
          <a:prstGeom prst="rect">
            <a:avLst/>
          </a:prstGeom>
          <a:solidFill>
            <a:srgbClr val="55B973">
              <a:alpha val="25716"/>
            </a:srgbClr>
          </a:solidFill>
          <a:ln w="12700">
            <a:miter lim="400000"/>
          </a:ln>
        </p:spPr>
        <p:txBody>
          <a:bodyPr lIns="101440" tIns="101440" rIns="101440" bIns="101440"/>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61" name="Shape 1150"/>
          <p:cNvSpPr/>
          <p:nvPr/>
        </p:nvSpPr>
        <p:spPr>
          <a:xfrm>
            <a:off x="11238636" y="8157285"/>
            <a:ext cx="2182471" cy="5230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Engine</a:t>
            </a:r>
          </a:p>
        </p:txBody>
      </p:sp>
      <p:sp>
        <p:nvSpPr>
          <p:cNvPr id="162" name="Shape 1151"/>
          <p:cNvSpPr/>
          <p:nvPr/>
        </p:nvSpPr>
        <p:spPr>
          <a:xfrm flipV="1">
            <a:off x="12329854" y="10891926"/>
            <a:ext cx="0" cy="440248"/>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63" name="Shape 1152"/>
          <p:cNvSpPr/>
          <p:nvPr/>
        </p:nvSpPr>
        <p:spPr>
          <a:xfrm>
            <a:off x="17757114" y="2959114"/>
            <a:ext cx="1756580" cy="1756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8575" cmpd="sng">
            <a:solidFill>
              <a:srgbClr val="A6AAA9"/>
            </a:solidFill>
            <a:prstDash val="solid"/>
            <a:miter lim="400000"/>
          </a:ln>
        </p:spPr>
        <p:txBody>
          <a:bodyPr lIns="45658" tIns="45660" rIns="45658" bIns="45660" anchor="ctr"/>
          <a:lstStyle/>
          <a:p>
            <a:pPr defTabSz="456519">
              <a:spcBef>
                <a:spcPts val="0"/>
              </a:spcBef>
              <a:defRPr sz="1800" spc="0">
                <a:solidFill>
                  <a:srgbClr val="5A5A5A"/>
                </a:solidFill>
                <a:latin typeface="Helvetica Neue Thin"/>
                <a:ea typeface="Helvetica Neue Thin"/>
                <a:cs typeface="Helvetica Neue Thin"/>
                <a:sym typeface="Helvetica Neue Thin"/>
              </a:defRPr>
            </a:pPr>
            <a:endParaRPr spc="-40" dirty="0">
              <a:latin typeface="Helvetica Neue Light"/>
              <a:ea typeface="Helvetica Neue Light"/>
              <a:cs typeface="Helvetica Neue Light"/>
            </a:endParaRPr>
          </a:p>
        </p:txBody>
      </p:sp>
      <p:sp>
        <p:nvSpPr>
          <p:cNvPr id="164" name="Shape 1153"/>
          <p:cNvSpPr/>
          <p:nvPr/>
        </p:nvSpPr>
        <p:spPr>
          <a:xfrm>
            <a:off x="18038269" y="3492833"/>
            <a:ext cx="1194270" cy="1194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rgbClr val="A6AAA9"/>
            </a:solidFill>
            <a:prstDash val="solid"/>
            <a:miter lim="400000"/>
          </a:ln>
        </p:spPr>
        <p:txBody>
          <a:bodyPr lIns="45658" tIns="45660" rIns="45658" bIns="45660" anchor="ctr"/>
          <a:lstStyle/>
          <a:p>
            <a:pPr defTabSz="456519">
              <a:spcBef>
                <a:spcPts val="0"/>
              </a:spcBef>
              <a:defRPr sz="1800" spc="0">
                <a:solidFill>
                  <a:srgbClr val="5A5A5A"/>
                </a:solidFill>
                <a:latin typeface="Helvetica Neue Thin"/>
                <a:ea typeface="Helvetica Neue Thin"/>
                <a:cs typeface="Helvetica Neue Thin"/>
                <a:sym typeface="Helvetica Neue Thin"/>
              </a:defRPr>
            </a:pPr>
            <a:endParaRPr spc="-40" dirty="0">
              <a:latin typeface="Helvetica Neue Light"/>
              <a:ea typeface="Helvetica Neue Light"/>
              <a:cs typeface="Helvetica Neue Light"/>
            </a:endParaRPr>
          </a:p>
        </p:txBody>
      </p:sp>
      <p:sp>
        <p:nvSpPr>
          <p:cNvPr id="165" name="Shape 1154"/>
          <p:cNvSpPr/>
          <p:nvPr/>
        </p:nvSpPr>
        <p:spPr>
          <a:xfrm>
            <a:off x="18252498" y="3923261"/>
            <a:ext cx="763862" cy="7638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45658" tIns="45660" rIns="45658" bIns="4566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6" name="Shape 1155"/>
          <p:cNvSpPr/>
          <p:nvPr/>
        </p:nvSpPr>
        <p:spPr>
          <a:xfrm>
            <a:off x="19588474" y="3222931"/>
            <a:ext cx="1437571" cy="173407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CACACA"/>
                </a:solidFill>
                <a:latin typeface="+mn-lt"/>
                <a:ea typeface="+mn-ea"/>
                <a:cs typeface="+mn-cs"/>
                <a:sym typeface="Helvetica"/>
              </a:defRPr>
            </a:lvl1pPr>
          </a:lstStyle>
          <a:p>
            <a:pPr lvl="0">
              <a:defRPr sz="1800" b="0" spc="0">
                <a:solidFill>
                  <a:srgbClr val="000000"/>
                </a:solidFill>
              </a:defRPr>
            </a:pPr>
            <a:r>
              <a:rPr b="0" spc="-40" dirty="0">
                <a:solidFill>
                  <a:srgbClr val="7F7F7F"/>
                </a:solidFill>
                <a:latin typeface="Helvetica Neue Light"/>
                <a:cs typeface="Helvetica Neue Light"/>
              </a:rPr>
              <a:t>Mission Critical Scaling</a:t>
            </a:r>
          </a:p>
        </p:txBody>
      </p:sp>
      <p:sp>
        <p:nvSpPr>
          <p:cNvPr id="167" name="Shape 1156"/>
          <p:cNvSpPr/>
          <p:nvPr/>
        </p:nvSpPr>
        <p:spPr>
          <a:xfrm>
            <a:off x="14173188" y="3726914"/>
            <a:ext cx="563987" cy="206796"/>
          </a:xfrm>
          <a:custGeom>
            <a:avLst/>
            <a:gdLst/>
            <a:ahLst/>
            <a:cxnLst>
              <a:cxn ang="0">
                <a:pos x="wd2" y="hd2"/>
              </a:cxn>
              <a:cxn ang="5400000">
                <a:pos x="wd2" y="hd2"/>
              </a:cxn>
              <a:cxn ang="10800000">
                <a:pos x="wd2" y="hd2"/>
              </a:cxn>
              <a:cxn ang="16200000">
                <a:pos x="wd2" y="hd2"/>
              </a:cxn>
            </a:cxnLst>
            <a:rect l="0" t="0" r="r" b="b"/>
            <a:pathLst>
              <a:path w="21600" h="21600" extrusionOk="0">
                <a:moveTo>
                  <a:pt x="10800" y="9818"/>
                </a:moveTo>
                <a:cubicBezTo>
                  <a:pt x="10204" y="9818"/>
                  <a:pt x="9720" y="8497"/>
                  <a:pt x="9720" y="6873"/>
                </a:cubicBezTo>
                <a:cubicBezTo>
                  <a:pt x="9720" y="5248"/>
                  <a:pt x="10204" y="3927"/>
                  <a:pt x="10800" y="3927"/>
                </a:cubicBezTo>
                <a:cubicBezTo>
                  <a:pt x="11396" y="3927"/>
                  <a:pt x="11880" y="5248"/>
                  <a:pt x="11880" y="6873"/>
                </a:cubicBezTo>
                <a:cubicBezTo>
                  <a:pt x="11880" y="8497"/>
                  <a:pt x="11396" y="9818"/>
                  <a:pt x="10800" y="9818"/>
                </a:cubicBezTo>
                <a:close/>
                <a:moveTo>
                  <a:pt x="21240" y="11782"/>
                </a:moveTo>
                <a:lnTo>
                  <a:pt x="13680" y="11782"/>
                </a:lnTo>
                <a:lnTo>
                  <a:pt x="13680" y="7172"/>
                </a:lnTo>
                <a:cubicBezTo>
                  <a:pt x="13680" y="3284"/>
                  <a:pt x="12361" y="0"/>
                  <a:pt x="10800" y="0"/>
                </a:cubicBezTo>
                <a:cubicBezTo>
                  <a:pt x="9239" y="0"/>
                  <a:pt x="7920" y="3284"/>
                  <a:pt x="7920" y="7172"/>
                </a:cubicBezTo>
                <a:lnTo>
                  <a:pt x="7920" y="11782"/>
                </a:lnTo>
                <a:lnTo>
                  <a:pt x="360" y="11782"/>
                </a:lnTo>
                <a:cubicBezTo>
                  <a:pt x="161" y="11782"/>
                  <a:pt x="0" y="12221"/>
                  <a:pt x="0" y="12764"/>
                </a:cubicBezTo>
                <a:lnTo>
                  <a:pt x="0" y="21600"/>
                </a:lnTo>
                <a:lnTo>
                  <a:pt x="21600" y="21600"/>
                </a:lnTo>
                <a:lnTo>
                  <a:pt x="21600" y="12764"/>
                </a:lnTo>
                <a:cubicBezTo>
                  <a:pt x="21600" y="12221"/>
                  <a:pt x="21439" y="11782"/>
                  <a:pt x="21240" y="11782"/>
                </a:cubicBezTo>
                <a:close/>
              </a:path>
            </a:pathLst>
          </a:custGeom>
          <a:solidFill>
            <a:srgbClr val="FFFFFF"/>
          </a:solidFill>
          <a:ln w="12700">
            <a:miter lim="400000"/>
          </a:ln>
        </p:spPr>
        <p:txBody>
          <a:bodyPr lIns="38041" tIns="38041" rIns="38041" bIns="38041"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8" name="Shape 1157"/>
          <p:cNvSpPr/>
          <p:nvPr/>
        </p:nvSpPr>
        <p:spPr>
          <a:xfrm>
            <a:off x="14173188" y="3949034"/>
            <a:ext cx="563987" cy="302428"/>
          </a:xfrm>
          <a:custGeom>
            <a:avLst/>
            <a:gdLst/>
            <a:ahLst/>
            <a:cxnLst>
              <a:cxn ang="0">
                <a:pos x="wd2" y="hd2"/>
              </a:cxn>
              <a:cxn ang="5400000">
                <a:pos x="wd2" y="hd2"/>
              </a:cxn>
              <a:cxn ang="10800000">
                <a:pos x="wd2" y="hd2"/>
              </a:cxn>
              <a:cxn ang="16200000">
                <a:pos x="wd2" y="hd2"/>
              </a:cxn>
            </a:cxnLst>
            <a:rect l="0" t="0" r="r" b="b"/>
            <a:pathLst>
              <a:path w="21600" h="21600" extrusionOk="0">
                <a:moveTo>
                  <a:pt x="2880" y="15441"/>
                </a:moveTo>
                <a:cubicBezTo>
                  <a:pt x="2880" y="14414"/>
                  <a:pt x="3036" y="11495"/>
                  <a:pt x="4722" y="10449"/>
                </a:cubicBezTo>
                <a:cubicBezTo>
                  <a:pt x="4256" y="9710"/>
                  <a:pt x="3960" y="8612"/>
                  <a:pt x="3960" y="7385"/>
                </a:cubicBezTo>
                <a:cubicBezTo>
                  <a:pt x="3960" y="5164"/>
                  <a:pt x="4929" y="3357"/>
                  <a:pt x="6120" y="3357"/>
                </a:cubicBezTo>
                <a:cubicBezTo>
                  <a:pt x="7311" y="3357"/>
                  <a:pt x="8280" y="5164"/>
                  <a:pt x="8280" y="7385"/>
                </a:cubicBezTo>
                <a:cubicBezTo>
                  <a:pt x="8280" y="8612"/>
                  <a:pt x="7984" y="9710"/>
                  <a:pt x="7518" y="10449"/>
                </a:cubicBezTo>
                <a:cubicBezTo>
                  <a:pt x="9204" y="11495"/>
                  <a:pt x="9360" y="14414"/>
                  <a:pt x="9360" y="15441"/>
                </a:cubicBezTo>
                <a:lnTo>
                  <a:pt x="9360" y="16112"/>
                </a:lnTo>
                <a:lnTo>
                  <a:pt x="2880" y="16112"/>
                </a:lnTo>
                <a:cubicBezTo>
                  <a:pt x="2880" y="16112"/>
                  <a:pt x="2880" y="15441"/>
                  <a:pt x="2880" y="15441"/>
                </a:cubicBezTo>
                <a:close/>
                <a:moveTo>
                  <a:pt x="11708" y="14770"/>
                </a:moveTo>
                <a:lnTo>
                  <a:pt x="18720" y="14770"/>
                </a:lnTo>
                <a:lnTo>
                  <a:pt x="18720" y="16112"/>
                </a:lnTo>
                <a:lnTo>
                  <a:pt x="11708" y="16112"/>
                </a:lnTo>
                <a:cubicBezTo>
                  <a:pt x="11708" y="16112"/>
                  <a:pt x="11708" y="14770"/>
                  <a:pt x="11708" y="14770"/>
                </a:cubicBezTo>
                <a:close/>
                <a:moveTo>
                  <a:pt x="11708" y="10742"/>
                </a:moveTo>
                <a:lnTo>
                  <a:pt x="18720" y="10742"/>
                </a:lnTo>
                <a:lnTo>
                  <a:pt x="18720" y="12084"/>
                </a:lnTo>
                <a:lnTo>
                  <a:pt x="11708" y="12084"/>
                </a:lnTo>
                <a:cubicBezTo>
                  <a:pt x="11708" y="12084"/>
                  <a:pt x="11708" y="10742"/>
                  <a:pt x="11708" y="10742"/>
                </a:cubicBezTo>
                <a:close/>
                <a:moveTo>
                  <a:pt x="11708" y="6714"/>
                </a:moveTo>
                <a:lnTo>
                  <a:pt x="18720" y="6714"/>
                </a:lnTo>
                <a:lnTo>
                  <a:pt x="18720" y="8056"/>
                </a:lnTo>
                <a:lnTo>
                  <a:pt x="11708" y="8056"/>
                </a:lnTo>
                <a:cubicBezTo>
                  <a:pt x="11708" y="8056"/>
                  <a:pt x="11708" y="6714"/>
                  <a:pt x="11708" y="6714"/>
                </a:cubicBezTo>
                <a:close/>
                <a:moveTo>
                  <a:pt x="11708" y="2685"/>
                </a:moveTo>
                <a:lnTo>
                  <a:pt x="15120" y="2685"/>
                </a:lnTo>
                <a:lnTo>
                  <a:pt x="15120" y="4028"/>
                </a:lnTo>
                <a:lnTo>
                  <a:pt x="11708" y="4028"/>
                </a:lnTo>
                <a:cubicBezTo>
                  <a:pt x="11708" y="4028"/>
                  <a:pt x="11708" y="2685"/>
                  <a:pt x="11708" y="2685"/>
                </a:cubicBezTo>
                <a:close/>
                <a:moveTo>
                  <a:pt x="0" y="20929"/>
                </a:moveTo>
                <a:cubicBezTo>
                  <a:pt x="0" y="21299"/>
                  <a:pt x="161" y="21600"/>
                  <a:pt x="360" y="21600"/>
                </a:cubicBezTo>
                <a:lnTo>
                  <a:pt x="21240" y="21600"/>
                </a:lnTo>
                <a:cubicBezTo>
                  <a:pt x="21439" y="21600"/>
                  <a:pt x="21600" y="21299"/>
                  <a:pt x="21600" y="20929"/>
                </a:cubicBezTo>
                <a:lnTo>
                  <a:pt x="21600" y="0"/>
                </a:lnTo>
                <a:lnTo>
                  <a:pt x="0" y="0"/>
                </a:lnTo>
                <a:cubicBezTo>
                  <a:pt x="0" y="0"/>
                  <a:pt x="0" y="20929"/>
                  <a:pt x="0" y="20929"/>
                </a:cubicBezTo>
                <a:close/>
              </a:path>
            </a:pathLst>
          </a:custGeom>
          <a:solidFill>
            <a:srgbClr val="FFFFFF"/>
          </a:solidFill>
          <a:ln w="12700">
            <a:miter lim="400000"/>
          </a:ln>
        </p:spPr>
        <p:txBody>
          <a:bodyPr lIns="38041" tIns="38041" rIns="38041" bIns="38041"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9" name="Shape 1158"/>
          <p:cNvSpPr/>
          <p:nvPr/>
        </p:nvSpPr>
        <p:spPr>
          <a:xfrm>
            <a:off x="9985799" y="3687362"/>
            <a:ext cx="749355" cy="524548"/>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70" name="Shape 1159"/>
          <p:cNvSpPr/>
          <p:nvPr/>
        </p:nvSpPr>
        <p:spPr>
          <a:xfrm>
            <a:off x="12082944" y="3673170"/>
            <a:ext cx="553705" cy="552932"/>
          </a:xfrm>
          <a:custGeom>
            <a:avLst/>
            <a:gdLst/>
            <a:ahLst/>
            <a:cxnLst>
              <a:cxn ang="0">
                <a:pos x="wd2" y="hd2"/>
              </a:cxn>
              <a:cxn ang="5400000">
                <a:pos x="wd2" y="hd2"/>
              </a:cxn>
              <a:cxn ang="10800000">
                <a:pos x="wd2" y="hd2"/>
              </a:cxn>
              <a:cxn ang="16200000">
                <a:pos x="wd2" y="hd2"/>
              </a:cxn>
            </a:cxnLst>
            <a:rect l="0" t="0" r="r" b="b"/>
            <a:pathLst>
              <a:path w="21577" h="21521" extrusionOk="0">
                <a:moveTo>
                  <a:pt x="10784" y="19047"/>
                </a:moveTo>
                <a:cubicBezTo>
                  <a:pt x="10160" y="19047"/>
                  <a:pt x="9652" y="18540"/>
                  <a:pt x="9652" y="17917"/>
                </a:cubicBezTo>
                <a:cubicBezTo>
                  <a:pt x="9652" y="17294"/>
                  <a:pt x="10160" y="16787"/>
                  <a:pt x="10784" y="16787"/>
                </a:cubicBezTo>
                <a:cubicBezTo>
                  <a:pt x="11408" y="16787"/>
                  <a:pt x="11915" y="17294"/>
                  <a:pt x="11915" y="17917"/>
                </a:cubicBezTo>
                <a:cubicBezTo>
                  <a:pt x="11915" y="18540"/>
                  <a:pt x="11408" y="19047"/>
                  <a:pt x="10784" y="19047"/>
                </a:cubicBezTo>
                <a:close/>
                <a:moveTo>
                  <a:pt x="10315" y="7615"/>
                </a:moveTo>
                <a:cubicBezTo>
                  <a:pt x="10315" y="7356"/>
                  <a:pt x="10525" y="7147"/>
                  <a:pt x="10784" y="7147"/>
                </a:cubicBezTo>
                <a:cubicBezTo>
                  <a:pt x="11043" y="7147"/>
                  <a:pt x="11253" y="7356"/>
                  <a:pt x="11253" y="7615"/>
                </a:cubicBezTo>
                <a:lnTo>
                  <a:pt x="11253" y="14782"/>
                </a:lnTo>
                <a:cubicBezTo>
                  <a:pt x="11253" y="15041"/>
                  <a:pt x="11043" y="15250"/>
                  <a:pt x="10784" y="15250"/>
                </a:cubicBezTo>
                <a:cubicBezTo>
                  <a:pt x="10525" y="15250"/>
                  <a:pt x="10315" y="15041"/>
                  <a:pt x="10315" y="14782"/>
                </a:cubicBezTo>
                <a:cubicBezTo>
                  <a:pt x="10315" y="14782"/>
                  <a:pt x="10315" y="7615"/>
                  <a:pt x="10315" y="7615"/>
                </a:cubicBezTo>
                <a:close/>
                <a:moveTo>
                  <a:pt x="21480" y="20768"/>
                </a:moveTo>
                <a:lnTo>
                  <a:pt x="11203" y="238"/>
                </a:lnTo>
                <a:cubicBezTo>
                  <a:pt x="11044" y="-79"/>
                  <a:pt x="10523" y="-79"/>
                  <a:pt x="10364" y="238"/>
                </a:cubicBezTo>
                <a:lnTo>
                  <a:pt x="50" y="20843"/>
                </a:lnTo>
                <a:cubicBezTo>
                  <a:pt x="-23" y="20988"/>
                  <a:pt x="-15" y="21161"/>
                  <a:pt x="70" y="21299"/>
                </a:cubicBezTo>
                <a:cubicBezTo>
                  <a:pt x="156" y="21437"/>
                  <a:pt x="306" y="21521"/>
                  <a:pt x="469" y="21521"/>
                </a:cubicBezTo>
                <a:lnTo>
                  <a:pt x="21099" y="21521"/>
                </a:lnTo>
                <a:cubicBezTo>
                  <a:pt x="21102" y="21521"/>
                  <a:pt x="21105" y="21521"/>
                  <a:pt x="21108" y="21521"/>
                </a:cubicBezTo>
                <a:cubicBezTo>
                  <a:pt x="21367" y="21521"/>
                  <a:pt x="21577" y="21312"/>
                  <a:pt x="21577" y="21053"/>
                </a:cubicBezTo>
                <a:cubicBezTo>
                  <a:pt x="21577" y="20946"/>
                  <a:pt x="21541" y="20847"/>
                  <a:pt x="21480" y="20768"/>
                </a:cubicBezTo>
                <a:close/>
              </a:path>
            </a:pathLst>
          </a:custGeom>
          <a:solidFill>
            <a:srgbClr val="FFFFFF"/>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71" name="Shape 1163"/>
          <p:cNvSpPr/>
          <p:nvPr/>
        </p:nvSpPr>
        <p:spPr>
          <a:xfrm>
            <a:off x="8100694" y="7658486"/>
            <a:ext cx="2618339"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2" name="Shape 1164"/>
          <p:cNvSpPr/>
          <p:nvPr/>
        </p:nvSpPr>
        <p:spPr>
          <a:xfrm>
            <a:off x="11020981" y="7678264"/>
            <a:ext cx="2618341"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3" name="Shape 1165"/>
          <p:cNvSpPr/>
          <p:nvPr/>
        </p:nvSpPr>
        <p:spPr>
          <a:xfrm>
            <a:off x="8768406" y="7769094"/>
            <a:ext cx="1282951"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Gateway API</a:t>
            </a:r>
          </a:p>
        </p:txBody>
      </p:sp>
      <p:sp>
        <p:nvSpPr>
          <p:cNvPr id="174" name="Shape 1166"/>
          <p:cNvSpPr/>
          <p:nvPr/>
        </p:nvSpPr>
        <p:spPr>
          <a:xfrm>
            <a:off x="13941249" y="7707928"/>
            <a:ext cx="2618341"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5" name="Shape 1167"/>
          <p:cNvSpPr/>
          <p:nvPr/>
        </p:nvSpPr>
        <p:spPr>
          <a:xfrm>
            <a:off x="11857511" y="7811942"/>
            <a:ext cx="945244"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API</a:t>
            </a:r>
          </a:p>
        </p:txBody>
      </p:sp>
      <p:sp>
        <p:nvSpPr>
          <p:cNvPr id="176" name="Shape 1169"/>
          <p:cNvSpPr/>
          <p:nvPr/>
        </p:nvSpPr>
        <p:spPr>
          <a:xfrm>
            <a:off x="14606968" y="7831718"/>
            <a:ext cx="1286868"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API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13</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71" name="Slide Number Placeholder 2"/>
          <p:cNvSpPr txBox="1">
            <a:spLocks/>
          </p:cNvSpPr>
          <p:nvPr/>
        </p:nvSpPr>
        <p:spPr>
          <a:xfrm>
            <a:off x="1764277" y="12490788"/>
            <a:ext cx="5690341" cy="730252"/>
          </a:xfrm>
          <a:prstGeom prst="rect">
            <a:avLst/>
          </a:prstGeom>
        </p:spPr>
        <p:txBody>
          <a:bodyPr lIns="243558" tIns="121781" rIns="243558" bIns="121781" anchor="b" anchorCtr="0"/>
          <a:lstStyle>
            <a:defPPr>
              <a:defRPr lang="en-US"/>
            </a:defPPr>
            <a:lvl1pPr marL="0" algn="r" defTabSz="685800" rtl="0" eaLnBrk="1" latinLnBrk="0" hangingPunct="1">
              <a:defRPr lang="en-US" sz="525" b="0" i="0" kern="1200" smtClean="0">
                <a:solidFill>
                  <a:schemeClr val="bg1">
                    <a:lumMod val="75000"/>
                  </a:schemeClr>
                </a:solidFill>
                <a:effectLst/>
                <a:latin typeface="+mj-lt"/>
                <a:ea typeface="Gill Sans" charset="0"/>
                <a:cs typeface="Gill 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9CF2066-C172-C043-9656-E2597F9B5BE6}" type="slidenum">
              <a:rPr>
                <a:solidFill>
                  <a:srgbClr val="5A5A5A">
                    <a:tint val="75000"/>
                  </a:srgbClr>
                </a:solidFill>
                <a:latin typeface="Helvetica Neue Thin"/>
              </a:rPr>
              <a:pPr/>
              <a:t>13</a:t>
            </a:fld>
            <a:endParaRPr dirty="0">
              <a:solidFill>
                <a:srgbClr val="5A5A5A">
                  <a:tint val="75000"/>
                </a:srgbClr>
              </a:solidFill>
              <a:latin typeface="Helvetica Neue Thin"/>
            </a:endParaRPr>
          </a:p>
        </p:txBody>
      </p:sp>
      <p:sp>
        <p:nvSpPr>
          <p:cNvPr id="65" name="Oval 64"/>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66" name="Group 65"/>
          <p:cNvGrpSpPr/>
          <p:nvPr/>
        </p:nvGrpSpPr>
        <p:grpSpPr>
          <a:xfrm>
            <a:off x="13829406" y="8752542"/>
            <a:ext cx="1367839" cy="1367840"/>
            <a:chOff x="14225268" y="9117768"/>
            <a:chExt cx="1367839" cy="1367840"/>
          </a:xfrm>
        </p:grpSpPr>
        <p:sp>
          <p:nvSpPr>
            <p:cNvPr id="6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75"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6" name="Group 75"/>
          <p:cNvGrpSpPr/>
          <p:nvPr/>
        </p:nvGrpSpPr>
        <p:grpSpPr>
          <a:xfrm>
            <a:off x="9178867" y="8752542"/>
            <a:ext cx="1366826" cy="1366652"/>
            <a:chOff x="8574310" y="9117768"/>
            <a:chExt cx="1366826" cy="1366652"/>
          </a:xfrm>
        </p:grpSpPr>
        <p:sp>
          <p:nvSpPr>
            <p:cNvPr id="77"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79"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80" name="Group 79"/>
          <p:cNvGrpSpPr/>
          <p:nvPr/>
        </p:nvGrpSpPr>
        <p:grpSpPr>
          <a:xfrm>
            <a:off x="14783495" y="6620078"/>
            <a:ext cx="1366826" cy="1366652"/>
            <a:chOff x="15262730" y="6522608"/>
            <a:chExt cx="1366826" cy="1366652"/>
          </a:xfrm>
        </p:grpSpPr>
        <p:sp>
          <p:nvSpPr>
            <p:cNvPr id="8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8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06" name="Group 105"/>
          <p:cNvGrpSpPr/>
          <p:nvPr/>
        </p:nvGrpSpPr>
        <p:grpSpPr>
          <a:xfrm>
            <a:off x="11502983" y="9882283"/>
            <a:ext cx="1366826" cy="1366652"/>
            <a:chOff x="11502983" y="10523086"/>
            <a:chExt cx="1366826" cy="1366652"/>
          </a:xfrm>
        </p:grpSpPr>
        <p:sp>
          <p:nvSpPr>
            <p:cNvPr id="10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11" name="Group 110"/>
            <p:cNvGrpSpPr/>
            <p:nvPr/>
          </p:nvGrpSpPr>
          <p:grpSpPr>
            <a:xfrm>
              <a:off x="11613311" y="10633401"/>
              <a:ext cx="1146170" cy="1146022"/>
              <a:chOff x="11564293" y="10575247"/>
              <a:chExt cx="1258575" cy="1258412"/>
            </a:xfrm>
          </p:grpSpPr>
          <p:sp>
            <p:nvSpPr>
              <p:cNvPr id="115"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16"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17"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18" name="Group 117"/>
          <p:cNvGrpSpPr/>
          <p:nvPr/>
        </p:nvGrpSpPr>
        <p:grpSpPr>
          <a:xfrm>
            <a:off x="11500350" y="3357476"/>
            <a:ext cx="1369445" cy="1367840"/>
            <a:chOff x="11500350" y="3267398"/>
            <a:chExt cx="1369445" cy="1367840"/>
          </a:xfrm>
        </p:grpSpPr>
        <p:sp>
          <p:nvSpPr>
            <p:cNvPr id="120"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31" name="Group 130"/>
            <p:cNvGrpSpPr/>
            <p:nvPr/>
          </p:nvGrpSpPr>
          <p:grpSpPr>
            <a:xfrm>
              <a:off x="11795358" y="3542671"/>
              <a:ext cx="824458" cy="860450"/>
              <a:chOff x="12085261" y="4135648"/>
              <a:chExt cx="688937" cy="719013"/>
            </a:xfrm>
          </p:grpSpPr>
          <p:grpSp>
            <p:nvGrpSpPr>
              <p:cNvPr id="132" name="Group 131"/>
              <p:cNvGrpSpPr>
                <a:grpSpLocks noChangeAspect="1"/>
              </p:cNvGrpSpPr>
              <p:nvPr/>
            </p:nvGrpSpPr>
            <p:grpSpPr>
              <a:xfrm>
                <a:off x="12085261" y="4135648"/>
                <a:ext cx="688937" cy="682951"/>
                <a:chOff x="4056063" y="6008688"/>
                <a:chExt cx="182562" cy="180975"/>
              </a:xfrm>
            </p:grpSpPr>
            <p:sp>
              <p:nvSpPr>
                <p:cNvPr id="134"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35"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33"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36" name="Group 135"/>
          <p:cNvGrpSpPr/>
          <p:nvPr/>
        </p:nvGrpSpPr>
        <p:grpSpPr>
          <a:xfrm>
            <a:off x="13829406" y="4425636"/>
            <a:ext cx="1369445" cy="1367840"/>
            <a:chOff x="14176850" y="4190634"/>
            <a:chExt cx="1369445" cy="1367840"/>
          </a:xfrm>
        </p:grpSpPr>
        <p:sp>
          <p:nvSpPr>
            <p:cNvPr id="137"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38" name="Group 137"/>
            <p:cNvGrpSpPr/>
            <p:nvPr/>
          </p:nvGrpSpPr>
          <p:grpSpPr>
            <a:xfrm>
              <a:off x="14365698" y="4429355"/>
              <a:ext cx="941086" cy="941060"/>
              <a:chOff x="14284301" y="5034157"/>
              <a:chExt cx="786394" cy="786372"/>
            </a:xfrm>
          </p:grpSpPr>
          <p:sp>
            <p:nvSpPr>
              <p:cNvPr id="139"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0"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1"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2"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43"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44" name="Group 143"/>
          <p:cNvGrpSpPr/>
          <p:nvPr/>
        </p:nvGrpSpPr>
        <p:grpSpPr>
          <a:xfrm>
            <a:off x="10559583" y="6180477"/>
            <a:ext cx="3286577" cy="2245855"/>
            <a:chOff x="10795629" y="6279632"/>
            <a:chExt cx="2746345" cy="1876692"/>
          </a:xfrm>
        </p:grpSpPr>
        <p:grpSp>
          <p:nvGrpSpPr>
            <p:cNvPr id="145" name="Group 334"/>
            <p:cNvGrpSpPr/>
            <p:nvPr/>
          </p:nvGrpSpPr>
          <p:grpSpPr>
            <a:xfrm>
              <a:off x="10795629" y="6279632"/>
              <a:ext cx="2746345" cy="929140"/>
              <a:chOff x="0" y="0"/>
              <a:chExt cx="2745984" cy="929137"/>
            </a:xfrm>
            <a:solidFill>
              <a:schemeClr val="bg1"/>
            </a:solidFill>
          </p:grpSpPr>
          <p:sp>
            <p:nvSpPr>
              <p:cNvPr id="151"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2"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3"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4"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5"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6"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46" name="Group 326"/>
            <p:cNvGrpSpPr/>
            <p:nvPr/>
          </p:nvGrpSpPr>
          <p:grpSpPr>
            <a:xfrm>
              <a:off x="11235407" y="7279312"/>
              <a:ext cx="1866789" cy="877012"/>
              <a:chOff x="0" y="0"/>
              <a:chExt cx="2029469" cy="953561"/>
            </a:xfrm>
            <a:solidFill>
              <a:srgbClr val="FFFFFF"/>
            </a:solidFill>
          </p:grpSpPr>
          <p:sp>
            <p:nvSpPr>
              <p:cNvPr id="147"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48"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49"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0"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59" name="Group 158"/>
          <p:cNvGrpSpPr/>
          <p:nvPr/>
        </p:nvGrpSpPr>
        <p:grpSpPr>
          <a:xfrm>
            <a:off x="8255458" y="6619484"/>
            <a:ext cx="1367839" cy="1367840"/>
            <a:chOff x="7728301" y="6572956"/>
            <a:chExt cx="1367839" cy="1367840"/>
          </a:xfrm>
        </p:grpSpPr>
        <p:sp>
          <p:nvSpPr>
            <p:cNvPr id="16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61" name="Group 160"/>
            <p:cNvGrpSpPr/>
            <p:nvPr/>
          </p:nvGrpSpPr>
          <p:grpSpPr>
            <a:xfrm>
              <a:off x="8004205" y="6846689"/>
              <a:ext cx="816030" cy="820375"/>
              <a:chOff x="15893563" y="7396538"/>
              <a:chExt cx="1062193" cy="1067845"/>
            </a:xfrm>
            <a:solidFill>
              <a:srgbClr val="FFFFFF"/>
            </a:solidFill>
          </p:grpSpPr>
          <p:sp>
            <p:nvSpPr>
              <p:cNvPr id="16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6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64" name="TextBox 163"/>
          <p:cNvSpPr txBox="1"/>
          <p:nvPr/>
        </p:nvSpPr>
        <p:spPr>
          <a:xfrm>
            <a:off x="9858838" y="2294251"/>
            <a:ext cx="4688066" cy="1046578"/>
          </a:xfrm>
          <a:prstGeom prst="rect">
            <a:avLst/>
          </a:prstGeom>
          <a:noFill/>
        </p:spPr>
        <p:txBody>
          <a:bodyPr wrap="square" lIns="91485" tIns="91485" rIns="91485" bIns="182971" rtlCol="0" anchor="b" anchorCtr="0">
            <a:spAutoFit/>
          </a:bodyPr>
          <a:lstStyle/>
          <a:p>
            <a:pPr algn="ctr" defTabSz="913752" rtl="0">
              <a:spcBef>
                <a:spcPts val="0"/>
              </a:spcBef>
            </a:pPr>
            <a:r>
              <a:rPr lang="en-US" sz="5000" b="1" kern="1200" spc="0" dirty="0" smtClean="0">
                <a:solidFill>
                  <a:srgbClr val="474747"/>
                </a:solidFill>
                <a:latin typeface="Helvetica Neue"/>
                <a:ea typeface="Helvetica Neue Light"/>
                <a:cs typeface="Helvetica Neue"/>
              </a:rPr>
              <a:t>Design</a:t>
            </a:r>
            <a:endParaRPr lang="en-US" sz="5000" b="1" kern="1200" spc="0" dirty="0">
              <a:solidFill>
                <a:srgbClr val="5A5A5A"/>
              </a:solidFill>
              <a:latin typeface="Helvetica Neue"/>
              <a:ea typeface="Helvetica Neue Light"/>
              <a:cs typeface="Helvetica Neue"/>
            </a:endParaRPr>
          </a:p>
        </p:txBody>
      </p:sp>
      <p:sp>
        <p:nvSpPr>
          <p:cNvPr id="165" name="TextBox 164"/>
          <p:cNvSpPr txBox="1"/>
          <p:nvPr/>
        </p:nvSpPr>
        <p:spPr>
          <a:xfrm>
            <a:off x="15547361" y="4693989"/>
            <a:ext cx="8676417" cy="1046578"/>
          </a:xfrm>
          <a:prstGeom prst="rect">
            <a:avLst/>
          </a:prstGeom>
          <a:noFill/>
        </p:spPr>
        <p:txBody>
          <a:bodyPr wrap="square" lIns="91485" tIns="91485" rIns="91485" bIns="182971" rtlCol="0" anchor="t">
            <a:spAutoFit/>
          </a:bodyPr>
          <a:lstStyle/>
          <a:p>
            <a:pPr algn="l" defTabSz="913752" rtl="0">
              <a:spcBef>
                <a:spcPts val="0"/>
              </a:spcBef>
            </a:pPr>
            <a:r>
              <a:rPr lang="en-US" sz="5000" b="1" spc="0" dirty="0" smtClean="0">
                <a:solidFill>
                  <a:srgbClr val="474747"/>
                </a:solidFill>
                <a:latin typeface="Helvetica Neue"/>
                <a:ea typeface="Helvetica Neue Light"/>
                <a:cs typeface="Helvetica Neue"/>
              </a:rPr>
              <a:t>Develop</a:t>
            </a:r>
          </a:p>
        </p:txBody>
      </p:sp>
      <p:sp>
        <p:nvSpPr>
          <p:cNvPr id="166" name="TextBox 165"/>
          <p:cNvSpPr txBox="1"/>
          <p:nvPr/>
        </p:nvSpPr>
        <p:spPr>
          <a:xfrm>
            <a:off x="16486277" y="6887837"/>
            <a:ext cx="7311868" cy="1046578"/>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Secure</a:t>
            </a:r>
            <a:endParaRPr lang="en-US" sz="5000" b="1" spc="0" dirty="0">
              <a:solidFill>
                <a:srgbClr val="474747"/>
              </a:solidFill>
              <a:latin typeface="Helvetica Neue"/>
              <a:ea typeface="Helvetica Neue Light"/>
              <a:cs typeface="Helvetica Neue"/>
            </a:endParaRPr>
          </a:p>
        </p:txBody>
      </p:sp>
      <p:sp>
        <p:nvSpPr>
          <p:cNvPr id="167" name="TextBox 166"/>
          <p:cNvSpPr txBox="1"/>
          <p:nvPr/>
        </p:nvSpPr>
        <p:spPr>
          <a:xfrm>
            <a:off x="15601853" y="9020895"/>
            <a:ext cx="7181230" cy="1046578"/>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Publish</a:t>
            </a:r>
            <a:endParaRPr lang="en-US" sz="5000" b="1" spc="0" dirty="0">
              <a:solidFill>
                <a:srgbClr val="474747"/>
              </a:solidFill>
              <a:latin typeface="Helvetica Neue"/>
              <a:ea typeface="Helvetica Neue Light"/>
              <a:cs typeface="Helvetica Neue"/>
            </a:endParaRPr>
          </a:p>
        </p:txBody>
      </p:sp>
      <p:sp>
        <p:nvSpPr>
          <p:cNvPr id="168" name="TextBox 167"/>
          <p:cNvSpPr txBox="1"/>
          <p:nvPr/>
        </p:nvSpPr>
        <p:spPr>
          <a:xfrm>
            <a:off x="1266115" y="9020895"/>
            <a:ext cx="7572356"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Monitor</a:t>
            </a:r>
            <a:endParaRPr lang="en-US" sz="5000" b="1" kern="1200" spc="0" dirty="0" smtClean="0">
              <a:solidFill>
                <a:srgbClr val="5A5A5A"/>
              </a:solidFill>
              <a:latin typeface="Helvetica Neue"/>
              <a:ea typeface="Helvetica Neue Light"/>
              <a:cs typeface="Helvetica Neue"/>
            </a:endParaRPr>
          </a:p>
        </p:txBody>
      </p:sp>
      <p:sp>
        <p:nvSpPr>
          <p:cNvPr id="169" name="TextBox 168"/>
          <p:cNvSpPr txBox="1"/>
          <p:nvPr/>
        </p:nvSpPr>
        <p:spPr>
          <a:xfrm>
            <a:off x="721429" y="6887837"/>
            <a:ext cx="7177898"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Analyze</a:t>
            </a:r>
            <a:endParaRPr lang="en-US" sz="5000" b="1" kern="1200" spc="0" dirty="0" smtClean="0">
              <a:solidFill>
                <a:srgbClr val="5A5A5A"/>
              </a:solidFill>
              <a:latin typeface="Helvetica Neue"/>
              <a:ea typeface="Helvetica Neue Light"/>
              <a:cs typeface="Helvetica Neue"/>
            </a:endParaRPr>
          </a:p>
        </p:txBody>
      </p:sp>
      <p:sp>
        <p:nvSpPr>
          <p:cNvPr id="170" name="TextBox 169"/>
          <p:cNvSpPr txBox="1"/>
          <p:nvPr/>
        </p:nvSpPr>
        <p:spPr>
          <a:xfrm>
            <a:off x="2290452" y="4693989"/>
            <a:ext cx="6534777"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Monetize</a:t>
            </a:r>
          </a:p>
        </p:txBody>
      </p:sp>
      <p:grpSp>
        <p:nvGrpSpPr>
          <p:cNvPr id="171" name="Group 170"/>
          <p:cNvGrpSpPr/>
          <p:nvPr/>
        </p:nvGrpSpPr>
        <p:grpSpPr>
          <a:xfrm>
            <a:off x="9176248" y="4374949"/>
            <a:ext cx="1369445" cy="1367840"/>
            <a:chOff x="8924647" y="4190634"/>
            <a:chExt cx="1369445" cy="1367840"/>
          </a:xfrm>
        </p:grpSpPr>
        <p:sp>
          <p:nvSpPr>
            <p:cNvPr id="17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17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175" name="TextBox 174"/>
          <p:cNvSpPr txBox="1"/>
          <p:nvPr/>
        </p:nvSpPr>
        <p:spPr>
          <a:xfrm>
            <a:off x="9464928" y="11258265"/>
            <a:ext cx="5475886" cy="1046578"/>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Scale</a:t>
            </a:r>
            <a:endParaRPr lang="en-US" sz="5000" b="1" spc="0" dirty="0">
              <a:solidFill>
                <a:srgbClr val="474747"/>
              </a:solidFill>
              <a:latin typeface="Helvetica Neue"/>
              <a:ea typeface="Helvetica Neue Light"/>
              <a:cs typeface="Helvetica Neue"/>
            </a:endParaRPr>
          </a:p>
        </p:txBody>
      </p:sp>
    </p:spTree>
    <p:extLst>
      <p:ext uri="{BB962C8B-B14F-4D97-AF65-F5344CB8AC3E}">
        <p14:creationId xmlns:p14="http://schemas.microsoft.com/office/powerpoint/2010/main" val="319206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14</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84" name="Oval 83"/>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85" name="Group 84"/>
          <p:cNvGrpSpPr/>
          <p:nvPr/>
        </p:nvGrpSpPr>
        <p:grpSpPr>
          <a:xfrm>
            <a:off x="13829406" y="8752542"/>
            <a:ext cx="1367839" cy="1367840"/>
            <a:chOff x="14225268" y="9117768"/>
            <a:chExt cx="1367839" cy="1367840"/>
          </a:xfrm>
        </p:grpSpPr>
        <p:sp>
          <p:nvSpPr>
            <p:cNvPr id="86"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87"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8" name="Group 87"/>
          <p:cNvGrpSpPr/>
          <p:nvPr/>
        </p:nvGrpSpPr>
        <p:grpSpPr>
          <a:xfrm>
            <a:off x="9178867" y="8752542"/>
            <a:ext cx="1366826" cy="1366652"/>
            <a:chOff x="8574310" y="9117768"/>
            <a:chExt cx="1366826" cy="1366652"/>
          </a:xfrm>
        </p:grpSpPr>
        <p:sp>
          <p:nvSpPr>
            <p:cNvPr id="89"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14783495" y="6620078"/>
            <a:ext cx="1366826" cy="1366652"/>
            <a:chOff x="15262730" y="6522608"/>
            <a:chExt cx="1366826" cy="1366652"/>
          </a:xfrm>
        </p:grpSpPr>
        <p:sp>
          <p:nvSpPr>
            <p:cNvPr id="92"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93"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94" name="Group 93"/>
          <p:cNvGrpSpPr/>
          <p:nvPr/>
        </p:nvGrpSpPr>
        <p:grpSpPr>
          <a:xfrm>
            <a:off x="11502983" y="9882283"/>
            <a:ext cx="1366826" cy="1366652"/>
            <a:chOff x="11502983" y="10523086"/>
            <a:chExt cx="1366826" cy="1366652"/>
          </a:xfrm>
        </p:grpSpPr>
        <p:sp>
          <p:nvSpPr>
            <p:cNvPr id="9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96" name="Group 95"/>
            <p:cNvGrpSpPr/>
            <p:nvPr/>
          </p:nvGrpSpPr>
          <p:grpSpPr>
            <a:xfrm>
              <a:off x="11613311" y="10633401"/>
              <a:ext cx="1146170" cy="1146022"/>
              <a:chOff x="11564293" y="10575247"/>
              <a:chExt cx="1258575" cy="1258412"/>
            </a:xfrm>
          </p:grpSpPr>
          <p:sp>
            <p:nvSpPr>
              <p:cNvPr id="9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00" name="Group 99"/>
          <p:cNvGrpSpPr/>
          <p:nvPr/>
        </p:nvGrpSpPr>
        <p:grpSpPr>
          <a:xfrm>
            <a:off x="11500350" y="3357476"/>
            <a:ext cx="1369445" cy="1367840"/>
            <a:chOff x="11500350" y="3267398"/>
            <a:chExt cx="1369445" cy="1367840"/>
          </a:xfrm>
        </p:grpSpPr>
        <p:sp>
          <p:nvSpPr>
            <p:cNvPr id="101"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02" name="Group 101"/>
            <p:cNvGrpSpPr/>
            <p:nvPr/>
          </p:nvGrpSpPr>
          <p:grpSpPr>
            <a:xfrm>
              <a:off x="11795358" y="3542671"/>
              <a:ext cx="824458" cy="860450"/>
              <a:chOff x="12085261" y="4135648"/>
              <a:chExt cx="688937" cy="719013"/>
            </a:xfrm>
          </p:grpSpPr>
          <p:grpSp>
            <p:nvGrpSpPr>
              <p:cNvPr id="103" name="Group 102"/>
              <p:cNvGrpSpPr>
                <a:grpSpLocks noChangeAspect="1"/>
              </p:cNvGrpSpPr>
              <p:nvPr/>
            </p:nvGrpSpPr>
            <p:grpSpPr>
              <a:xfrm>
                <a:off x="12085261" y="4135648"/>
                <a:ext cx="688937" cy="682951"/>
                <a:chOff x="4056063" y="6008688"/>
                <a:chExt cx="182562" cy="180975"/>
              </a:xfrm>
            </p:grpSpPr>
            <p:sp>
              <p:nvSpPr>
                <p:cNvPr id="105"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0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04"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09" name="Group 108"/>
          <p:cNvGrpSpPr/>
          <p:nvPr/>
        </p:nvGrpSpPr>
        <p:grpSpPr>
          <a:xfrm>
            <a:off x="13829406" y="4425636"/>
            <a:ext cx="1369445" cy="1367840"/>
            <a:chOff x="14176850" y="4190634"/>
            <a:chExt cx="1369445" cy="1367840"/>
          </a:xfrm>
        </p:grpSpPr>
        <p:sp>
          <p:nvSpPr>
            <p:cNvPr id="110"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12" name="Group 111"/>
            <p:cNvGrpSpPr/>
            <p:nvPr/>
          </p:nvGrpSpPr>
          <p:grpSpPr>
            <a:xfrm>
              <a:off x="14365698" y="4429355"/>
              <a:ext cx="941086" cy="941060"/>
              <a:chOff x="14284301" y="5034157"/>
              <a:chExt cx="786394" cy="786372"/>
            </a:xfrm>
          </p:grpSpPr>
          <p:sp>
            <p:nvSpPr>
              <p:cNvPr id="11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9"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22"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23" name="Group 122"/>
          <p:cNvGrpSpPr/>
          <p:nvPr/>
        </p:nvGrpSpPr>
        <p:grpSpPr>
          <a:xfrm>
            <a:off x="10559583" y="6180477"/>
            <a:ext cx="3286577" cy="2245855"/>
            <a:chOff x="10795629" y="6279632"/>
            <a:chExt cx="2746345" cy="1876692"/>
          </a:xfrm>
        </p:grpSpPr>
        <p:grpSp>
          <p:nvGrpSpPr>
            <p:cNvPr id="124" name="Group 334"/>
            <p:cNvGrpSpPr/>
            <p:nvPr/>
          </p:nvGrpSpPr>
          <p:grpSpPr>
            <a:xfrm>
              <a:off x="10795629" y="6279632"/>
              <a:ext cx="2746345" cy="929140"/>
              <a:chOff x="0" y="0"/>
              <a:chExt cx="2745984" cy="929137"/>
            </a:xfrm>
            <a:solidFill>
              <a:schemeClr val="bg1"/>
            </a:solidFill>
          </p:grpSpPr>
          <p:sp>
            <p:nvSpPr>
              <p:cNvPr id="18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25" name="Group 326"/>
            <p:cNvGrpSpPr/>
            <p:nvPr/>
          </p:nvGrpSpPr>
          <p:grpSpPr>
            <a:xfrm>
              <a:off x="11235407" y="7279312"/>
              <a:ext cx="1866789" cy="877012"/>
              <a:chOff x="0" y="0"/>
              <a:chExt cx="2029469" cy="953561"/>
            </a:xfrm>
            <a:solidFill>
              <a:srgbClr val="FFFFFF"/>
            </a:solidFill>
          </p:grpSpPr>
          <p:sp>
            <p:nvSpPr>
              <p:cNvPr id="12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2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74"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89" name="Group 188"/>
          <p:cNvGrpSpPr/>
          <p:nvPr/>
        </p:nvGrpSpPr>
        <p:grpSpPr>
          <a:xfrm>
            <a:off x="8255458" y="6619484"/>
            <a:ext cx="1367839" cy="1367840"/>
            <a:chOff x="7728301" y="6572956"/>
            <a:chExt cx="1367839" cy="1367840"/>
          </a:xfrm>
        </p:grpSpPr>
        <p:sp>
          <p:nvSpPr>
            <p:cNvPr id="19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91" name="Group 190"/>
            <p:cNvGrpSpPr/>
            <p:nvPr/>
          </p:nvGrpSpPr>
          <p:grpSpPr>
            <a:xfrm>
              <a:off x="8004205" y="6846689"/>
              <a:ext cx="816030" cy="820375"/>
              <a:chOff x="15893563" y="7396538"/>
              <a:chExt cx="1062193" cy="1067845"/>
            </a:xfrm>
            <a:solidFill>
              <a:srgbClr val="FFFFFF"/>
            </a:solidFill>
          </p:grpSpPr>
          <p:sp>
            <p:nvSpPr>
              <p:cNvPr id="19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9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94" name="TextBox 193"/>
          <p:cNvSpPr txBox="1"/>
          <p:nvPr/>
        </p:nvSpPr>
        <p:spPr>
          <a:xfrm>
            <a:off x="9558414" y="1552329"/>
            <a:ext cx="5271703" cy="1692908"/>
          </a:xfrm>
          <a:prstGeom prst="rect">
            <a:avLst/>
          </a:prstGeom>
          <a:noFill/>
        </p:spPr>
        <p:txBody>
          <a:bodyPr wrap="square" lIns="91485" tIns="91485" rIns="91485" bIns="182971" rtlCol="0" anchor="t">
            <a:spAutoFit/>
          </a:bodyPr>
          <a:lstStyle/>
          <a:p>
            <a:pPr algn="ctr" defTabSz="913752" rtl="0">
              <a:spcBef>
                <a:spcPts val="0"/>
              </a:spcBef>
            </a:pPr>
            <a:r>
              <a:rPr lang="en-US" sz="3600" b="1" kern="1200" spc="0" dirty="0" smtClean="0">
                <a:solidFill>
                  <a:srgbClr val="474747"/>
                </a:solidFill>
                <a:latin typeface="Helvetica Neue"/>
                <a:ea typeface="Helvetica Neue Light"/>
                <a:cs typeface="Helvetica Neue"/>
              </a:rPr>
              <a:t>Design</a:t>
            </a:r>
            <a:r>
              <a:rPr lang="en-US" sz="2800" kern="1200" spc="0" dirty="0" smtClean="0">
                <a:solidFill>
                  <a:srgbClr val="5A5A5A"/>
                </a:solidFill>
                <a:latin typeface="Helvetica Neue Light"/>
                <a:ea typeface="Helvetica Neue Light"/>
                <a:cs typeface="Helvetica Neue Light"/>
              </a:rPr>
              <a:t/>
            </a:r>
            <a:br>
              <a:rPr lang="en-US" sz="2800" kern="1200" spc="0" dirty="0" smtClean="0">
                <a:solidFill>
                  <a:srgbClr val="5A5A5A"/>
                </a:solidFill>
                <a:latin typeface="Helvetica Neue Light"/>
                <a:ea typeface="Helvetica Neue Light"/>
                <a:cs typeface="Helvetica Neue Light"/>
              </a:rPr>
            </a:br>
            <a:r>
              <a:rPr lang="en-US" sz="2800" kern="1200" spc="0" dirty="0" smtClean="0">
                <a:solidFill>
                  <a:srgbClr val="5A5A5A"/>
                </a:solidFill>
                <a:latin typeface="Helvetica Neue Light"/>
                <a:ea typeface="Helvetica Neue Light"/>
                <a:cs typeface="Helvetica Neue Light"/>
              </a:rPr>
              <a:t>Design </a:t>
            </a:r>
            <a:r>
              <a:rPr lang="en-US" sz="2800" kern="1200" spc="0" dirty="0">
                <a:solidFill>
                  <a:srgbClr val="5A5A5A"/>
                </a:solidFill>
                <a:latin typeface="Helvetica Neue Light"/>
                <a:ea typeface="Helvetica Neue Light"/>
                <a:cs typeface="Helvetica Neue Light"/>
              </a:rPr>
              <a:t>first. Document Smart. Full support for Swagger 2.0</a:t>
            </a:r>
          </a:p>
        </p:txBody>
      </p:sp>
      <p:sp>
        <p:nvSpPr>
          <p:cNvPr id="195" name="TextBox 194"/>
          <p:cNvSpPr txBox="1"/>
          <p:nvPr/>
        </p:nvSpPr>
        <p:spPr>
          <a:xfrm>
            <a:off x="15547361" y="3528248"/>
            <a:ext cx="8836639" cy="2431572"/>
          </a:xfrm>
          <a:prstGeom prst="rect">
            <a:avLst/>
          </a:prstGeom>
          <a:noFill/>
        </p:spPr>
        <p:txBody>
          <a:bodyPr wrap="square" lIns="91485" tIns="91485" rIns="91485" bIns="182971" rtlCol="0" anchor="t">
            <a:spAutoFit/>
          </a:bodyPr>
          <a:lstStyle/>
          <a:p>
            <a:pPr algn="l" defTabSz="913752" rtl="0">
              <a:spcBef>
                <a:spcPts val="0"/>
              </a:spcBef>
            </a:pPr>
            <a:r>
              <a:rPr lang="en-US" sz="3600" b="1" spc="0" dirty="0" smtClean="0">
                <a:solidFill>
                  <a:srgbClr val="474747"/>
                </a:solidFill>
                <a:latin typeface="Helvetica Neue"/>
                <a:ea typeface="Helvetica Neue Light"/>
                <a:cs typeface="Helvetica Neue"/>
              </a:rPr>
              <a:t>Develop</a:t>
            </a:r>
          </a:p>
          <a:p>
            <a:pPr algn="l" defTabSz="913752" rtl="0">
              <a:spcBef>
                <a:spcPts val="0"/>
              </a:spcBef>
            </a:pPr>
            <a:r>
              <a:rPr lang="en-US" sz="2600" b="1" kern="1200" spc="0" dirty="0" smtClean="0">
                <a:solidFill>
                  <a:srgbClr val="5A5A5A"/>
                </a:solidFill>
                <a:latin typeface="Helvetica Neue Light"/>
                <a:ea typeface="Helvetica Neue Light"/>
                <a:cs typeface="Helvetica Neue Light"/>
              </a:rPr>
              <a:t>Configuration: </a:t>
            </a:r>
            <a:r>
              <a:rPr lang="en-US" sz="2600" kern="1200" spc="0" dirty="0" smtClean="0">
                <a:solidFill>
                  <a:srgbClr val="5A5A5A"/>
                </a:solidFill>
                <a:latin typeface="Helvetica Neue Light"/>
                <a:ea typeface="Helvetica Neue Light"/>
                <a:cs typeface="Helvetica Neue Light"/>
              </a:rPr>
              <a:t>Over 30 ready-to-use &amp; configurable policies</a:t>
            </a:r>
          </a:p>
          <a:p>
            <a:pPr lvl="1" algn="l" defTabSz="913752" rtl="0">
              <a:spcBef>
                <a:spcPts val="0"/>
              </a:spcBef>
            </a:pPr>
            <a:r>
              <a:rPr lang="en-US" sz="2600" b="1" kern="1200" spc="0" dirty="0" smtClean="0">
                <a:solidFill>
                  <a:srgbClr val="5A5A5A"/>
                </a:solidFill>
                <a:latin typeface="Helvetica Neue Light"/>
                <a:ea typeface="Helvetica Neue Light"/>
                <a:cs typeface="Helvetica Neue Light"/>
              </a:rPr>
              <a:t>Code: </a:t>
            </a:r>
            <a:r>
              <a:rPr lang="en-US" sz="2600" kern="1200" spc="0" dirty="0" smtClean="0">
                <a:solidFill>
                  <a:srgbClr val="5A5A5A"/>
                </a:solidFill>
                <a:latin typeface="Helvetica Neue Light"/>
                <a:ea typeface="Helvetica Neue Light"/>
                <a:cs typeface="Helvetica Neue Light"/>
              </a:rPr>
              <a:t>Built-in support for Node, JavaScript and Java extensibility</a:t>
            </a:r>
          </a:p>
          <a:p>
            <a:pPr algn="l" defTabSz="913752" rtl="0">
              <a:spcBef>
                <a:spcPts val="0"/>
              </a:spcBef>
            </a:pPr>
            <a:r>
              <a:rPr lang="en-US" sz="2600" kern="1200" spc="0" dirty="0" err="1" smtClean="0">
                <a:solidFill>
                  <a:srgbClr val="5A5A5A"/>
                </a:solidFill>
                <a:latin typeface="Helvetica Neue Light"/>
                <a:ea typeface="Helvetica Neue Light"/>
                <a:cs typeface="Helvetica Neue Light"/>
              </a:rPr>
              <a:t>BaaS</a:t>
            </a:r>
            <a:endParaRPr lang="en-US" sz="2600" kern="1200" spc="0" dirty="0">
              <a:solidFill>
                <a:srgbClr val="5A5A5A"/>
              </a:solidFill>
              <a:latin typeface="Helvetica Neue Light"/>
              <a:ea typeface="Helvetica Neue Light"/>
              <a:cs typeface="Helvetica Neue Light"/>
            </a:endParaRPr>
          </a:p>
        </p:txBody>
      </p:sp>
      <p:sp>
        <p:nvSpPr>
          <p:cNvPr id="196" name="TextBox 195"/>
          <p:cNvSpPr txBox="1"/>
          <p:nvPr/>
        </p:nvSpPr>
        <p:spPr>
          <a:xfrm>
            <a:off x="16486277" y="6181833"/>
            <a:ext cx="7311868" cy="2831682"/>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Secure</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End</a:t>
            </a:r>
            <a:r>
              <a:rPr lang="en-US" sz="2600" kern="1200" spc="0" dirty="0">
                <a:solidFill>
                  <a:srgbClr val="5A5A5A"/>
                </a:solidFill>
                <a:latin typeface="Helvetica Neue Light"/>
                <a:ea typeface="Helvetica Neue Light"/>
                <a:cs typeface="Helvetica Neue Light"/>
              </a:rPr>
              <a:t>-to-end </a:t>
            </a:r>
            <a:r>
              <a:rPr lang="en-US" sz="2600" kern="1200" spc="0" dirty="0" smtClean="0">
                <a:solidFill>
                  <a:srgbClr val="5A5A5A"/>
                </a:solidFill>
                <a:latin typeface="Helvetica Neue Light"/>
                <a:ea typeface="Helvetica Neue Light"/>
                <a:cs typeface="Helvetica Neue Light"/>
              </a:rPr>
              <a:t>security</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Threat protection</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Access control</a:t>
            </a:r>
            <a:endParaRPr lang="en-US" sz="2600" kern="1200" spc="0" dirty="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Simple </a:t>
            </a:r>
            <a:r>
              <a:rPr lang="en-US" sz="2600" kern="1200" spc="0" dirty="0" err="1">
                <a:solidFill>
                  <a:srgbClr val="5A5A5A"/>
                </a:solidFill>
                <a:latin typeface="Helvetica Neue Light"/>
                <a:ea typeface="Helvetica Neue Light"/>
                <a:cs typeface="Helvetica Neue Light"/>
              </a:rPr>
              <a:t>OAuth</a:t>
            </a:r>
            <a:r>
              <a:rPr lang="en-US" sz="2600" kern="1200" spc="0" dirty="0">
                <a:solidFill>
                  <a:srgbClr val="5A5A5A"/>
                </a:solidFill>
                <a:latin typeface="Helvetica Neue Light"/>
                <a:ea typeface="Helvetica Neue Light"/>
                <a:cs typeface="Helvetica Neue Light"/>
              </a:rPr>
              <a:t> implementation for your APIs </a:t>
            </a:r>
            <a:endParaRPr lang="en-US" sz="2600" kern="1200" spc="0" dirty="0" smtClean="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PCI and </a:t>
            </a:r>
            <a:r>
              <a:rPr lang="en-US" sz="2600" kern="1200" spc="0" dirty="0">
                <a:solidFill>
                  <a:srgbClr val="5A5A5A"/>
                </a:solidFill>
                <a:latin typeface="Helvetica Neue Light"/>
                <a:ea typeface="Helvetica Neue Light"/>
                <a:cs typeface="Helvetica Neue Light"/>
              </a:rPr>
              <a:t>HIPAA compliance</a:t>
            </a:r>
          </a:p>
        </p:txBody>
      </p:sp>
      <p:sp>
        <p:nvSpPr>
          <p:cNvPr id="197" name="TextBox 196"/>
          <p:cNvSpPr txBox="1"/>
          <p:nvPr/>
        </p:nvSpPr>
        <p:spPr>
          <a:xfrm>
            <a:off x="15601853" y="9081814"/>
            <a:ext cx="7181230" cy="1262021"/>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Publish</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Turnkey </a:t>
            </a:r>
            <a:r>
              <a:rPr lang="en-US" sz="2600" kern="1200" spc="0" dirty="0">
                <a:solidFill>
                  <a:srgbClr val="5A5A5A"/>
                </a:solidFill>
                <a:latin typeface="Helvetica Neue Light"/>
                <a:ea typeface="Helvetica Neue Light"/>
                <a:cs typeface="Helvetica Neue Light"/>
              </a:rPr>
              <a:t>developer </a:t>
            </a:r>
            <a:r>
              <a:rPr lang="en-US" sz="2600" kern="1200" spc="0" dirty="0" smtClean="0">
                <a:solidFill>
                  <a:srgbClr val="5A5A5A"/>
                </a:solidFill>
                <a:latin typeface="Helvetica Neue Light"/>
                <a:ea typeface="Helvetica Neue Light"/>
                <a:cs typeface="Helvetica Neue Light"/>
              </a:rPr>
              <a:t>portal</a:t>
            </a:r>
          </a:p>
        </p:txBody>
      </p:sp>
      <p:sp>
        <p:nvSpPr>
          <p:cNvPr id="198" name="TextBox 197"/>
          <p:cNvSpPr txBox="1"/>
          <p:nvPr/>
        </p:nvSpPr>
        <p:spPr>
          <a:xfrm>
            <a:off x="1266115" y="9081814"/>
            <a:ext cx="7572356"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Monitor</a:t>
            </a:r>
            <a:br>
              <a:rPr lang="en-US" sz="3600" b="1" kern="1200" spc="0" dirty="0" smtClean="0">
                <a:solidFill>
                  <a:srgbClr val="474747"/>
                </a:solidFill>
                <a:latin typeface="Helvetica Neue"/>
                <a:ea typeface="Helvetica Neue Light"/>
                <a:cs typeface="Helvetica Neue"/>
              </a:rPr>
            </a:br>
            <a:r>
              <a:rPr lang="en-US" sz="2600" kern="1200" spc="0" dirty="0" smtClean="0">
                <a:solidFill>
                  <a:srgbClr val="5A5A5A"/>
                </a:solidFill>
                <a:latin typeface="Helvetica Neue Light"/>
                <a:ea typeface="Helvetica Neue Light"/>
                <a:cs typeface="Helvetica Neue Light"/>
              </a:rPr>
              <a:t>Centralized </a:t>
            </a:r>
            <a:r>
              <a:rPr lang="en-US" sz="2600" kern="1200" spc="0" dirty="0">
                <a:solidFill>
                  <a:srgbClr val="5A5A5A"/>
                </a:solidFill>
                <a:latin typeface="Helvetica Neue Light"/>
                <a:ea typeface="Helvetica Neue Light"/>
                <a:cs typeface="Helvetica Neue Light"/>
              </a:rPr>
              <a:t>control, decentralized development</a:t>
            </a:r>
          </a:p>
          <a:p>
            <a:pPr algn="r" defTabSz="913752" rtl="0">
              <a:spcBef>
                <a:spcPts val="0"/>
              </a:spcBef>
            </a:pPr>
            <a:r>
              <a:rPr lang="en-US" sz="2600" kern="1200" spc="0" dirty="0">
                <a:solidFill>
                  <a:srgbClr val="5A5A5A"/>
                </a:solidFill>
                <a:latin typeface="Helvetica Neue Light"/>
                <a:ea typeface="Helvetica Neue Light"/>
                <a:cs typeface="Helvetica Neue Light"/>
              </a:rPr>
              <a:t>Multi-tenant </a:t>
            </a:r>
            <a:r>
              <a:rPr lang="en-US" sz="2600" kern="1200" spc="0" dirty="0" smtClean="0">
                <a:solidFill>
                  <a:srgbClr val="5A5A5A"/>
                </a:solidFill>
                <a:latin typeface="Helvetica Neue Light"/>
                <a:ea typeface="Helvetica Neue Light"/>
                <a:cs typeface="Helvetica Neue Light"/>
              </a:rPr>
              <a:t>architecture</a:t>
            </a:r>
          </a:p>
          <a:p>
            <a:pPr algn="r" defTabSz="913752" rtl="0">
              <a:spcBef>
                <a:spcPts val="0"/>
              </a:spcBef>
            </a:pPr>
            <a:r>
              <a:rPr lang="en-US" sz="2600" kern="1200" spc="0" dirty="0">
                <a:solidFill>
                  <a:srgbClr val="5A5A5A"/>
                </a:solidFill>
                <a:latin typeface="Helvetica Neue Light"/>
                <a:ea typeface="Helvetica Neue Light"/>
                <a:cs typeface="Helvetica Neue Light"/>
              </a:rPr>
              <a:t>Billions of API calls, including large </a:t>
            </a:r>
            <a:r>
              <a:rPr lang="en-US" sz="2600" kern="1200" spc="0" dirty="0" smtClean="0">
                <a:solidFill>
                  <a:srgbClr val="5A5A5A"/>
                </a:solidFill>
                <a:latin typeface="Helvetica Neue Light"/>
                <a:ea typeface="Helvetica Neue Light"/>
                <a:cs typeface="Helvetica Neue Light"/>
              </a:rPr>
              <a:t>spikes</a:t>
            </a:r>
          </a:p>
        </p:txBody>
      </p:sp>
      <p:sp>
        <p:nvSpPr>
          <p:cNvPr id="199" name="TextBox 198"/>
          <p:cNvSpPr txBox="1"/>
          <p:nvPr/>
        </p:nvSpPr>
        <p:spPr>
          <a:xfrm>
            <a:off x="721429" y="6181833"/>
            <a:ext cx="7177898"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Analyze</a:t>
            </a:r>
            <a:endParaRPr lang="en-US" sz="2800" kern="1200" spc="0" dirty="0" smtClean="0">
              <a:solidFill>
                <a:srgbClr val="5A5A5A"/>
              </a:solidFill>
              <a:latin typeface="Helvetica Neue"/>
              <a:ea typeface="Helvetica Neue Light"/>
              <a:cs typeface="Helvetica Neue"/>
            </a:endParaRPr>
          </a:p>
          <a:p>
            <a:pPr algn="r" defTabSz="913752" rtl="0">
              <a:spcBef>
                <a:spcPts val="0"/>
              </a:spcBef>
            </a:pPr>
            <a:r>
              <a:rPr lang="en-US" sz="2600" kern="1200" spc="0" dirty="0" smtClean="0">
                <a:solidFill>
                  <a:srgbClr val="5A5A5A"/>
                </a:solidFill>
                <a:latin typeface="Helvetica Neue Light"/>
                <a:ea typeface="Helvetica Neue Light"/>
                <a:cs typeface="Helvetica Neue Light"/>
              </a:rPr>
              <a:t>Complete </a:t>
            </a:r>
            <a:r>
              <a:rPr lang="en-US" sz="2600" kern="1200" spc="0" dirty="0">
                <a:solidFill>
                  <a:srgbClr val="5A5A5A"/>
                </a:solidFill>
                <a:latin typeface="Helvetica Neue Light"/>
                <a:ea typeface="Helvetica Neue Light"/>
                <a:cs typeface="Helvetica Neue Light"/>
              </a:rPr>
              <a:t>visibility– from app end to </a:t>
            </a:r>
            <a:r>
              <a:rPr lang="en-US" sz="2600" kern="1200" spc="0" dirty="0" smtClean="0">
                <a:solidFill>
                  <a:srgbClr val="5A5A5A"/>
                </a:solidFill>
                <a:latin typeface="Helvetica Neue Light"/>
                <a:ea typeface="Helvetica Neue Light"/>
                <a:cs typeface="Helvetica Neue Light"/>
              </a:rPr>
              <a:t>backend</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Automatically </a:t>
            </a:r>
            <a:r>
              <a:rPr lang="en-US" sz="2600" kern="1200" spc="0" dirty="0">
                <a:solidFill>
                  <a:srgbClr val="5A5A5A"/>
                </a:solidFill>
                <a:latin typeface="Helvetica Neue Light"/>
                <a:ea typeface="Helvetica Neue Light"/>
                <a:cs typeface="Helvetica Neue Light"/>
              </a:rPr>
              <a:t>and continuously collect </a:t>
            </a:r>
            <a:r>
              <a:rPr lang="en-US" sz="2600" kern="1200" spc="0" dirty="0" smtClean="0">
                <a:solidFill>
                  <a:srgbClr val="5A5A5A"/>
                </a:solidFill>
                <a:latin typeface="Helvetica Neue Light"/>
                <a:ea typeface="Helvetica Neue Light"/>
                <a:cs typeface="Helvetica Neue Light"/>
              </a:rPr>
              <a:t/>
            </a:r>
            <a:br>
              <a:rPr lang="en-US" sz="2600" kern="1200" spc="0" dirty="0" smtClean="0">
                <a:solidFill>
                  <a:srgbClr val="5A5A5A"/>
                </a:solidFill>
                <a:latin typeface="Helvetica Neue Light"/>
                <a:ea typeface="Helvetica Neue Light"/>
                <a:cs typeface="Helvetica Neue Light"/>
              </a:rPr>
            </a:br>
            <a:r>
              <a:rPr lang="en-US" sz="2600" kern="1200" spc="0" dirty="0" smtClean="0">
                <a:solidFill>
                  <a:srgbClr val="5A5A5A"/>
                </a:solidFill>
                <a:latin typeface="Helvetica Neue Light"/>
                <a:ea typeface="Helvetica Neue Light"/>
                <a:cs typeface="Helvetica Neue Light"/>
              </a:rPr>
              <a:t>all API-traffic </a:t>
            </a:r>
            <a:r>
              <a:rPr lang="en-US" sz="2600" kern="1200" spc="0" dirty="0">
                <a:solidFill>
                  <a:srgbClr val="5A5A5A"/>
                </a:solidFill>
                <a:latin typeface="Helvetica Neue Light"/>
                <a:ea typeface="Helvetica Neue Light"/>
                <a:cs typeface="Helvetica Neue Light"/>
              </a:rPr>
              <a:t>data </a:t>
            </a:r>
            <a:r>
              <a:rPr lang="en-US" sz="2600" kern="1200" spc="0" dirty="0" smtClean="0">
                <a:solidFill>
                  <a:srgbClr val="5A5A5A"/>
                </a:solidFill>
                <a:latin typeface="Helvetica Neue Light"/>
                <a:ea typeface="Helvetica Neue Light"/>
                <a:cs typeface="Helvetica Neue Light"/>
              </a:rPr>
              <a:t>out </a:t>
            </a:r>
            <a:r>
              <a:rPr lang="en-US" sz="2600" kern="1200" spc="0" dirty="0">
                <a:solidFill>
                  <a:srgbClr val="5A5A5A"/>
                </a:solidFill>
                <a:latin typeface="Helvetica Neue Light"/>
                <a:ea typeface="Helvetica Neue Light"/>
                <a:cs typeface="Helvetica Neue Light"/>
              </a:rPr>
              <a:t>of the box</a:t>
            </a:r>
          </a:p>
        </p:txBody>
      </p:sp>
      <p:sp>
        <p:nvSpPr>
          <p:cNvPr id="200" name="TextBox 199"/>
          <p:cNvSpPr txBox="1"/>
          <p:nvPr/>
        </p:nvSpPr>
        <p:spPr>
          <a:xfrm>
            <a:off x="2290452" y="3528248"/>
            <a:ext cx="6534777" cy="2431572"/>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Monetize</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Flexible </a:t>
            </a:r>
            <a:r>
              <a:rPr lang="en-US" sz="2600" kern="1200" spc="0" dirty="0">
                <a:solidFill>
                  <a:srgbClr val="5A5A5A"/>
                </a:solidFill>
                <a:latin typeface="Helvetica Neue Light"/>
                <a:ea typeface="Helvetica Neue Light"/>
                <a:cs typeface="Helvetica Neue Light"/>
              </a:rPr>
              <a:t>rate </a:t>
            </a:r>
            <a:r>
              <a:rPr lang="en-US" sz="2600" kern="1200" spc="0" dirty="0" smtClean="0">
                <a:solidFill>
                  <a:srgbClr val="5A5A5A"/>
                </a:solidFill>
                <a:latin typeface="Helvetica Neue Light"/>
                <a:ea typeface="Helvetica Neue Light"/>
                <a:cs typeface="Helvetica Neue Light"/>
              </a:rPr>
              <a:t>plans</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Internationalization support</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Usage tracking</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Limits </a:t>
            </a:r>
            <a:r>
              <a:rPr lang="en-US" sz="2600" kern="1200" spc="0" dirty="0">
                <a:solidFill>
                  <a:srgbClr val="5A5A5A"/>
                </a:solidFill>
                <a:latin typeface="Helvetica Neue Light"/>
                <a:ea typeface="Helvetica Neue Light"/>
                <a:cs typeface="Helvetica Neue Light"/>
              </a:rPr>
              <a:t>and </a:t>
            </a:r>
            <a:r>
              <a:rPr lang="en-US" sz="2600" kern="1200" spc="0" dirty="0" smtClean="0">
                <a:solidFill>
                  <a:srgbClr val="5A5A5A"/>
                </a:solidFill>
                <a:latin typeface="Helvetica Neue Light"/>
                <a:ea typeface="Helvetica Neue Light"/>
                <a:cs typeface="Helvetica Neue Light"/>
              </a:rPr>
              <a:t>notifications</a:t>
            </a:r>
            <a:endParaRPr lang="en-US" sz="2600" kern="1200" spc="0" dirty="0">
              <a:solidFill>
                <a:srgbClr val="5A5A5A"/>
              </a:solidFill>
              <a:latin typeface="Helvetica Neue Light"/>
              <a:ea typeface="Helvetica Neue Light"/>
              <a:cs typeface="Helvetica Neue Light"/>
            </a:endParaRPr>
          </a:p>
        </p:txBody>
      </p:sp>
      <p:grpSp>
        <p:nvGrpSpPr>
          <p:cNvPr id="201" name="Group 200"/>
          <p:cNvGrpSpPr/>
          <p:nvPr/>
        </p:nvGrpSpPr>
        <p:grpSpPr>
          <a:xfrm>
            <a:off x="9176248" y="4374949"/>
            <a:ext cx="1369445" cy="1367840"/>
            <a:chOff x="8924647" y="4190634"/>
            <a:chExt cx="1369445" cy="1367840"/>
          </a:xfrm>
        </p:grpSpPr>
        <p:sp>
          <p:nvSpPr>
            <p:cNvPr id="20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20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204" name="TextBox 203"/>
          <p:cNvSpPr txBox="1"/>
          <p:nvPr/>
        </p:nvSpPr>
        <p:spPr>
          <a:xfrm>
            <a:off x="9464928" y="11381169"/>
            <a:ext cx="5475886" cy="2031463"/>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Scale</a:t>
            </a:r>
            <a:endParaRPr lang="en-US" sz="3600" b="1" spc="0" dirty="0">
              <a:solidFill>
                <a:srgbClr val="474747"/>
              </a:solidFill>
              <a:latin typeface="Helvetica Neue"/>
              <a:ea typeface="Helvetica Neue Light"/>
              <a:cs typeface="Helvetica Neue"/>
            </a:endParaRPr>
          </a:p>
          <a:p>
            <a:pPr algn="ctr" defTabSz="913752" rtl="0">
              <a:spcBef>
                <a:spcPts val="0"/>
              </a:spcBef>
            </a:pPr>
            <a:r>
              <a:rPr lang="en-US" sz="2600" kern="1200" spc="0" dirty="0">
                <a:solidFill>
                  <a:srgbClr val="5A5A5A"/>
                </a:solidFill>
                <a:latin typeface="Helvetica Neue Light"/>
                <a:ea typeface="Helvetica Neue Light"/>
                <a:cs typeface="Helvetica Neue Light"/>
              </a:rPr>
              <a:t>Self</a:t>
            </a:r>
            <a:r>
              <a:rPr lang="en-US" sz="2600" kern="1200" spc="0" dirty="0" smtClean="0">
                <a:solidFill>
                  <a:srgbClr val="5A5A5A"/>
                </a:solidFill>
                <a:latin typeface="Helvetica Neue Light"/>
                <a:ea typeface="Helvetica Neue Light"/>
                <a:cs typeface="Helvetica Neue Light"/>
              </a:rPr>
              <a:t>-</a:t>
            </a:r>
            <a:r>
              <a:rPr lang="en-US" sz="2600" kern="1200" spc="0" dirty="0">
                <a:solidFill>
                  <a:srgbClr val="5A5A5A"/>
                </a:solidFill>
                <a:latin typeface="Helvetica Neue Light"/>
                <a:ea typeface="Helvetica Neue Light"/>
                <a:cs typeface="Helvetica Neue Light"/>
              </a:rPr>
              <a:t>s</a:t>
            </a:r>
            <a:r>
              <a:rPr lang="en-US" sz="2600" kern="1200" spc="0" dirty="0" smtClean="0">
                <a:solidFill>
                  <a:srgbClr val="5A5A5A"/>
                </a:solidFill>
                <a:latin typeface="Helvetica Neue Light"/>
                <a:ea typeface="Helvetica Neue Light"/>
                <a:cs typeface="Helvetica Neue Light"/>
              </a:rPr>
              <a:t>ervice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State @ scale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Flexible deployment</a:t>
            </a:r>
            <a:endParaRPr lang="en-US" sz="2600" kern="1200" spc="0" dirty="0">
              <a:solidFill>
                <a:srgbClr val="5A5A5A"/>
              </a:solidFill>
              <a:latin typeface="Helvetica Neue Light"/>
              <a:ea typeface="Helvetica Neue Light"/>
              <a:cs typeface="Helvetica Neue Light"/>
            </a:endParaRPr>
          </a:p>
        </p:txBody>
      </p:sp>
    </p:spTree>
    <p:extLst>
      <p:ext uri="{BB962C8B-B14F-4D97-AF65-F5344CB8AC3E}">
        <p14:creationId xmlns:p14="http://schemas.microsoft.com/office/powerpoint/2010/main" val="11325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0" name="Group 9"/>
          <p:cNvGrpSpPr/>
          <p:nvPr/>
        </p:nvGrpSpPr>
        <p:grpSpPr>
          <a:xfrm>
            <a:off x="14783495" y="6620078"/>
            <a:ext cx="1366826" cy="1366652"/>
            <a:chOff x="15262730" y="6522608"/>
            <a:chExt cx="1366826" cy="1366652"/>
          </a:xfrm>
        </p:grpSpPr>
        <p:sp>
          <p:nvSpPr>
            <p:cNvPr id="135"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136"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2" name="Group 11"/>
          <p:cNvGrpSpPr/>
          <p:nvPr/>
        </p:nvGrpSpPr>
        <p:grpSpPr>
          <a:xfrm>
            <a:off x="13829406" y="4425636"/>
            <a:ext cx="1369445" cy="1367840"/>
            <a:chOff x="14176850" y="4190634"/>
            <a:chExt cx="1369445" cy="1367840"/>
          </a:xfrm>
        </p:grpSpPr>
        <p:sp>
          <p:nvSpPr>
            <p:cNvPr id="15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52" name="Group 151"/>
            <p:cNvGrpSpPr/>
            <p:nvPr/>
          </p:nvGrpSpPr>
          <p:grpSpPr>
            <a:xfrm>
              <a:off x="14365698" y="4429355"/>
              <a:ext cx="941086" cy="941060"/>
              <a:chOff x="14284301" y="5034157"/>
              <a:chExt cx="786394" cy="786372"/>
            </a:xfrm>
          </p:grpSpPr>
          <p:sp>
            <p:nvSpPr>
              <p:cNvPr id="15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3" name="TextBox 2"/>
          <p:cNvSpPr txBox="1"/>
          <p:nvPr/>
        </p:nvSpPr>
        <p:spPr>
          <a:xfrm>
            <a:off x="9858838" y="2294251"/>
            <a:ext cx="4688066" cy="1046578"/>
          </a:xfrm>
          <a:prstGeom prst="rect">
            <a:avLst/>
          </a:prstGeom>
          <a:noFill/>
        </p:spPr>
        <p:txBody>
          <a:bodyPr wrap="square" lIns="91485" tIns="91485" rIns="91485" bIns="182971" rtlCol="0" anchor="b" anchorCtr="0">
            <a:spAutoFit/>
          </a:bodyPr>
          <a:lstStyle/>
          <a:p>
            <a:pPr algn="ctr" defTabSz="913752" rtl="0">
              <a:spcBef>
                <a:spcPts val="0"/>
              </a:spcBef>
            </a:pPr>
            <a:r>
              <a:rPr lang="en-US" sz="5000" b="1" kern="1200" spc="0" dirty="0" smtClean="0">
                <a:solidFill>
                  <a:srgbClr val="FF0000"/>
                </a:solidFill>
                <a:latin typeface="Helvetica Neue"/>
                <a:ea typeface="Helvetica Neue Light"/>
                <a:cs typeface="Helvetica Neue"/>
              </a:rPr>
              <a:t>Design</a:t>
            </a:r>
            <a:endParaRPr lang="en-US" sz="5000" b="1" kern="1200" spc="0" dirty="0">
              <a:solidFill>
                <a:srgbClr val="FF0000"/>
              </a:solidFill>
              <a:latin typeface="Helvetica Neue"/>
              <a:ea typeface="Helvetica Neue Light"/>
              <a:cs typeface="Helvetica Neue"/>
            </a:endParaRPr>
          </a:p>
        </p:txBody>
      </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15</a:t>
            </a:fld>
            <a:endParaRPr lang="en-US" kern="1200" spc="0" dirty="0">
              <a:solidFill>
                <a:srgbClr val="5A5A5A">
                  <a:lumMod val="40000"/>
                  <a:lumOff val="60000"/>
                </a:srgbClr>
              </a:solidFill>
            </a:endParaRPr>
          </a:p>
        </p:txBody>
      </p:sp>
    </p:spTree>
    <p:extLst>
      <p:ext uri="{BB962C8B-B14F-4D97-AF65-F5344CB8AC3E}">
        <p14:creationId xmlns:p14="http://schemas.microsoft.com/office/powerpoint/2010/main" val="35734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p:txBody>
          <a:bodyPr/>
          <a:lstStyle/>
          <a:p>
            <a:r>
              <a:rPr lang="en-US" dirty="0"/>
              <a:t>Design first. Document Smart. Full support for Swagger 2.0</a:t>
            </a:r>
          </a:p>
          <a:p>
            <a:endParaRPr lang="en-US" dirty="0"/>
          </a:p>
        </p:txBody>
      </p:sp>
      <p:sp>
        <p:nvSpPr>
          <p:cNvPr id="2" name="Title 1"/>
          <p:cNvSpPr>
            <a:spLocks noGrp="1"/>
          </p:cNvSpPr>
          <p:nvPr>
            <p:ph type="title"/>
          </p:nvPr>
        </p:nvSpPr>
        <p:spPr/>
        <p:txBody>
          <a:bodyPr>
            <a:normAutofit/>
          </a:bodyPr>
          <a:lstStyle/>
          <a:p>
            <a:r>
              <a:rPr lang="en-US" dirty="0"/>
              <a:t>Build more consumable APIs</a:t>
            </a:r>
          </a:p>
        </p:txBody>
      </p:sp>
      <p:sp>
        <p:nvSpPr>
          <p:cNvPr id="47" name="Slide Number Placeholder 46"/>
          <p:cNvSpPr>
            <a:spLocks noGrp="1"/>
          </p:cNvSpPr>
          <p:nvPr>
            <p:ph type="sldNum" sz="quarter" idx="4"/>
          </p:nvPr>
        </p:nvSpPr>
        <p:spPr/>
        <p:txBody>
          <a:bodyPr/>
          <a:lstStyle/>
          <a:p>
            <a:pPr defTabSz="913613" rtl="0">
              <a:spcBef>
                <a:spcPts val="0"/>
              </a:spcBef>
            </a:pPr>
            <a:fld id="{B9CF2066-C172-C043-9656-E2597F9B5BE6}" type="slidenum">
              <a:rPr lang="en-US" kern="1200" spc="0">
                <a:ea typeface="+mn-ea"/>
              </a:rPr>
              <a:pPr defTabSz="913613" rtl="0">
                <a:spcBef>
                  <a:spcPts val="0"/>
                </a:spcBef>
              </a:pPr>
              <a:t>16</a:t>
            </a:fld>
            <a:endParaRPr lang="en-US" kern="1200" spc="0" dirty="0">
              <a:ea typeface="+mn-ea"/>
            </a:endParaRPr>
          </a:p>
        </p:txBody>
      </p:sp>
      <p:sp>
        <p:nvSpPr>
          <p:cNvPr id="38" name="Footer Placeholder 37"/>
          <p:cNvSpPr>
            <a:spLocks noGrp="1"/>
          </p:cNvSpPr>
          <p:nvPr>
            <p:ph type="ftr" sz="quarter" idx="3"/>
          </p:nvPr>
        </p:nvSpPr>
        <p:spPr/>
        <p:txBody>
          <a:bodyPr/>
          <a:lstStyle/>
          <a:p>
            <a:r>
              <a:rPr lang="en-US" dirty="0" smtClean="0"/>
              <a:t>©2015 Apigee. All Rights Reserved. </a:t>
            </a:r>
            <a:endParaRPr lang="en-US" dirty="0"/>
          </a:p>
        </p:txBody>
      </p:sp>
      <p:sp>
        <p:nvSpPr>
          <p:cNvPr id="78" name="Oval 77"/>
          <p:cNvSpPr>
            <a:spLocks noChangeAspect="1"/>
          </p:cNvSpPr>
          <p:nvPr/>
        </p:nvSpPr>
        <p:spPr>
          <a:xfrm>
            <a:off x="22240839"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p:cNvGrpSpPr>
            <a:grpSpLocks noChangeAspect="1"/>
          </p:cNvGrpSpPr>
          <p:nvPr/>
        </p:nvGrpSpPr>
        <p:grpSpPr>
          <a:xfrm>
            <a:off x="22353716" y="719135"/>
            <a:ext cx="290459" cy="290119"/>
            <a:chOff x="9813921" y="4686505"/>
            <a:chExt cx="1144341" cy="1143000"/>
          </a:xfrm>
        </p:grpSpPr>
        <p:sp>
          <p:nvSpPr>
            <p:cNvPr id="8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81" name="image42.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2" name="Group 81"/>
          <p:cNvGrpSpPr>
            <a:grpSpLocks noChangeAspect="1"/>
          </p:cNvGrpSpPr>
          <p:nvPr/>
        </p:nvGrpSpPr>
        <p:grpSpPr>
          <a:xfrm>
            <a:off x="23513555" y="1764182"/>
            <a:ext cx="290119" cy="290119"/>
            <a:chOff x="15956761" y="7275716"/>
            <a:chExt cx="914400" cy="914400"/>
          </a:xfrm>
        </p:grpSpPr>
        <p:sp>
          <p:nvSpPr>
            <p:cNvPr id="8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8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5" name="Group 84"/>
          <p:cNvGrpSpPr>
            <a:grpSpLocks noChangeAspect="1"/>
          </p:cNvGrpSpPr>
          <p:nvPr/>
        </p:nvGrpSpPr>
        <p:grpSpPr>
          <a:xfrm>
            <a:off x="22279411" y="1772383"/>
            <a:ext cx="289904" cy="289867"/>
            <a:chOff x="9430813" y="8581487"/>
            <a:chExt cx="1133009" cy="1132864"/>
          </a:xfrm>
        </p:grpSpPr>
        <p:sp>
          <p:nvSpPr>
            <p:cNvPr id="8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8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 name="Group 87"/>
          <p:cNvGrpSpPr>
            <a:grpSpLocks noChangeAspect="1"/>
          </p:cNvGrpSpPr>
          <p:nvPr/>
        </p:nvGrpSpPr>
        <p:grpSpPr>
          <a:xfrm>
            <a:off x="23698025" y="1213748"/>
            <a:ext cx="289904" cy="289867"/>
            <a:chOff x="16566895" y="10691701"/>
            <a:chExt cx="1142154" cy="1142008"/>
          </a:xfrm>
        </p:grpSpPr>
        <p:sp>
          <p:nvSpPr>
            <p:cNvPr id="8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9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22900583"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22913587" y="2073312"/>
            <a:ext cx="266944" cy="266909"/>
            <a:chOff x="17759408" y="2959111"/>
            <a:chExt cx="1756810" cy="1756581"/>
          </a:xfrm>
          <a:noFill/>
        </p:grpSpPr>
        <p:sp>
          <p:nvSpPr>
            <p:cNvPr id="9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9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9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6" name="Group 95"/>
          <p:cNvGrpSpPr>
            <a:grpSpLocks noChangeAspect="1"/>
          </p:cNvGrpSpPr>
          <p:nvPr/>
        </p:nvGrpSpPr>
        <p:grpSpPr>
          <a:xfrm>
            <a:off x="22742791" y="293511"/>
            <a:ext cx="595057" cy="594360"/>
            <a:chOff x="11838753" y="3905623"/>
            <a:chExt cx="1144341" cy="1143000"/>
          </a:xfrm>
        </p:grpSpPr>
        <p:sp>
          <p:nvSpPr>
            <p:cNvPr id="97" name="Shape 1826"/>
            <p:cNvSpPr>
              <a:spLocks noChangeAspect="1"/>
            </p:cNvSpPr>
            <p:nvPr/>
          </p:nvSpPr>
          <p:spPr>
            <a:xfrm>
              <a:off x="11838753"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98" name="Group 97"/>
            <p:cNvGrpSpPr/>
            <p:nvPr/>
          </p:nvGrpSpPr>
          <p:grpSpPr>
            <a:xfrm>
              <a:off x="12085261" y="4135648"/>
              <a:ext cx="688937" cy="719013"/>
              <a:chOff x="12085261" y="4135648"/>
              <a:chExt cx="688937" cy="719013"/>
            </a:xfrm>
          </p:grpSpPr>
          <p:grpSp>
            <p:nvGrpSpPr>
              <p:cNvPr id="99" name="Group 98"/>
              <p:cNvGrpSpPr>
                <a:grpSpLocks noChangeAspect="1"/>
              </p:cNvGrpSpPr>
              <p:nvPr/>
            </p:nvGrpSpPr>
            <p:grpSpPr>
              <a:xfrm>
                <a:off x="12085261" y="4135648"/>
                <a:ext cx="688937" cy="682951"/>
                <a:chOff x="4056063" y="6008688"/>
                <a:chExt cx="182562" cy="180975"/>
              </a:xfrm>
            </p:grpSpPr>
            <p:sp>
              <p:nvSpPr>
                <p:cNvPr id="10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0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endParaRPr lang="en-US" dirty="0"/>
              </a:p>
            </p:txBody>
          </p:sp>
        </p:grpSp>
      </p:grpSp>
      <p:grpSp>
        <p:nvGrpSpPr>
          <p:cNvPr id="103" name="Group 102"/>
          <p:cNvGrpSpPr>
            <a:grpSpLocks noChangeAspect="1"/>
          </p:cNvGrpSpPr>
          <p:nvPr/>
        </p:nvGrpSpPr>
        <p:grpSpPr>
          <a:xfrm>
            <a:off x="23467710" y="719135"/>
            <a:ext cx="290459" cy="290119"/>
            <a:chOff x="13841925" y="4677102"/>
            <a:chExt cx="1144341" cy="1143000"/>
          </a:xfrm>
        </p:grpSpPr>
        <p:sp>
          <p:nvSpPr>
            <p:cNvPr id="10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05" name="Group 104"/>
            <p:cNvGrpSpPr/>
            <p:nvPr/>
          </p:nvGrpSpPr>
          <p:grpSpPr>
            <a:xfrm>
              <a:off x="13999731" y="4876583"/>
              <a:ext cx="786394" cy="786372"/>
              <a:chOff x="14284301" y="5034157"/>
              <a:chExt cx="786394" cy="786372"/>
            </a:xfrm>
          </p:grpSpPr>
          <p:sp>
            <p:nvSpPr>
              <p:cNvPr id="10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0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0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0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10" name="Group 109"/>
          <p:cNvGrpSpPr/>
          <p:nvPr/>
        </p:nvGrpSpPr>
        <p:grpSpPr>
          <a:xfrm>
            <a:off x="22552319" y="952383"/>
            <a:ext cx="968407" cy="967273"/>
            <a:chOff x="10261154" y="5204997"/>
            <a:chExt cx="3815295" cy="3810826"/>
          </a:xfrm>
        </p:grpSpPr>
        <p:sp>
          <p:nvSpPr>
            <p:cNvPr id="11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12" name="Group 111"/>
            <p:cNvGrpSpPr/>
            <p:nvPr/>
          </p:nvGrpSpPr>
          <p:grpSpPr>
            <a:xfrm>
              <a:off x="10795629" y="6172064"/>
              <a:ext cx="2746345" cy="1876692"/>
              <a:chOff x="10795629" y="6279632"/>
              <a:chExt cx="2746345" cy="1876692"/>
            </a:xfrm>
          </p:grpSpPr>
          <p:grpSp>
            <p:nvGrpSpPr>
              <p:cNvPr id="113" name="Group 334"/>
              <p:cNvGrpSpPr/>
              <p:nvPr/>
            </p:nvGrpSpPr>
            <p:grpSpPr>
              <a:xfrm>
                <a:off x="10795629" y="6279632"/>
                <a:ext cx="2746345" cy="929140"/>
                <a:chOff x="0" y="0"/>
                <a:chExt cx="2745984" cy="929137"/>
              </a:xfrm>
              <a:solidFill>
                <a:schemeClr val="bg1"/>
              </a:solidFill>
            </p:grpSpPr>
            <p:sp>
              <p:nvSpPr>
                <p:cNvPr id="11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14" name="Group 326"/>
              <p:cNvGrpSpPr/>
              <p:nvPr/>
            </p:nvGrpSpPr>
            <p:grpSpPr>
              <a:xfrm>
                <a:off x="11235407" y="7279312"/>
                <a:ext cx="1866789" cy="877012"/>
                <a:chOff x="0" y="0"/>
                <a:chExt cx="2029469" cy="953561"/>
              </a:xfrm>
              <a:solidFill>
                <a:srgbClr val="FFFFFF"/>
              </a:solidFill>
            </p:grpSpPr>
            <p:sp>
              <p:nvSpPr>
                <p:cNvPr id="11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26" name="Group 125"/>
          <p:cNvGrpSpPr/>
          <p:nvPr/>
        </p:nvGrpSpPr>
        <p:grpSpPr>
          <a:xfrm>
            <a:off x="22099971" y="1224426"/>
            <a:ext cx="290119" cy="290119"/>
            <a:chOff x="7728296" y="6647665"/>
            <a:chExt cx="1367839" cy="1367839"/>
          </a:xfrm>
        </p:grpSpPr>
        <p:sp>
          <p:nvSpPr>
            <p:cNvPr id="12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28" name="Group 127"/>
            <p:cNvGrpSpPr/>
            <p:nvPr/>
          </p:nvGrpSpPr>
          <p:grpSpPr>
            <a:xfrm>
              <a:off x="7948854" y="6858000"/>
              <a:ext cx="816030" cy="820374"/>
              <a:chOff x="15893563" y="7396538"/>
              <a:chExt cx="1062193" cy="1067845"/>
            </a:xfrm>
            <a:solidFill>
              <a:srgbClr val="FFFFFF"/>
            </a:solidFill>
          </p:grpSpPr>
          <p:sp>
            <p:nvSpPr>
              <p:cNvPr id="12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pic>
        <p:nvPicPr>
          <p:cNvPr id="3" name="Picture 2"/>
          <p:cNvPicPr>
            <a:picLocks noChangeAspect="1"/>
          </p:cNvPicPr>
          <p:nvPr/>
        </p:nvPicPr>
        <p:blipFill>
          <a:blip r:embed="rId4"/>
          <a:stretch>
            <a:fillRect/>
          </a:stretch>
        </p:blipFill>
        <p:spPr>
          <a:xfrm>
            <a:off x="5107313" y="2286768"/>
            <a:ext cx="14188635" cy="7726680"/>
          </a:xfrm>
          <a:prstGeom prst="rect">
            <a:avLst/>
          </a:prstGeom>
        </p:spPr>
      </p:pic>
    </p:spTree>
    <p:extLst>
      <p:ext uri="{BB962C8B-B14F-4D97-AF65-F5344CB8AC3E}">
        <p14:creationId xmlns:p14="http://schemas.microsoft.com/office/powerpoint/2010/main" val="1779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0" name="Group 9"/>
          <p:cNvGrpSpPr/>
          <p:nvPr/>
        </p:nvGrpSpPr>
        <p:grpSpPr>
          <a:xfrm>
            <a:off x="14783495" y="6620078"/>
            <a:ext cx="1366826" cy="1366652"/>
            <a:chOff x="15262730" y="6522608"/>
            <a:chExt cx="1366826" cy="1366652"/>
          </a:xfrm>
        </p:grpSpPr>
        <p:sp>
          <p:nvSpPr>
            <p:cNvPr id="135"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136"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2" name="Group 11"/>
          <p:cNvGrpSpPr/>
          <p:nvPr/>
        </p:nvGrpSpPr>
        <p:grpSpPr>
          <a:xfrm>
            <a:off x="13829406" y="4425636"/>
            <a:ext cx="1369445" cy="1367840"/>
            <a:chOff x="14176850" y="4190634"/>
            <a:chExt cx="1369445" cy="1367840"/>
          </a:xfrm>
        </p:grpSpPr>
        <p:sp>
          <p:nvSpPr>
            <p:cNvPr id="15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52" name="Group 151"/>
            <p:cNvGrpSpPr/>
            <p:nvPr/>
          </p:nvGrpSpPr>
          <p:grpSpPr>
            <a:xfrm>
              <a:off x="14365698" y="4429355"/>
              <a:ext cx="941086" cy="941060"/>
              <a:chOff x="14284301" y="5034157"/>
              <a:chExt cx="786394" cy="786372"/>
            </a:xfrm>
          </p:grpSpPr>
          <p:sp>
            <p:nvSpPr>
              <p:cNvPr id="15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17</a:t>
            </a:fld>
            <a:endParaRPr lang="en-US" kern="1200" spc="0" dirty="0">
              <a:solidFill>
                <a:srgbClr val="5A5A5A">
                  <a:lumMod val="40000"/>
                  <a:lumOff val="60000"/>
                </a:srgbClr>
              </a:solidFill>
            </a:endParaRPr>
          </a:p>
        </p:txBody>
      </p:sp>
      <p:sp>
        <p:nvSpPr>
          <p:cNvPr id="59" name="TextBox 58"/>
          <p:cNvSpPr txBox="1"/>
          <p:nvPr/>
        </p:nvSpPr>
        <p:spPr>
          <a:xfrm>
            <a:off x="15547361" y="4693989"/>
            <a:ext cx="8676417" cy="1046578"/>
          </a:xfrm>
          <a:prstGeom prst="rect">
            <a:avLst/>
          </a:prstGeom>
          <a:noFill/>
        </p:spPr>
        <p:txBody>
          <a:bodyPr wrap="square" lIns="91485" tIns="91485" rIns="91485" bIns="182971" rtlCol="0" anchor="t">
            <a:spAutoFit/>
          </a:bodyPr>
          <a:lstStyle/>
          <a:p>
            <a:pPr algn="l" defTabSz="913752" rtl="0">
              <a:spcBef>
                <a:spcPts val="0"/>
              </a:spcBef>
            </a:pPr>
            <a:r>
              <a:rPr lang="en-US" sz="5000" b="1" spc="0" dirty="0" smtClean="0">
                <a:solidFill>
                  <a:srgbClr val="FF0000"/>
                </a:solidFill>
                <a:latin typeface="Helvetica Neue"/>
                <a:ea typeface="Helvetica Neue Light"/>
                <a:cs typeface="Helvetica Neue"/>
              </a:rPr>
              <a:t>Develop</a:t>
            </a:r>
          </a:p>
        </p:txBody>
      </p:sp>
    </p:spTree>
    <p:extLst>
      <p:ext uri="{BB962C8B-B14F-4D97-AF65-F5344CB8AC3E}">
        <p14:creationId xmlns:p14="http://schemas.microsoft.com/office/powerpoint/2010/main" val="253521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2486587" y="2116767"/>
            <a:ext cx="3447071" cy="4748102"/>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50" name="Rectangle 49"/>
          <p:cNvSpPr/>
          <p:nvPr/>
        </p:nvSpPr>
        <p:spPr>
          <a:xfrm>
            <a:off x="12486587" y="7029288"/>
            <a:ext cx="3447071" cy="3110932"/>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48" name="Rectangle 47"/>
          <p:cNvSpPr/>
          <p:nvPr/>
        </p:nvSpPr>
        <p:spPr>
          <a:xfrm>
            <a:off x="8688236" y="5798050"/>
            <a:ext cx="3447071" cy="4342168"/>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15" name="Rectangle 14"/>
          <p:cNvSpPr/>
          <p:nvPr/>
        </p:nvSpPr>
        <p:spPr>
          <a:xfrm>
            <a:off x="8688236" y="2116751"/>
            <a:ext cx="3447071" cy="3568226"/>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14" name="Text Placeholder 13"/>
          <p:cNvSpPr>
            <a:spLocks noGrp="1"/>
          </p:cNvSpPr>
          <p:nvPr>
            <p:ph type="body" sz="quarter" idx="10"/>
          </p:nvPr>
        </p:nvSpPr>
        <p:spPr/>
        <p:txBody>
          <a:bodyPr/>
          <a:lstStyle/>
          <a:p>
            <a:r>
              <a:rPr lang="en-US" dirty="0" smtClean="0"/>
              <a:t>Config - Over 30  ready-to-use and configurable policies</a:t>
            </a:r>
            <a:br>
              <a:rPr lang="en-US" dirty="0" smtClean="0"/>
            </a:br>
            <a:r>
              <a:rPr lang="en-US" dirty="0" smtClean="0"/>
              <a:t>Code - Built-in support for Node, JavaScript and Java extensibility</a:t>
            </a:r>
          </a:p>
          <a:p>
            <a:endParaRPr lang="en-US" dirty="0"/>
          </a:p>
        </p:txBody>
      </p:sp>
      <p:sp>
        <p:nvSpPr>
          <p:cNvPr id="2" name="Title 1"/>
          <p:cNvSpPr>
            <a:spLocks noGrp="1"/>
          </p:cNvSpPr>
          <p:nvPr>
            <p:ph type="title"/>
          </p:nvPr>
        </p:nvSpPr>
        <p:spPr/>
        <p:txBody>
          <a:bodyPr/>
          <a:lstStyle/>
          <a:p>
            <a:r>
              <a:rPr lang="en-US" dirty="0" smtClean="0"/>
              <a:t>Build APIs faster</a:t>
            </a:r>
            <a:endParaRPr lang="en-US" dirty="0"/>
          </a:p>
        </p:txBody>
      </p:sp>
      <p:sp>
        <p:nvSpPr>
          <p:cNvPr id="58" name="Slide Number Placeholder 57"/>
          <p:cNvSpPr>
            <a:spLocks noGrp="1"/>
          </p:cNvSpPr>
          <p:nvPr>
            <p:ph type="sldNum" sz="quarter" idx="4"/>
          </p:nvPr>
        </p:nvSpPr>
        <p:spPr/>
        <p:txBody>
          <a:bodyPr/>
          <a:lstStyle/>
          <a:p>
            <a:fld id="{B9CF2066-C172-C043-9656-E2597F9B5BE6}" type="slidenum">
              <a:rPr lang="en-US" smtClean="0"/>
              <a:pPr/>
              <a:t>18</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pic>
        <p:nvPicPr>
          <p:cNvPr id="5" name="Picture 4"/>
          <p:cNvPicPr>
            <a:picLocks noChangeAspect="1"/>
          </p:cNvPicPr>
          <p:nvPr/>
        </p:nvPicPr>
        <p:blipFill>
          <a:blip r:embed="rId3"/>
          <a:stretch>
            <a:fillRect/>
          </a:stretch>
        </p:blipFill>
        <p:spPr>
          <a:xfrm>
            <a:off x="8879724" y="2302166"/>
            <a:ext cx="2968867" cy="3238596"/>
          </a:xfrm>
          <a:prstGeom prst="rect">
            <a:avLst/>
          </a:prstGeom>
          <a:ln w="57150" cmpd="sng">
            <a:solidFill>
              <a:srgbClr val="FFFFFF"/>
            </a:solidFill>
          </a:ln>
        </p:spPr>
      </p:pic>
      <p:pic>
        <p:nvPicPr>
          <p:cNvPr id="6" name="Picture 5"/>
          <p:cNvPicPr>
            <a:picLocks noChangeAspect="1"/>
          </p:cNvPicPr>
          <p:nvPr/>
        </p:nvPicPr>
        <p:blipFill>
          <a:blip r:embed="rId4"/>
          <a:stretch>
            <a:fillRect/>
          </a:stretch>
        </p:blipFill>
        <p:spPr>
          <a:xfrm>
            <a:off x="12697897" y="2302166"/>
            <a:ext cx="2945773" cy="4429376"/>
          </a:xfrm>
          <a:prstGeom prst="rect">
            <a:avLst/>
          </a:prstGeom>
          <a:ln w="57150" cmpd="sng">
            <a:solidFill>
              <a:srgbClr val="FFFFFF"/>
            </a:solidFill>
          </a:ln>
        </p:spPr>
      </p:pic>
      <p:pic>
        <p:nvPicPr>
          <p:cNvPr id="7" name="Picture 6"/>
          <p:cNvPicPr>
            <a:picLocks noChangeAspect="1"/>
          </p:cNvPicPr>
          <p:nvPr/>
        </p:nvPicPr>
        <p:blipFill>
          <a:blip r:embed="rId5"/>
          <a:stretch>
            <a:fillRect/>
          </a:stretch>
        </p:blipFill>
        <p:spPr>
          <a:xfrm>
            <a:off x="8879724" y="5907606"/>
            <a:ext cx="2968867" cy="4044936"/>
          </a:xfrm>
          <a:prstGeom prst="rect">
            <a:avLst/>
          </a:prstGeom>
          <a:ln w="57150" cmpd="sng">
            <a:solidFill>
              <a:srgbClr val="FFFFFF"/>
            </a:solidFill>
          </a:ln>
        </p:spPr>
      </p:pic>
      <p:pic>
        <p:nvPicPr>
          <p:cNvPr id="8" name="Picture 7"/>
          <p:cNvPicPr>
            <a:picLocks noChangeAspect="1"/>
          </p:cNvPicPr>
          <p:nvPr/>
        </p:nvPicPr>
        <p:blipFill>
          <a:blip r:embed="rId6"/>
          <a:stretch>
            <a:fillRect/>
          </a:stretch>
        </p:blipFill>
        <p:spPr>
          <a:xfrm>
            <a:off x="12674820" y="7150242"/>
            <a:ext cx="2968867" cy="2882936"/>
          </a:xfrm>
          <a:prstGeom prst="rect">
            <a:avLst/>
          </a:prstGeom>
          <a:ln w="57150" cmpd="sng">
            <a:solidFill>
              <a:srgbClr val="FFFFFF"/>
            </a:solidFill>
          </a:ln>
        </p:spPr>
      </p:pic>
      <p:sp>
        <p:nvSpPr>
          <p:cNvPr id="9" name="TextBox 8"/>
          <p:cNvSpPr txBox="1"/>
          <p:nvPr/>
        </p:nvSpPr>
        <p:spPr>
          <a:xfrm>
            <a:off x="2622880" y="3088381"/>
            <a:ext cx="5748016"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Manage</a:t>
            </a:r>
            <a:r>
              <a:rPr lang="en-US" sz="3600" dirty="0">
                <a:solidFill>
                  <a:srgbClr val="FF4300"/>
                </a:solidFill>
              </a:rPr>
              <a:t> </a:t>
            </a:r>
            <a:r>
              <a:rPr lang="en-US" sz="3600" dirty="0"/>
              <a:t>interactions with API consumers and optimize performance</a:t>
            </a:r>
          </a:p>
        </p:txBody>
      </p:sp>
      <p:sp>
        <p:nvSpPr>
          <p:cNvPr id="10" name="TextBox 9"/>
          <p:cNvSpPr txBox="1"/>
          <p:nvPr/>
        </p:nvSpPr>
        <p:spPr>
          <a:xfrm>
            <a:off x="16477941" y="3088381"/>
            <a:ext cx="4785131" cy="1754314"/>
          </a:xfrm>
          <a:prstGeom prst="rect">
            <a:avLst/>
          </a:prstGeom>
          <a:noFill/>
        </p:spPr>
        <p:txBody>
          <a:bodyPr wrap="square" lIns="91299" tIns="45660" rIns="91299" bIns="45660" rtlCol="0">
            <a:spAutoFit/>
          </a:bodyPr>
          <a:lstStyle/>
          <a:p>
            <a:pPr>
              <a:buClr>
                <a:schemeClr val="tx2"/>
              </a:buClr>
            </a:pPr>
            <a:r>
              <a:rPr lang="en-US" sz="3600" b="1" dirty="0">
                <a:solidFill>
                  <a:schemeClr val="tx2"/>
                </a:solidFill>
              </a:rPr>
              <a:t>Secure</a:t>
            </a:r>
            <a:r>
              <a:rPr lang="en-US" sz="3600" dirty="0">
                <a:solidFill>
                  <a:schemeClr val="tx2"/>
                </a:solidFill>
              </a:rPr>
              <a:t> </a:t>
            </a:r>
            <a:r>
              <a:rPr lang="en-US" sz="3600" dirty="0"/>
              <a:t>APIs and protect back-end systems from attack</a:t>
            </a:r>
          </a:p>
        </p:txBody>
      </p:sp>
      <p:sp>
        <p:nvSpPr>
          <p:cNvPr id="11" name="TextBox 10"/>
          <p:cNvSpPr txBox="1"/>
          <p:nvPr/>
        </p:nvSpPr>
        <p:spPr>
          <a:xfrm>
            <a:off x="2688796" y="6347801"/>
            <a:ext cx="5494209"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Transform</a:t>
            </a:r>
            <a:r>
              <a:rPr lang="en-US" sz="3600" dirty="0"/>
              <a:t>, translate and reformat data for easy consumption</a:t>
            </a:r>
          </a:p>
        </p:txBody>
      </p:sp>
      <p:sp>
        <p:nvSpPr>
          <p:cNvPr id="12" name="TextBox 11"/>
          <p:cNvSpPr txBox="1"/>
          <p:nvPr/>
        </p:nvSpPr>
        <p:spPr>
          <a:xfrm>
            <a:off x="16477943" y="7520661"/>
            <a:ext cx="4785131"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Extend</a:t>
            </a:r>
            <a:r>
              <a:rPr lang="en-US" sz="3600" dirty="0"/>
              <a:t> with programming when you need it</a:t>
            </a:r>
          </a:p>
        </p:txBody>
      </p:sp>
      <p:grpSp>
        <p:nvGrpSpPr>
          <p:cNvPr id="90" name="Group 89"/>
          <p:cNvGrpSpPr/>
          <p:nvPr/>
        </p:nvGrpSpPr>
        <p:grpSpPr>
          <a:xfrm>
            <a:off x="22104809" y="523317"/>
            <a:ext cx="1887958" cy="1828800"/>
            <a:chOff x="22104809" y="523317"/>
            <a:chExt cx="1887958" cy="1828800"/>
          </a:xfrm>
        </p:grpSpPr>
        <p:sp>
          <p:nvSpPr>
            <p:cNvPr id="91" name="Oval 90"/>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p:cNvGrpSpPr>
              <a:grpSpLocks noChangeAspect="1"/>
            </p:cNvGrpSpPr>
            <p:nvPr/>
          </p:nvGrpSpPr>
          <p:grpSpPr>
            <a:xfrm>
              <a:off x="22358554" y="719135"/>
              <a:ext cx="290459" cy="290119"/>
              <a:chOff x="9813921" y="4686505"/>
              <a:chExt cx="1144341" cy="1143000"/>
            </a:xfrm>
          </p:grpSpPr>
          <p:sp>
            <p:nvSpPr>
              <p:cNvPr id="142"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43" name="image42.png"/>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93" name="Group 92"/>
            <p:cNvGrpSpPr>
              <a:grpSpLocks noChangeAspect="1"/>
            </p:cNvGrpSpPr>
            <p:nvPr/>
          </p:nvGrpSpPr>
          <p:grpSpPr>
            <a:xfrm>
              <a:off x="23518393" y="1764182"/>
              <a:ext cx="290119" cy="290119"/>
              <a:chOff x="15956761" y="7275716"/>
              <a:chExt cx="914400" cy="914400"/>
            </a:xfrm>
          </p:grpSpPr>
          <p:sp>
            <p:nvSpPr>
              <p:cNvPr id="140"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141"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94" name="Group 93"/>
            <p:cNvGrpSpPr>
              <a:grpSpLocks noChangeAspect="1"/>
            </p:cNvGrpSpPr>
            <p:nvPr/>
          </p:nvGrpSpPr>
          <p:grpSpPr>
            <a:xfrm>
              <a:off x="22284249" y="1772383"/>
              <a:ext cx="289904" cy="289867"/>
              <a:chOff x="9430813" y="8581487"/>
              <a:chExt cx="1133009" cy="1132864"/>
            </a:xfrm>
          </p:grpSpPr>
          <p:sp>
            <p:nvSpPr>
              <p:cNvPr id="138"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9"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5" name="Group 94"/>
            <p:cNvGrpSpPr>
              <a:grpSpLocks noChangeAspect="1"/>
            </p:cNvGrpSpPr>
            <p:nvPr/>
          </p:nvGrpSpPr>
          <p:grpSpPr>
            <a:xfrm>
              <a:off x="23702863" y="1213748"/>
              <a:ext cx="289904" cy="289867"/>
              <a:chOff x="16566895" y="10691701"/>
              <a:chExt cx="1142154" cy="1142008"/>
            </a:xfrm>
          </p:grpSpPr>
          <p:sp>
            <p:nvSpPr>
              <p:cNvPr id="136"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7"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6"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7" name="Group 96"/>
            <p:cNvGrpSpPr>
              <a:grpSpLocks noChangeAspect="1"/>
            </p:cNvGrpSpPr>
            <p:nvPr/>
          </p:nvGrpSpPr>
          <p:grpSpPr>
            <a:xfrm>
              <a:off x="22918425" y="2073312"/>
              <a:ext cx="266944" cy="266909"/>
              <a:chOff x="17759408" y="2959111"/>
              <a:chExt cx="1756810" cy="1756581"/>
            </a:xfrm>
            <a:noFill/>
          </p:grpSpPr>
          <p:sp>
            <p:nvSpPr>
              <p:cNvPr id="13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8" name="Group 97"/>
            <p:cNvGrpSpPr>
              <a:grpSpLocks noChangeAspect="1"/>
            </p:cNvGrpSpPr>
            <p:nvPr/>
          </p:nvGrpSpPr>
          <p:grpSpPr>
            <a:xfrm>
              <a:off x="22904862" y="523317"/>
              <a:ext cx="290459" cy="290119"/>
              <a:chOff x="11838745" y="3905623"/>
              <a:chExt cx="1144341" cy="1143000"/>
            </a:xfrm>
          </p:grpSpPr>
          <p:sp>
            <p:nvSpPr>
              <p:cNvPr id="12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8" name="Group 127"/>
              <p:cNvGrpSpPr/>
              <p:nvPr/>
            </p:nvGrpSpPr>
            <p:grpSpPr>
              <a:xfrm>
                <a:off x="12085261" y="4135648"/>
                <a:ext cx="688937" cy="719013"/>
                <a:chOff x="12085261" y="4135648"/>
                <a:chExt cx="688937" cy="719013"/>
              </a:xfrm>
            </p:grpSpPr>
            <p:grpSp>
              <p:nvGrpSpPr>
                <p:cNvPr id="129" name="Group 128"/>
                <p:cNvGrpSpPr>
                  <a:grpSpLocks noChangeAspect="1"/>
                </p:cNvGrpSpPr>
                <p:nvPr/>
              </p:nvGrpSpPr>
              <p:grpSpPr>
                <a:xfrm>
                  <a:off x="12085261" y="4135648"/>
                  <a:ext cx="688937" cy="682951"/>
                  <a:chOff x="4056063" y="6008688"/>
                  <a:chExt cx="182562" cy="180975"/>
                </a:xfrm>
              </p:grpSpPr>
              <p:sp>
                <p:nvSpPr>
                  <p:cNvPr id="13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3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3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9" name="Group 98"/>
            <p:cNvGrpSpPr>
              <a:grpSpLocks noChangeAspect="1"/>
            </p:cNvGrpSpPr>
            <p:nvPr/>
          </p:nvGrpSpPr>
          <p:grpSpPr>
            <a:xfrm>
              <a:off x="23338853" y="528351"/>
              <a:ext cx="595057" cy="594360"/>
              <a:chOff x="13841925" y="4677102"/>
              <a:chExt cx="1144341" cy="1143000"/>
            </a:xfrm>
          </p:grpSpPr>
          <p:sp>
            <p:nvSpPr>
              <p:cNvPr id="121"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2" name="Group 121"/>
              <p:cNvGrpSpPr/>
              <p:nvPr/>
            </p:nvGrpSpPr>
            <p:grpSpPr>
              <a:xfrm>
                <a:off x="13999731" y="4876583"/>
                <a:ext cx="786394" cy="786372"/>
                <a:chOff x="14284301" y="5034157"/>
                <a:chExt cx="786394" cy="786372"/>
              </a:xfrm>
            </p:grpSpPr>
            <p:sp>
              <p:nvSpPr>
                <p:cNvPr id="12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2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endParaRPr lang="en-US" dirty="0"/>
                </a:p>
              </p:txBody>
            </p:sp>
            <p:sp>
              <p:nvSpPr>
                <p:cNvPr id="12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endParaRPr lang="en-US" dirty="0"/>
                </a:p>
              </p:txBody>
            </p:sp>
          </p:grpSp>
        </p:grpSp>
        <p:grpSp>
          <p:nvGrpSpPr>
            <p:cNvPr id="100" name="Group 99"/>
            <p:cNvGrpSpPr/>
            <p:nvPr/>
          </p:nvGrpSpPr>
          <p:grpSpPr>
            <a:xfrm>
              <a:off x="22557157" y="952383"/>
              <a:ext cx="968407" cy="967273"/>
              <a:chOff x="10261154" y="5204997"/>
              <a:chExt cx="3815295" cy="3810826"/>
            </a:xfrm>
          </p:grpSpPr>
          <p:sp>
            <p:nvSpPr>
              <p:cNvPr id="106"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07" name="Group 106"/>
              <p:cNvGrpSpPr/>
              <p:nvPr/>
            </p:nvGrpSpPr>
            <p:grpSpPr>
              <a:xfrm>
                <a:off x="10795629" y="6172064"/>
                <a:ext cx="2746345" cy="1876692"/>
                <a:chOff x="10795629" y="6279632"/>
                <a:chExt cx="2746345" cy="1876692"/>
              </a:xfrm>
            </p:grpSpPr>
            <p:grpSp>
              <p:nvGrpSpPr>
                <p:cNvPr id="108" name="Group 334"/>
                <p:cNvGrpSpPr/>
                <p:nvPr/>
              </p:nvGrpSpPr>
              <p:grpSpPr>
                <a:xfrm>
                  <a:off x="10795629" y="6279632"/>
                  <a:ext cx="2746345" cy="929140"/>
                  <a:chOff x="0" y="0"/>
                  <a:chExt cx="2745984" cy="929137"/>
                </a:xfrm>
                <a:solidFill>
                  <a:schemeClr val="bg1"/>
                </a:solidFill>
              </p:grpSpPr>
              <p:sp>
                <p:nvSpPr>
                  <p:cNvPr id="114"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5"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6"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7"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8"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9"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0"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9" name="Group 326"/>
                <p:cNvGrpSpPr/>
                <p:nvPr/>
              </p:nvGrpSpPr>
              <p:grpSpPr>
                <a:xfrm>
                  <a:off x="11235407" y="7279312"/>
                  <a:ext cx="1866789" cy="877012"/>
                  <a:chOff x="0" y="0"/>
                  <a:chExt cx="2029469" cy="953561"/>
                </a:xfrm>
                <a:solidFill>
                  <a:srgbClr val="FFFFFF"/>
                </a:solidFill>
              </p:grpSpPr>
              <p:sp>
                <p:nvSpPr>
                  <p:cNvPr id="110"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1"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2"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3"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01" name="Group 100"/>
            <p:cNvGrpSpPr/>
            <p:nvPr/>
          </p:nvGrpSpPr>
          <p:grpSpPr>
            <a:xfrm>
              <a:off x="22104809" y="1224426"/>
              <a:ext cx="290119" cy="290119"/>
              <a:chOff x="7728296" y="6647665"/>
              <a:chExt cx="1367839" cy="1367839"/>
            </a:xfrm>
          </p:grpSpPr>
          <p:sp>
            <p:nvSpPr>
              <p:cNvPr id="102"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03" name="Group 102"/>
              <p:cNvGrpSpPr/>
              <p:nvPr/>
            </p:nvGrpSpPr>
            <p:grpSpPr>
              <a:xfrm>
                <a:off x="7948854" y="6858000"/>
                <a:ext cx="816030" cy="820374"/>
                <a:chOff x="15893563" y="7396538"/>
                <a:chExt cx="1062193" cy="1067845"/>
              </a:xfrm>
              <a:solidFill>
                <a:srgbClr val="FFFFFF"/>
              </a:solidFill>
            </p:grpSpPr>
            <p:sp>
              <p:nvSpPr>
                <p:cNvPr id="104"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5"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146430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3076939" y="6298373"/>
            <a:ext cx="8171814" cy="3797558"/>
          </a:xfrm>
          <a:prstGeom prst="rect">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5" name="Rectangle 4"/>
          <p:cNvSpPr/>
          <p:nvPr/>
        </p:nvSpPr>
        <p:spPr>
          <a:xfrm>
            <a:off x="13076939" y="2478872"/>
            <a:ext cx="8171814" cy="3501980"/>
          </a:xfrm>
          <a:prstGeom prst="rect">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4" name="Text Placeholder 3"/>
          <p:cNvSpPr>
            <a:spLocks noGrp="1"/>
          </p:cNvSpPr>
          <p:nvPr>
            <p:ph type="body" sz="quarter" idx="10"/>
          </p:nvPr>
        </p:nvSpPr>
        <p:spPr/>
        <p:txBody>
          <a:bodyPr/>
          <a:lstStyle/>
          <a:p>
            <a:r>
              <a:rPr lang="en-US" dirty="0" smtClean="0"/>
              <a:t>Code and Configuration</a:t>
            </a:r>
          </a:p>
          <a:p>
            <a:endParaRPr lang="en-US" dirty="0"/>
          </a:p>
        </p:txBody>
      </p:sp>
      <p:sp>
        <p:nvSpPr>
          <p:cNvPr id="2252" name="Shape 2252"/>
          <p:cNvSpPr>
            <a:spLocks noGrp="1"/>
          </p:cNvSpPr>
          <p:nvPr>
            <p:ph type="title"/>
          </p:nvPr>
        </p:nvSpPr>
        <p:spPr/>
        <p:txBody>
          <a:bodyPr/>
          <a:lstStyle/>
          <a:p>
            <a:r>
              <a:rPr lang="en-US" dirty="0" smtClean="0"/>
              <a:t>Increase reuse, consistency, and agility</a:t>
            </a:r>
            <a:endParaRPr lang="en-US" dirty="0"/>
          </a:p>
        </p:txBody>
      </p:sp>
      <p:sp>
        <p:nvSpPr>
          <p:cNvPr id="2253" name="Shape 2253"/>
          <p:cNvSpPr>
            <a:spLocks noGrp="1"/>
          </p:cNvSpPr>
          <p:nvPr>
            <p:ph type="sldNum" sz="quarter" idx="4"/>
          </p:nvPr>
        </p:nvSpPr>
        <p:spPr/>
        <p:txBody>
          <a:bodyPr/>
          <a:lstStyle/>
          <a:p>
            <a:pPr lvl="0"/>
            <a:fld id="{86CB4B4D-7CA3-9044-876B-883B54F8677D}" type="slidenum">
              <a:rPr lang="en-US" smtClean="0"/>
              <a:pPr lvl="0"/>
              <a:t>19</a:t>
            </a:fld>
            <a:endParaRPr lang="en-US" dirty="0"/>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256" name="Shape 2256"/>
          <p:cNvSpPr/>
          <p:nvPr/>
        </p:nvSpPr>
        <p:spPr>
          <a:xfrm>
            <a:off x="12932187" y="2478889"/>
            <a:ext cx="6918835" cy="676954"/>
          </a:xfrm>
          <a:prstGeom prst="rect">
            <a:avLst/>
          </a:prstGeom>
          <a:ln w="12700">
            <a:miter lim="400000"/>
          </a:ln>
          <a:extLst>
            <a:ext uri="{C572A759-6A51-4108-AA02-DFA0A04FC94B}">
              <ma14:wrappingTextBoxFlag xmlns:ma14="http://schemas.microsoft.com/office/mac/drawingml/2011/main" val="1"/>
            </a:ext>
          </a:extLst>
        </p:spPr>
        <p:txBody>
          <a:bodyPr wrap="none" lIns="91311" tIns="91311" rIns="91311" bIns="91311">
            <a:spAutoFit/>
          </a:bodyPr>
          <a:lstStyle>
            <a:lvl1pPr algn="ctr">
              <a:defRPr sz="4000">
                <a:solidFill>
                  <a:srgbClr val="FF0000"/>
                </a:solidFill>
              </a:defRPr>
            </a:lvl1pPr>
          </a:lstStyle>
          <a:p>
            <a:pPr lvl="0">
              <a:defRPr sz="1800" spc="0">
                <a:solidFill>
                  <a:srgbClr val="000000"/>
                </a:solidFill>
              </a:defRPr>
            </a:pPr>
            <a:r>
              <a:rPr sz="3200" dirty="0"/>
              <a:t>Configuration Driven Proxy Definition</a:t>
            </a:r>
          </a:p>
        </p:txBody>
      </p:sp>
      <p:sp>
        <p:nvSpPr>
          <p:cNvPr id="2257" name="Shape 2257"/>
          <p:cNvSpPr/>
          <p:nvPr/>
        </p:nvSpPr>
        <p:spPr>
          <a:xfrm>
            <a:off x="13282375" y="6366373"/>
            <a:ext cx="5457639" cy="676954"/>
          </a:xfrm>
          <a:prstGeom prst="rect">
            <a:avLst/>
          </a:prstGeom>
          <a:ln w="12700">
            <a:miter lim="400000"/>
          </a:ln>
          <a:extLst>
            <a:ext uri="{C572A759-6A51-4108-AA02-DFA0A04FC94B}">
              <ma14:wrappingTextBoxFlag xmlns:ma14="http://schemas.microsoft.com/office/mac/drawingml/2011/main" val="1"/>
            </a:ext>
          </a:extLst>
        </p:spPr>
        <p:txBody>
          <a:bodyPr wrap="none" lIns="91311" tIns="91311" rIns="91311" bIns="91311">
            <a:spAutoFit/>
          </a:bodyPr>
          <a:lstStyle>
            <a:lvl1pPr>
              <a:defRPr sz="4000">
                <a:solidFill>
                  <a:srgbClr val="9F67B2"/>
                </a:solidFill>
              </a:defRPr>
            </a:lvl1pPr>
          </a:lstStyle>
          <a:p>
            <a:pPr lvl="0">
              <a:defRPr sz="1800" spc="0">
                <a:solidFill>
                  <a:srgbClr val="000000"/>
                </a:solidFill>
              </a:defRPr>
            </a:pPr>
            <a:r>
              <a:rPr sz="3200" dirty="0"/>
              <a:t>Code Driven Proxy Definition</a:t>
            </a:r>
          </a:p>
        </p:txBody>
      </p:sp>
      <p:grpSp>
        <p:nvGrpSpPr>
          <p:cNvPr id="2269" name="Group 2269"/>
          <p:cNvGrpSpPr/>
          <p:nvPr/>
        </p:nvGrpSpPr>
        <p:grpSpPr>
          <a:xfrm>
            <a:off x="1301065" y="4736451"/>
            <a:ext cx="11474244" cy="3215231"/>
            <a:chOff x="-66482" y="0"/>
            <a:chExt cx="16277871" cy="4561254"/>
          </a:xfrm>
        </p:grpSpPr>
        <p:sp>
          <p:nvSpPr>
            <p:cNvPr id="2258" name="Shape 2258"/>
            <p:cNvSpPr/>
            <p:nvPr/>
          </p:nvSpPr>
          <p:spPr>
            <a:xfrm>
              <a:off x="1761323" y="3207732"/>
              <a:ext cx="11656012" cy="1"/>
            </a:xfrm>
            <a:prstGeom prst="line">
              <a:avLst/>
            </a:prstGeom>
            <a:noFill/>
            <a:ln w="25400" cap="flat">
              <a:solidFill>
                <a:srgbClr val="2E2E2E"/>
              </a:solidFill>
              <a:prstDash val="solid"/>
              <a:bevel/>
              <a:tailEnd type="triangle" w="med" len="med"/>
            </a:ln>
            <a:effectLst/>
          </p:spPr>
          <p:txBody>
            <a:bodyPr wrap="square" lIns="0" tIns="0" rIns="0" bIns="0" numCol="1" anchor="t">
              <a:noAutofit/>
            </a:bodyPr>
            <a:lstStyle/>
            <a:p>
              <a:pPr defTabSz="456587">
                <a:spcBef>
                  <a:spcPts val="0"/>
                </a:spcBef>
                <a:defRPr sz="1200" spc="0">
                  <a:solidFill>
                    <a:srgbClr val="000000"/>
                  </a:solidFill>
                  <a:latin typeface="+mn-lt"/>
                  <a:ea typeface="+mn-ea"/>
                  <a:cs typeface="+mn-cs"/>
                  <a:sym typeface="Helvetica"/>
                </a:defRPr>
              </a:pPr>
              <a:endParaRPr sz="2800"/>
            </a:p>
          </p:txBody>
        </p:sp>
        <p:sp>
          <p:nvSpPr>
            <p:cNvPr id="2259" name="Shape 2259"/>
            <p:cNvSpPr/>
            <p:nvPr/>
          </p:nvSpPr>
          <p:spPr>
            <a:xfrm flipV="1">
              <a:off x="1761322" y="0"/>
              <a:ext cx="1" cy="3207735"/>
            </a:xfrm>
            <a:prstGeom prst="line">
              <a:avLst/>
            </a:prstGeom>
            <a:noFill/>
            <a:ln w="25400" cap="flat">
              <a:solidFill>
                <a:srgbClr val="2E2E2E"/>
              </a:solidFill>
              <a:prstDash val="solid"/>
              <a:bevel/>
              <a:tailEnd type="triangle" w="med" len="med"/>
            </a:ln>
            <a:effectLst/>
          </p:spPr>
          <p:txBody>
            <a:bodyPr wrap="square" lIns="0" tIns="0" rIns="0" bIns="0" numCol="1" anchor="t">
              <a:noAutofit/>
            </a:bodyPr>
            <a:lstStyle/>
            <a:p>
              <a:pPr defTabSz="456587">
                <a:spcBef>
                  <a:spcPts val="0"/>
                </a:spcBef>
                <a:defRPr sz="1200" spc="0">
                  <a:solidFill>
                    <a:srgbClr val="000000"/>
                  </a:solidFill>
                  <a:latin typeface="+mn-lt"/>
                  <a:ea typeface="+mn-ea"/>
                  <a:cs typeface="+mn-cs"/>
                  <a:sym typeface="Helvetica"/>
                </a:defRPr>
              </a:pPr>
              <a:endParaRPr sz="2800"/>
            </a:p>
          </p:txBody>
        </p:sp>
        <p:sp>
          <p:nvSpPr>
            <p:cNvPr id="2260" name="Shape 2260"/>
            <p:cNvSpPr/>
            <p:nvPr/>
          </p:nvSpPr>
          <p:spPr>
            <a:xfrm>
              <a:off x="1761318" y="35940"/>
              <a:ext cx="7971986" cy="31345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923" y="19836"/>
                    <a:pt x="12275" y="18920"/>
                    <a:pt x="16628" y="14637"/>
                  </a:cubicBezTo>
                  <a:cubicBezTo>
                    <a:pt x="20981" y="10355"/>
                    <a:pt x="21190" y="3155"/>
                    <a:pt x="21600" y="0"/>
                  </a:cubicBezTo>
                </a:path>
              </a:pathLst>
            </a:custGeom>
            <a:noFill/>
            <a:ln w="25400" cap="flat">
              <a:solidFill>
                <a:srgbClr val="686868"/>
              </a:solidFill>
              <a:prstDash val="solid"/>
              <a:bevel/>
            </a:ln>
            <a:effectLst/>
          </p:spPr>
          <p:txBody>
            <a:bodyPr wrap="square" lIns="0" tIns="0" rIns="0" bIns="0" numCol="1" anchor="ctr">
              <a:noAutofit/>
            </a:bodyPr>
            <a:lstStyle/>
            <a:p>
              <a:pPr lvl="0" algn="ctr"/>
              <a:endParaRPr sz="2800"/>
            </a:p>
          </p:txBody>
        </p:sp>
        <p:sp>
          <p:nvSpPr>
            <p:cNvPr id="2261" name="Shape 2261"/>
            <p:cNvSpPr/>
            <p:nvPr/>
          </p:nvSpPr>
          <p:spPr>
            <a:xfrm>
              <a:off x="1761322" y="1470700"/>
              <a:ext cx="11121038" cy="8137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3" y="21415"/>
                    <a:pt x="2286" y="21229"/>
                    <a:pt x="3941" y="20329"/>
                  </a:cubicBezTo>
                  <a:cubicBezTo>
                    <a:pt x="5595" y="19429"/>
                    <a:pt x="6981" y="19588"/>
                    <a:pt x="9924" y="16200"/>
                  </a:cubicBezTo>
                  <a:cubicBezTo>
                    <a:pt x="12868" y="12812"/>
                    <a:pt x="21600" y="0"/>
                    <a:pt x="21600" y="0"/>
                  </a:cubicBezTo>
                </a:path>
              </a:pathLst>
            </a:custGeom>
            <a:noFill/>
            <a:ln w="25400" cap="flat">
              <a:solidFill>
                <a:srgbClr val="7A478C"/>
              </a:solidFill>
              <a:prstDash val="solid"/>
              <a:bevel/>
            </a:ln>
            <a:effectLst/>
          </p:spPr>
          <p:txBody>
            <a:bodyPr wrap="square" lIns="0" tIns="0" rIns="0" bIns="0" numCol="1" anchor="ctr">
              <a:noAutofit/>
            </a:bodyPr>
            <a:lstStyle/>
            <a:p>
              <a:pPr lvl="0" algn="ctr"/>
              <a:endParaRPr sz="2800"/>
            </a:p>
          </p:txBody>
        </p:sp>
        <p:sp>
          <p:nvSpPr>
            <p:cNvPr id="2262" name="Shape 2262"/>
            <p:cNvSpPr/>
            <p:nvPr/>
          </p:nvSpPr>
          <p:spPr>
            <a:xfrm>
              <a:off x="13533423" y="2724262"/>
              <a:ext cx="2677966"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lvl1pPr>
            </a:lstStyle>
            <a:p>
              <a:pPr lvl="0">
                <a:defRPr sz="1800" spc="0">
                  <a:solidFill>
                    <a:srgbClr val="000000"/>
                  </a:solidFill>
                </a:defRPr>
              </a:pPr>
              <a:r>
                <a:rPr sz="2800"/>
                <a:t>Complexity</a:t>
              </a:r>
            </a:p>
          </p:txBody>
        </p:sp>
        <p:sp>
          <p:nvSpPr>
            <p:cNvPr id="2263" name="Shape 2263"/>
            <p:cNvSpPr/>
            <p:nvPr/>
          </p:nvSpPr>
          <p:spPr>
            <a:xfrm>
              <a:off x="-66482" y="35940"/>
              <a:ext cx="1319908"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lvl1pPr>
            </a:lstStyle>
            <a:p>
              <a:pPr lvl="0">
                <a:defRPr sz="1800" spc="0">
                  <a:solidFill>
                    <a:srgbClr val="000000"/>
                  </a:solidFill>
                </a:defRPr>
              </a:pPr>
              <a:r>
                <a:rPr sz="2800"/>
                <a:t>Effort</a:t>
              </a:r>
            </a:p>
          </p:txBody>
        </p:sp>
        <p:sp>
          <p:nvSpPr>
            <p:cNvPr id="2264" name="Shape 2264"/>
            <p:cNvSpPr/>
            <p:nvPr/>
          </p:nvSpPr>
          <p:spPr>
            <a:xfrm>
              <a:off x="1761322" y="1959130"/>
              <a:ext cx="6625551" cy="1211409"/>
            </a:xfrm>
            <a:prstGeom prst="rect">
              <a:avLst/>
            </a:prstGeom>
            <a:gradFill flip="none" rotWithShape="1">
              <a:gsLst>
                <a:gs pos="52000">
                  <a:srgbClr val="E1E1E1">
                    <a:alpha val="0"/>
                  </a:srgbClr>
                </a:gs>
                <a:gs pos="100000">
                  <a:srgbClr val="C3C3C3"/>
                </a:gs>
              </a:gsLst>
              <a:lin ang="4740000" scaled="0"/>
            </a:gradFill>
            <a:ln w="12700" cap="flat">
              <a:noFill/>
              <a:miter lim="400000"/>
            </a:ln>
            <a:effectLst/>
          </p:spPr>
          <p:txBody>
            <a:bodyPr wrap="square" lIns="0" tIns="0" rIns="0" bIns="0" numCol="1" anchor="ctr">
              <a:noAutofit/>
            </a:bodyPr>
            <a:lstStyle/>
            <a:p>
              <a:pPr lvl="0" algn="ctr">
                <a:defRPr sz="3000">
                  <a:solidFill>
                    <a:srgbClr val="5A5A5A"/>
                  </a:solidFill>
                </a:defRPr>
              </a:pPr>
              <a:endParaRPr sz="2800"/>
            </a:p>
          </p:txBody>
        </p:sp>
        <p:sp>
          <p:nvSpPr>
            <p:cNvPr id="2265" name="Shape 2265"/>
            <p:cNvSpPr/>
            <p:nvPr/>
          </p:nvSpPr>
          <p:spPr>
            <a:xfrm>
              <a:off x="6051400" y="165093"/>
              <a:ext cx="3188358"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solidFill>
                    <a:srgbClr val="FF0000"/>
                  </a:solidFill>
                </a:defRPr>
              </a:lvl1pPr>
            </a:lstStyle>
            <a:p>
              <a:pPr lvl="0">
                <a:defRPr sz="1800" spc="0">
                  <a:solidFill>
                    <a:srgbClr val="000000"/>
                  </a:solidFill>
                </a:defRPr>
              </a:pPr>
              <a:r>
                <a:rPr sz="2800"/>
                <a:t>Configuration</a:t>
              </a:r>
            </a:p>
          </p:txBody>
        </p:sp>
        <p:sp>
          <p:nvSpPr>
            <p:cNvPr id="2266" name="Shape 2266"/>
            <p:cNvSpPr/>
            <p:nvPr/>
          </p:nvSpPr>
          <p:spPr>
            <a:xfrm>
              <a:off x="8386872" y="611370"/>
              <a:ext cx="4495486" cy="2559171"/>
            </a:xfrm>
            <a:prstGeom prst="rect">
              <a:avLst/>
            </a:prstGeom>
            <a:gradFill flip="none" rotWithShape="1">
              <a:gsLst>
                <a:gs pos="41000">
                  <a:srgbClr val="FFFFFF">
                    <a:alpha val="0"/>
                  </a:srgbClr>
                </a:gs>
                <a:gs pos="100000">
                  <a:srgbClr val="9F67B2"/>
                </a:gs>
              </a:gsLst>
              <a:lin ang="5040000" scaled="0"/>
            </a:gradFill>
            <a:ln w="12700" cap="flat">
              <a:noFill/>
              <a:miter lim="400000"/>
            </a:ln>
            <a:effectLst/>
          </p:spPr>
          <p:txBody>
            <a:bodyPr wrap="square" lIns="0" tIns="0" rIns="0" bIns="0" numCol="1" anchor="ctr">
              <a:noAutofit/>
            </a:bodyPr>
            <a:lstStyle/>
            <a:p>
              <a:pPr lvl="0" algn="ctr">
                <a:defRPr sz="3000">
                  <a:solidFill>
                    <a:srgbClr val="5A5A5A"/>
                  </a:solidFill>
                </a:defRPr>
              </a:pPr>
              <a:endParaRPr sz="2800"/>
            </a:p>
          </p:txBody>
        </p:sp>
        <p:sp>
          <p:nvSpPr>
            <p:cNvPr id="2267" name="Shape 2267"/>
            <p:cNvSpPr/>
            <p:nvPr/>
          </p:nvSpPr>
          <p:spPr>
            <a:xfrm>
              <a:off x="10889576" y="578147"/>
              <a:ext cx="1376447"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solidFill>
                    <a:srgbClr val="9F67B2"/>
                  </a:solidFill>
                </a:defRPr>
              </a:lvl1pPr>
            </a:lstStyle>
            <a:p>
              <a:pPr lvl="0">
                <a:defRPr sz="1800" spc="0">
                  <a:solidFill>
                    <a:srgbClr val="000000"/>
                  </a:solidFill>
                </a:defRPr>
              </a:pPr>
              <a:r>
                <a:rPr sz="2800"/>
                <a:t>Code</a:t>
              </a:r>
            </a:p>
          </p:txBody>
        </p:sp>
        <p:sp>
          <p:nvSpPr>
            <p:cNvPr id="2268" name="Shape 2268"/>
            <p:cNvSpPr/>
            <p:nvPr/>
          </p:nvSpPr>
          <p:spPr>
            <a:xfrm>
              <a:off x="1733220" y="3207723"/>
              <a:ext cx="7973611" cy="1353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lgn="l">
                <a:defRPr sz="1800" spc="0">
                  <a:solidFill>
                    <a:srgbClr val="000000"/>
                  </a:solidFill>
                </a:defRPr>
              </a:pPr>
              <a:r>
                <a:rPr sz="2800" dirty="0"/>
                <a:t>Connections, Resources, Security,</a:t>
              </a:r>
              <a:br>
                <a:rPr sz="2800" dirty="0"/>
              </a:br>
              <a:r>
                <a:rPr sz="2800" dirty="0"/>
                <a:t>Quotas, Policies (</a:t>
              </a:r>
              <a:r>
                <a:rPr sz="2800" dirty="0">
                  <a:solidFill>
                    <a:srgbClr val="686868"/>
                  </a:solidFill>
                </a:rPr>
                <a:t>30+ OOTB</a:t>
              </a:r>
              <a:r>
                <a:rPr sz="2800" dirty="0"/>
                <a:t>)</a:t>
              </a:r>
            </a:p>
          </p:txBody>
        </p:sp>
      </p:grpSp>
      <p:pic>
        <p:nvPicPr>
          <p:cNvPr id="2254" name="image48.png" descr="Screen Shot 2015-02-08 at 10.06.59 AM.png"/>
          <p:cNvPicPr/>
          <p:nvPr/>
        </p:nvPicPr>
        <p:blipFill>
          <a:blip r:embed="rId3" cstate="screen">
            <a:extLst>
              <a:ext uri="{28A0092B-C50C-407E-A947-70E740481C1C}">
                <a14:useLocalDpi xmlns:a14="http://schemas.microsoft.com/office/drawing/2010/main"/>
              </a:ext>
            </a:extLst>
          </a:blip>
          <a:stretch>
            <a:fillRect/>
          </a:stretch>
        </p:blipFill>
        <p:spPr>
          <a:xfrm>
            <a:off x="13238683" y="3087888"/>
            <a:ext cx="7031358" cy="2743200"/>
          </a:xfrm>
          <a:prstGeom prst="rect">
            <a:avLst/>
          </a:prstGeom>
          <a:ln w="12700">
            <a:miter lim="400000"/>
          </a:ln>
        </p:spPr>
      </p:pic>
      <p:pic>
        <p:nvPicPr>
          <p:cNvPr id="2255" name="image49.png" descr="Screen Shot 2015-02-08 at 10.09.24 AM.png"/>
          <p:cNvPicPr/>
          <p:nvPr/>
        </p:nvPicPr>
        <p:blipFill>
          <a:blip r:embed="rId4" cstate="screen">
            <a:extLst>
              <a:ext uri="{28A0092B-C50C-407E-A947-70E740481C1C}">
                <a14:useLocalDpi xmlns:a14="http://schemas.microsoft.com/office/drawing/2010/main"/>
              </a:ext>
            </a:extLst>
          </a:blip>
          <a:stretch>
            <a:fillRect/>
          </a:stretch>
        </p:blipFill>
        <p:spPr>
          <a:xfrm>
            <a:off x="13313403" y="7116694"/>
            <a:ext cx="7597192" cy="2743200"/>
          </a:xfrm>
          <a:prstGeom prst="rect">
            <a:avLst/>
          </a:prstGeom>
          <a:ln w="12700">
            <a:miter lim="400000"/>
          </a:ln>
        </p:spPr>
      </p:pic>
      <p:sp>
        <p:nvSpPr>
          <p:cNvPr id="2270" name="Shape 2270"/>
          <p:cNvSpPr/>
          <p:nvPr/>
        </p:nvSpPr>
        <p:spPr>
          <a:xfrm rot="5400000">
            <a:off x="19689792" y="5685203"/>
            <a:ext cx="1565298" cy="1151247"/>
          </a:xfrm>
          <a:prstGeom prst="rightArrow">
            <a:avLst>
              <a:gd name="adj1" fmla="val 50000"/>
              <a:gd name="adj2" fmla="val 50000"/>
            </a:avLst>
          </a:prstGeom>
          <a:solidFill>
            <a:srgbClr val="A4A4A4"/>
          </a:solidFill>
          <a:ln w="12700">
            <a:solidFill>
              <a:srgbClr val="FF4300"/>
            </a:solidFill>
          </a:ln>
        </p:spPr>
        <p:txBody>
          <a:bodyPr lIns="0" tIns="0" rIns="0" bIns="0" anchor="ctr"/>
          <a:lstStyle/>
          <a:p>
            <a:pPr lvl="0" algn="ctr">
              <a:defRPr sz="3000">
                <a:solidFill>
                  <a:srgbClr val="5A5A5A"/>
                </a:solidFill>
              </a:defRPr>
            </a:pPr>
            <a:endParaRPr/>
          </a:p>
        </p:txBody>
      </p:sp>
    </p:spTree>
    <p:extLst>
      <p:ext uri="{BB962C8B-B14F-4D97-AF65-F5344CB8AC3E}">
        <p14:creationId xmlns:p14="http://schemas.microsoft.com/office/powerpoint/2010/main" val="195906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Workshop</a:t>
            </a:r>
          </a:p>
        </p:txBody>
      </p:sp>
      <p:sp>
        <p:nvSpPr>
          <p:cNvPr id="3" name="Slide Number Placeholder 2"/>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2</a:t>
            </a:fld>
            <a:endParaRPr lang="en-US" kern="1200" spc="0" dirty="0">
              <a:solidFill>
                <a:srgbClr val="5A5A5A">
                  <a:lumMod val="40000"/>
                  <a:lumOff val="60000"/>
                </a:srgbClr>
              </a:solidFill>
              <a:ea typeface="+mn-ea"/>
            </a:endParaRPr>
          </a:p>
        </p:txBody>
      </p:sp>
      <p:sp>
        <p:nvSpPr>
          <p:cNvPr id="4" name="Footer Placeholder 3"/>
          <p:cNvSpPr>
            <a:spLocks noGrp="1"/>
          </p:cNvSpPr>
          <p:nvPr>
            <p:ph type="ftr" sz="quarter" idx="3"/>
          </p:nvPr>
        </p:nvSpPr>
        <p:spPr/>
        <p:txBody>
          <a:bodyPr/>
          <a:lstStyle/>
          <a:p>
            <a:r>
              <a:rPr lang="en-US" smtClean="0"/>
              <a:t>©2015 Apigee. All Rights Reserved. </a:t>
            </a:r>
            <a:endParaRPr lang="en-US" dirty="0"/>
          </a:p>
        </p:txBody>
      </p:sp>
      <p:sp>
        <p:nvSpPr>
          <p:cNvPr id="5" name="Rectangle 4"/>
          <p:cNvSpPr/>
          <p:nvPr/>
        </p:nvSpPr>
        <p:spPr>
          <a:xfrm>
            <a:off x="956212" y="2397558"/>
            <a:ext cx="23019786" cy="5947397"/>
          </a:xfrm>
          <a:prstGeom prst="rect">
            <a:avLst/>
          </a:prstGeom>
        </p:spPr>
        <p:txBody>
          <a:bodyPr wrap="square">
            <a:spAutoFit/>
          </a:bodyPr>
          <a:lstStyle/>
          <a:p>
            <a:r>
              <a:rPr lang="en-US" sz="4800" dirty="0">
                <a:solidFill>
                  <a:srgbClr val="171919"/>
                </a:solidFill>
              </a:rPr>
              <a:t>In </a:t>
            </a:r>
            <a:r>
              <a:rPr lang="en-US" sz="4800" dirty="0" smtClean="0">
                <a:solidFill>
                  <a:srgbClr val="171919"/>
                </a:solidFill>
              </a:rPr>
              <a:t>this a </a:t>
            </a:r>
            <a:r>
              <a:rPr lang="en-US" sz="4800" u="sng" dirty="0" smtClean="0">
                <a:solidFill>
                  <a:srgbClr val="171919"/>
                </a:solidFill>
              </a:rPr>
              <a:t>hands</a:t>
            </a:r>
            <a:r>
              <a:rPr lang="en-US" sz="4800" u="sng" dirty="0">
                <a:solidFill>
                  <a:srgbClr val="171919"/>
                </a:solidFill>
              </a:rPr>
              <a:t>-on workshop</a:t>
            </a:r>
            <a:r>
              <a:rPr lang="en-US" sz="4800" dirty="0">
                <a:solidFill>
                  <a:srgbClr val="171919"/>
                </a:solidFill>
              </a:rPr>
              <a:t>, you will learn how to use the Apigee Edge platform to</a:t>
            </a:r>
            <a:r>
              <a:rPr lang="en-US" sz="4800" dirty="0" smtClean="0">
                <a:solidFill>
                  <a:srgbClr val="171919"/>
                </a:solidFill>
              </a:rPr>
              <a:t>:</a:t>
            </a:r>
          </a:p>
          <a:p>
            <a:pPr marL="571500" indent="-571500">
              <a:buFont typeface="Arial"/>
              <a:buChar char="•"/>
            </a:pPr>
            <a:r>
              <a:rPr lang="en-US" dirty="0" smtClean="0">
                <a:solidFill>
                  <a:srgbClr val="171919"/>
                </a:solidFill>
              </a:rPr>
              <a:t>Build </a:t>
            </a:r>
            <a:r>
              <a:rPr lang="en-US" dirty="0">
                <a:solidFill>
                  <a:srgbClr val="171919"/>
                </a:solidFill>
              </a:rPr>
              <a:t>a </a:t>
            </a:r>
            <a:r>
              <a:rPr lang="en-US" dirty="0">
                <a:solidFill>
                  <a:schemeClr val="tx2"/>
                </a:solidFill>
              </a:rPr>
              <a:t>high-performance API </a:t>
            </a:r>
            <a:r>
              <a:rPr lang="en-US" dirty="0">
                <a:solidFill>
                  <a:srgbClr val="171919"/>
                </a:solidFill>
              </a:rPr>
              <a:t>out of an existing backend service using Apigee API Services</a:t>
            </a:r>
          </a:p>
          <a:p>
            <a:pPr marL="571500" indent="-571500">
              <a:buFont typeface="Arial"/>
              <a:buChar char="•"/>
            </a:pPr>
            <a:r>
              <a:rPr lang="en-US" dirty="0">
                <a:solidFill>
                  <a:srgbClr val="171919"/>
                </a:solidFill>
              </a:rPr>
              <a:t>Gain </a:t>
            </a:r>
            <a:r>
              <a:rPr lang="en-US" dirty="0">
                <a:solidFill>
                  <a:srgbClr val="FD2A00"/>
                </a:solidFill>
              </a:rPr>
              <a:t>end-to-end visibility across your APIs </a:t>
            </a:r>
            <a:r>
              <a:rPr lang="en-US" dirty="0">
                <a:solidFill>
                  <a:srgbClr val="171919"/>
                </a:solidFill>
              </a:rPr>
              <a:t>from the user all the way to your backend using Apigee Analytics Services</a:t>
            </a:r>
          </a:p>
          <a:p>
            <a:pPr marL="571500" indent="-571500">
              <a:buFont typeface="Arial"/>
              <a:buChar char="•"/>
            </a:pPr>
            <a:r>
              <a:rPr lang="en-US" dirty="0">
                <a:solidFill>
                  <a:srgbClr val="171919"/>
                </a:solidFill>
              </a:rPr>
              <a:t>Understand how to </a:t>
            </a:r>
            <a:r>
              <a:rPr lang="en-US" dirty="0">
                <a:solidFill>
                  <a:srgbClr val="FD2A00"/>
                </a:solidFill>
              </a:rPr>
              <a:t>quickly onboard developers and monetize your APIs </a:t>
            </a:r>
            <a:r>
              <a:rPr lang="en-US" dirty="0">
                <a:solidFill>
                  <a:srgbClr val="171919"/>
                </a:solidFill>
              </a:rPr>
              <a:t>using Apigee Developer Services</a:t>
            </a:r>
          </a:p>
        </p:txBody>
      </p:sp>
    </p:spTree>
    <p:extLst>
      <p:ext uri="{BB962C8B-B14F-4D97-AF65-F5344CB8AC3E}">
        <p14:creationId xmlns:p14="http://schemas.microsoft.com/office/powerpoint/2010/main" val="23816302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p:cNvSpPr>
            <a:spLocks noGrp="1"/>
          </p:cNvSpPr>
          <p:nvPr>
            <p:ph type="body" sz="quarter" idx="10"/>
          </p:nvPr>
        </p:nvSpPr>
        <p:spPr/>
        <p:txBody>
          <a:bodyPr/>
          <a:lstStyle/>
          <a:p>
            <a:r>
              <a:rPr lang="en-US" dirty="0" smtClean="0"/>
              <a:t>Built in back-end as a service to store data for your apps and provide out of box social login, push-notifications, activity streams and more</a:t>
            </a:r>
          </a:p>
          <a:p>
            <a:endParaRPr lang="en-US" dirty="0"/>
          </a:p>
        </p:txBody>
      </p:sp>
      <p:sp>
        <p:nvSpPr>
          <p:cNvPr id="2" name="Title 1"/>
          <p:cNvSpPr>
            <a:spLocks noGrp="1"/>
          </p:cNvSpPr>
          <p:nvPr>
            <p:ph type="title"/>
          </p:nvPr>
        </p:nvSpPr>
        <p:spPr/>
        <p:txBody>
          <a:bodyPr/>
          <a:lstStyle/>
          <a:p>
            <a:r>
              <a:rPr lang="en-US" dirty="0" smtClean="0"/>
              <a:t>Build apps faster</a:t>
            </a:r>
            <a:endParaRPr lang="en-US" dirty="0"/>
          </a:p>
        </p:txBody>
      </p:sp>
      <p:sp>
        <p:nvSpPr>
          <p:cNvPr id="118" name="Slide Number Placeholder 117"/>
          <p:cNvSpPr>
            <a:spLocks noGrp="1"/>
          </p:cNvSpPr>
          <p:nvPr>
            <p:ph type="sldNum" sz="quarter" idx="4"/>
          </p:nvPr>
        </p:nvSpPr>
        <p:spPr/>
        <p:txBody>
          <a:bodyPr/>
          <a:lstStyle/>
          <a:p>
            <a:fld id="{B9CF2066-C172-C043-9656-E2597F9B5BE6}" type="slidenum">
              <a:rPr lang="en-US" smtClean="0"/>
              <a:pPr/>
              <a:t>20</a:t>
            </a:fld>
            <a:endParaRPr lang="en-US" dirty="0"/>
          </a:p>
        </p:txBody>
      </p:sp>
      <p:sp>
        <p:nvSpPr>
          <p:cNvPr id="115" name="Footer Placeholder 114"/>
          <p:cNvSpPr>
            <a:spLocks noGrp="1"/>
          </p:cNvSpPr>
          <p:nvPr>
            <p:ph type="ftr" sz="quarter" idx="3"/>
          </p:nvPr>
        </p:nvSpPr>
        <p:spPr/>
        <p:txBody>
          <a:bodyPr/>
          <a:lstStyle/>
          <a:p>
            <a:r>
              <a:rPr lang="en-US" dirty="0" smtClean="0"/>
              <a:t>©2015 Apigee. All Rights Reserved. </a:t>
            </a:r>
            <a:endParaRPr lang="en-US" dirty="0"/>
          </a:p>
        </p:txBody>
      </p:sp>
      <p:cxnSp>
        <p:nvCxnSpPr>
          <p:cNvPr id="31" name="Straight Arrow Connector 30"/>
          <p:cNvCxnSpPr/>
          <p:nvPr/>
        </p:nvCxnSpPr>
        <p:spPr>
          <a:xfrm>
            <a:off x="9034701" y="6294642"/>
            <a:ext cx="106680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3475529" y="2644446"/>
            <a:ext cx="1635880" cy="175919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13475529" y="6534646"/>
            <a:ext cx="1635880" cy="340508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11699690" y="6705353"/>
            <a:ext cx="1775840" cy="290594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Existing backend</a:t>
            </a:r>
          </a:p>
        </p:txBody>
      </p:sp>
      <p:sp>
        <p:nvSpPr>
          <p:cNvPr id="37" name="Rounded Rectangle 36"/>
          <p:cNvSpPr/>
          <p:nvPr/>
        </p:nvSpPr>
        <p:spPr>
          <a:xfrm>
            <a:off x="11699690" y="2935343"/>
            <a:ext cx="1775840" cy="1315054"/>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Partner Services</a:t>
            </a:r>
          </a:p>
        </p:txBody>
      </p:sp>
      <p:sp>
        <p:nvSpPr>
          <p:cNvPr id="38" name="Rounded Rectangle 37"/>
          <p:cNvSpPr/>
          <p:nvPr/>
        </p:nvSpPr>
        <p:spPr>
          <a:xfrm>
            <a:off x="11699690" y="4403638"/>
            <a:ext cx="1775840" cy="2131008"/>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Pre-built</a:t>
            </a:r>
          </a:p>
        </p:txBody>
      </p:sp>
      <p:sp>
        <p:nvSpPr>
          <p:cNvPr id="39" name="Rounded Rectangle 38"/>
          <p:cNvSpPr/>
          <p:nvPr/>
        </p:nvSpPr>
        <p:spPr>
          <a:xfrm>
            <a:off x="11534673" y="2767293"/>
            <a:ext cx="2124385" cy="7026146"/>
          </a:xfrm>
          <a:prstGeom prst="roundRect">
            <a:avLst/>
          </a:prstGeom>
          <a:noFill/>
          <a:ln w="28575" cmpd="sng">
            <a:solidFill>
              <a:srgbClr val="FD2A00"/>
            </a:solidFill>
            <a:prstDash val="dot"/>
          </a:ln>
          <a:effectLst/>
        </p:spPr>
        <p:style>
          <a:lnRef idx="1">
            <a:schemeClr val="accent1"/>
          </a:lnRef>
          <a:fillRef idx="3">
            <a:schemeClr val="accent1"/>
          </a:fillRef>
          <a:effectRef idx="2">
            <a:schemeClr val="accent1"/>
          </a:effectRef>
          <a:fontRef idx="minor">
            <a:schemeClr val="lt1"/>
          </a:fontRef>
        </p:style>
        <p:txBody>
          <a:bodyPr lIns="91313" tIns="45666" rIns="91313" bIns="45666" rtlCol="0" anchor="ctr"/>
          <a:lstStyle/>
          <a:p>
            <a:pPr algn="ctr"/>
            <a:endParaRPr lang="en-US" sz="4000" dirty="0"/>
          </a:p>
        </p:txBody>
      </p:sp>
      <p:sp>
        <p:nvSpPr>
          <p:cNvPr id="40" name="Rounded Rectangle 39"/>
          <p:cNvSpPr/>
          <p:nvPr/>
        </p:nvSpPr>
        <p:spPr>
          <a:xfrm rot="16200000">
            <a:off x="7358097" y="5760899"/>
            <a:ext cx="6717304" cy="1080946"/>
          </a:xfrm>
          <a:prstGeom prst="roundRect">
            <a:avLst/>
          </a:prstGeom>
          <a:solidFill>
            <a:schemeClr val="tx1">
              <a:lumMod val="60000"/>
              <a:lumOff val="4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nchorCtr="0"/>
          <a:lstStyle/>
          <a:p>
            <a:pPr algn="ctr"/>
            <a:r>
              <a:rPr lang="en-US" spc="-60" dirty="0">
                <a:solidFill>
                  <a:srgbClr val="FFFFFF"/>
                </a:solidFill>
                <a:latin typeface="Helvetica Neue Light"/>
                <a:cs typeface="Helvetica Neue Light"/>
              </a:rPr>
              <a:t> API BaaS</a:t>
            </a:r>
          </a:p>
        </p:txBody>
      </p:sp>
      <p:grpSp>
        <p:nvGrpSpPr>
          <p:cNvPr id="7" name="Group 6"/>
          <p:cNvGrpSpPr/>
          <p:nvPr/>
        </p:nvGrpSpPr>
        <p:grpSpPr>
          <a:xfrm>
            <a:off x="15111428" y="2506984"/>
            <a:ext cx="6766731" cy="7473932"/>
            <a:chOff x="14323514" y="1832461"/>
            <a:chExt cx="8038732" cy="8878870"/>
          </a:xfrm>
        </p:grpSpPr>
        <p:sp>
          <p:nvSpPr>
            <p:cNvPr id="72" name="Rectangle 36"/>
            <p:cNvSpPr>
              <a:spLocks/>
            </p:cNvSpPr>
            <p:nvPr/>
          </p:nvSpPr>
          <p:spPr bwMode="auto">
            <a:xfrm>
              <a:off x="15954701" y="2120269"/>
              <a:ext cx="3185182" cy="56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r>
                <a:rPr lang="en-US" sz="2800" spc="-60" dirty="0">
                  <a:solidFill>
                    <a:schemeClr val="tx1"/>
                  </a:solidFill>
                  <a:latin typeface="Helvetica Neue Light"/>
                  <a:ea typeface="ＭＳ Ｐゴシック" charset="0"/>
                  <a:cs typeface="Helvetica Neue Light"/>
                  <a:sym typeface="Helvetica" charset="0"/>
                </a:rPr>
                <a:t>User Data</a:t>
              </a:r>
            </a:p>
          </p:txBody>
        </p:sp>
        <p:grpSp>
          <p:nvGrpSpPr>
            <p:cNvPr id="73" name="Group 72"/>
            <p:cNvGrpSpPr>
              <a:grpSpLocks noChangeAspect="1"/>
            </p:cNvGrpSpPr>
            <p:nvPr/>
          </p:nvGrpSpPr>
          <p:grpSpPr>
            <a:xfrm>
              <a:off x="14323514" y="1832461"/>
              <a:ext cx="1143000" cy="1143000"/>
              <a:chOff x="16052105" y="2560703"/>
              <a:chExt cx="1371600" cy="1371600"/>
            </a:xfrm>
          </p:grpSpPr>
          <p:sp>
            <p:nvSpPr>
              <p:cNvPr id="74" name="Freeform 239"/>
              <p:cNvSpPr>
                <a:spLocks noChangeAspect="1" noChangeArrowheads="1"/>
              </p:cNvSpPr>
              <p:nvPr/>
            </p:nvSpPr>
            <p:spPr bwMode="auto">
              <a:xfrm>
                <a:off x="16052105" y="2560703"/>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grpSp>
            <p:nvGrpSpPr>
              <p:cNvPr id="75" name="Group 484"/>
              <p:cNvGrpSpPr/>
              <p:nvPr/>
            </p:nvGrpSpPr>
            <p:grpSpPr>
              <a:xfrm>
                <a:off x="16262625" y="2717653"/>
                <a:ext cx="950561" cy="956103"/>
                <a:chOff x="0" y="0"/>
                <a:chExt cx="1067435" cy="1073656"/>
              </a:xfrm>
            </p:grpSpPr>
            <p:sp>
              <p:nvSpPr>
                <p:cNvPr id="76" name="Shape 478"/>
                <p:cNvSpPr/>
                <p:nvPr/>
              </p:nvSpPr>
              <p:spPr>
                <a:xfrm>
                  <a:off x="787348" y="357885"/>
                  <a:ext cx="214732"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7" name="Shape 479"/>
                <p:cNvSpPr/>
                <p:nvPr/>
              </p:nvSpPr>
              <p:spPr>
                <a:xfrm>
                  <a:off x="715771" y="608405"/>
                  <a:ext cx="351665" cy="465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8" name="Shape 480"/>
                <p:cNvSpPr/>
                <p:nvPr/>
              </p:nvSpPr>
              <p:spPr>
                <a:xfrm>
                  <a:off x="429462" y="0"/>
                  <a:ext cx="214733" cy="214732"/>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9" name="Shape 481"/>
                <p:cNvSpPr/>
                <p:nvPr/>
              </p:nvSpPr>
              <p:spPr>
                <a:xfrm>
                  <a:off x="357885" y="250519"/>
                  <a:ext cx="351665" cy="465253"/>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80" name="Shape 482"/>
                <p:cNvSpPr/>
                <p:nvPr/>
              </p:nvSpPr>
              <p:spPr>
                <a:xfrm>
                  <a:off x="71577" y="357885"/>
                  <a:ext cx="214732"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81" name="Shape 483"/>
                <p:cNvSpPr/>
                <p:nvPr/>
              </p:nvSpPr>
              <p:spPr>
                <a:xfrm>
                  <a:off x="0" y="608405"/>
                  <a:ext cx="351664" cy="465252"/>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grpSp>
        </p:grpSp>
        <p:sp>
          <p:nvSpPr>
            <p:cNvPr id="82" name="Rectangle 32"/>
            <p:cNvSpPr>
              <a:spLocks/>
            </p:cNvSpPr>
            <p:nvPr/>
          </p:nvSpPr>
          <p:spPr bwMode="auto">
            <a:xfrm>
              <a:off x="15954701" y="3595640"/>
              <a:ext cx="5349488" cy="6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Connections</a:t>
              </a:r>
            </a:p>
          </p:txBody>
        </p:sp>
        <p:grpSp>
          <p:nvGrpSpPr>
            <p:cNvPr id="83" name="Group 82"/>
            <p:cNvGrpSpPr>
              <a:grpSpLocks noChangeAspect="1"/>
            </p:cNvGrpSpPr>
            <p:nvPr/>
          </p:nvGrpSpPr>
          <p:grpSpPr>
            <a:xfrm>
              <a:off x="14323514" y="3366935"/>
              <a:ext cx="1143000" cy="1143000"/>
              <a:chOff x="16052105" y="4303581"/>
              <a:chExt cx="1371600" cy="1371600"/>
            </a:xfrm>
          </p:grpSpPr>
          <p:sp>
            <p:nvSpPr>
              <p:cNvPr id="84" name="Freeform 239"/>
              <p:cNvSpPr>
                <a:spLocks noChangeAspect="1" noChangeArrowheads="1"/>
              </p:cNvSpPr>
              <p:nvPr/>
            </p:nvSpPr>
            <p:spPr bwMode="auto">
              <a:xfrm>
                <a:off x="16052105" y="4303581"/>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85" name="pasted-image.pdf"/>
              <p:cNvPicPr>
                <a:picLocks noChangeAspect="1"/>
              </p:cNvPicPr>
              <p:nvPr/>
            </p:nvPicPr>
            <p:blipFill>
              <a:blip r:embed="rId3">
                <a:biLevel thresh="50000"/>
                <a:extLst/>
              </a:blip>
              <a:stretch>
                <a:fillRect/>
              </a:stretch>
            </p:blipFill>
            <p:spPr>
              <a:xfrm>
                <a:off x="16253828" y="4420638"/>
                <a:ext cx="968155" cy="968156"/>
              </a:xfrm>
              <a:prstGeom prst="rect">
                <a:avLst/>
              </a:prstGeom>
              <a:ln w="12700" cap="flat">
                <a:noFill/>
                <a:miter lim="400000"/>
              </a:ln>
              <a:effectLst/>
            </p:spPr>
          </p:pic>
        </p:grpSp>
        <p:sp>
          <p:nvSpPr>
            <p:cNvPr id="86" name="Rectangle 27"/>
            <p:cNvSpPr>
              <a:spLocks/>
            </p:cNvSpPr>
            <p:nvPr/>
          </p:nvSpPr>
          <p:spPr bwMode="auto">
            <a:xfrm>
              <a:off x="15954701" y="5136477"/>
              <a:ext cx="4596089"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Location queries</a:t>
              </a:r>
            </a:p>
          </p:txBody>
        </p:sp>
        <p:grpSp>
          <p:nvGrpSpPr>
            <p:cNvPr id="87" name="Group 86"/>
            <p:cNvGrpSpPr>
              <a:grpSpLocks noChangeAspect="1"/>
            </p:cNvGrpSpPr>
            <p:nvPr/>
          </p:nvGrpSpPr>
          <p:grpSpPr>
            <a:xfrm>
              <a:off x="14323514" y="4901409"/>
              <a:ext cx="1143000" cy="1143000"/>
              <a:chOff x="16052105" y="6046459"/>
              <a:chExt cx="1371600" cy="1371600"/>
            </a:xfrm>
          </p:grpSpPr>
          <p:sp>
            <p:nvSpPr>
              <p:cNvPr id="88" name="Freeform 239"/>
              <p:cNvSpPr>
                <a:spLocks noChangeAspect="1" noChangeArrowheads="1"/>
              </p:cNvSpPr>
              <p:nvPr/>
            </p:nvSpPr>
            <p:spPr bwMode="auto">
              <a:xfrm>
                <a:off x="16052105" y="6046459"/>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89" name="Picture 88"/>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16176355" y="6170780"/>
                <a:ext cx="1123101" cy="1122958"/>
              </a:xfrm>
              <a:prstGeom prst="rect">
                <a:avLst/>
              </a:prstGeom>
            </p:spPr>
          </p:pic>
        </p:grpSp>
        <p:sp>
          <p:nvSpPr>
            <p:cNvPr id="90" name="Rectangle 28"/>
            <p:cNvSpPr>
              <a:spLocks/>
            </p:cNvSpPr>
            <p:nvPr/>
          </p:nvSpPr>
          <p:spPr bwMode="auto">
            <a:xfrm>
              <a:off x="15954701" y="6692118"/>
              <a:ext cx="6407545"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Configuration Management</a:t>
              </a:r>
            </a:p>
          </p:txBody>
        </p:sp>
        <p:grpSp>
          <p:nvGrpSpPr>
            <p:cNvPr id="91" name="Group 90"/>
            <p:cNvGrpSpPr>
              <a:grpSpLocks noChangeAspect="1"/>
            </p:cNvGrpSpPr>
            <p:nvPr/>
          </p:nvGrpSpPr>
          <p:grpSpPr>
            <a:xfrm>
              <a:off x="14323514" y="6457050"/>
              <a:ext cx="1143000" cy="1143000"/>
              <a:chOff x="16052105" y="7789337"/>
              <a:chExt cx="1371600" cy="1371600"/>
            </a:xfrm>
          </p:grpSpPr>
          <p:sp>
            <p:nvSpPr>
              <p:cNvPr id="92" name="Freeform 239"/>
              <p:cNvSpPr>
                <a:spLocks noChangeAspect="1" noChangeArrowheads="1"/>
              </p:cNvSpPr>
              <p:nvPr/>
            </p:nvSpPr>
            <p:spPr bwMode="auto">
              <a:xfrm>
                <a:off x="16052105" y="7789337"/>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sp>
            <p:nvSpPr>
              <p:cNvPr id="93" name="Shape 779"/>
              <p:cNvSpPr/>
              <p:nvPr/>
            </p:nvSpPr>
            <p:spPr>
              <a:xfrm>
                <a:off x="16338092" y="8075324"/>
                <a:ext cx="799627" cy="799626"/>
              </a:xfrm>
              <a:custGeom>
                <a:avLst/>
                <a:gdLst/>
                <a:ahLst/>
                <a:cxnLst>
                  <a:cxn ang="0">
                    <a:pos x="wd2" y="hd2"/>
                  </a:cxn>
                  <a:cxn ang="5400000">
                    <a:pos x="wd2" y="hd2"/>
                  </a:cxn>
                  <a:cxn ang="10800000">
                    <a:pos x="wd2" y="hd2"/>
                  </a:cxn>
                  <a:cxn ang="16200000">
                    <a:pos x="wd2" y="hd2"/>
                  </a:cxn>
                </a:cxnLst>
                <a:rect l="0" t="0" r="r" b="b"/>
                <a:pathLst>
                  <a:path w="21600" h="21600" extrusionOk="0">
                    <a:moveTo>
                      <a:pt x="21228" y="16386"/>
                    </a:moveTo>
                    <a:lnTo>
                      <a:pt x="19366" y="16386"/>
                    </a:lnTo>
                    <a:lnTo>
                      <a:pt x="19366" y="10800"/>
                    </a:lnTo>
                    <a:cubicBezTo>
                      <a:pt x="19366" y="10594"/>
                      <a:pt x="19199" y="10428"/>
                      <a:pt x="18993" y="10428"/>
                    </a:cubicBezTo>
                    <a:lnTo>
                      <a:pt x="11172" y="10428"/>
                    </a:lnTo>
                    <a:lnTo>
                      <a:pt x="11172" y="4469"/>
                    </a:lnTo>
                    <a:lnTo>
                      <a:pt x="17503" y="4469"/>
                    </a:lnTo>
                    <a:cubicBezTo>
                      <a:pt x="17709" y="4469"/>
                      <a:pt x="17876" y="4302"/>
                      <a:pt x="17876" y="4097"/>
                    </a:cubicBezTo>
                    <a:lnTo>
                      <a:pt x="17876" y="372"/>
                    </a:lnTo>
                    <a:cubicBezTo>
                      <a:pt x="17876" y="167"/>
                      <a:pt x="17709" y="0"/>
                      <a:pt x="17503" y="0"/>
                    </a:cubicBezTo>
                    <a:lnTo>
                      <a:pt x="4097" y="0"/>
                    </a:lnTo>
                    <a:cubicBezTo>
                      <a:pt x="3891" y="0"/>
                      <a:pt x="3724" y="167"/>
                      <a:pt x="3724" y="372"/>
                    </a:cubicBezTo>
                    <a:lnTo>
                      <a:pt x="3724" y="4097"/>
                    </a:lnTo>
                    <a:cubicBezTo>
                      <a:pt x="3724" y="4302"/>
                      <a:pt x="3891" y="4469"/>
                      <a:pt x="4097" y="4469"/>
                    </a:cubicBezTo>
                    <a:lnTo>
                      <a:pt x="10428" y="4469"/>
                    </a:lnTo>
                    <a:lnTo>
                      <a:pt x="10428" y="10428"/>
                    </a:lnTo>
                    <a:lnTo>
                      <a:pt x="2607" y="10428"/>
                    </a:lnTo>
                    <a:cubicBezTo>
                      <a:pt x="2401" y="10428"/>
                      <a:pt x="2234" y="10594"/>
                      <a:pt x="2234" y="10800"/>
                    </a:cubicBezTo>
                    <a:lnTo>
                      <a:pt x="2234" y="16386"/>
                    </a:lnTo>
                    <a:lnTo>
                      <a:pt x="372" y="16386"/>
                    </a:lnTo>
                    <a:cubicBezTo>
                      <a:pt x="167" y="16386"/>
                      <a:pt x="0" y="16553"/>
                      <a:pt x="0" y="16759"/>
                    </a:cubicBezTo>
                    <a:lnTo>
                      <a:pt x="0" y="21228"/>
                    </a:lnTo>
                    <a:cubicBezTo>
                      <a:pt x="0" y="21433"/>
                      <a:pt x="167" y="21600"/>
                      <a:pt x="372" y="21600"/>
                    </a:cubicBezTo>
                    <a:lnTo>
                      <a:pt x="4841" y="21600"/>
                    </a:lnTo>
                    <a:cubicBezTo>
                      <a:pt x="5047" y="21600"/>
                      <a:pt x="5214" y="21433"/>
                      <a:pt x="5214" y="21228"/>
                    </a:cubicBezTo>
                    <a:lnTo>
                      <a:pt x="5214" y="16759"/>
                    </a:lnTo>
                    <a:cubicBezTo>
                      <a:pt x="5214" y="16553"/>
                      <a:pt x="5047" y="16386"/>
                      <a:pt x="4841" y="16386"/>
                    </a:cubicBezTo>
                    <a:lnTo>
                      <a:pt x="2979" y="16386"/>
                    </a:lnTo>
                    <a:lnTo>
                      <a:pt x="2979" y="11172"/>
                    </a:lnTo>
                    <a:lnTo>
                      <a:pt x="10428" y="11172"/>
                    </a:lnTo>
                    <a:lnTo>
                      <a:pt x="10428" y="16386"/>
                    </a:lnTo>
                    <a:lnTo>
                      <a:pt x="8566" y="16386"/>
                    </a:lnTo>
                    <a:cubicBezTo>
                      <a:pt x="8360" y="16386"/>
                      <a:pt x="8193" y="16553"/>
                      <a:pt x="8193" y="16759"/>
                    </a:cubicBezTo>
                    <a:lnTo>
                      <a:pt x="8193" y="21228"/>
                    </a:lnTo>
                    <a:cubicBezTo>
                      <a:pt x="8193" y="21433"/>
                      <a:pt x="8360" y="21600"/>
                      <a:pt x="8566" y="21600"/>
                    </a:cubicBezTo>
                    <a:lnTo>
                      <a:pt x="13034" y="21600"/>
                    </a:lnTo>
                    <a:cubicBezTo>
                      <a:pt x="13240" y="21600"/>
                      <a:pt x="13407" y="21433"/>
                      <a:pt x="13407" y="21228"/>
                    </a:cubicBezTo>
                    <a:lnTo>
                      <a:pt x="13407" y="16759"/>
                    </a:lnTo>
                    <a:cubicBezTo>
                      <a:pt x="13407" y="16553"/>
                      <a:pt x="13240" y="16386"/>
                      <a:pt x="13034" y="16386"/>
                    </a:cubicBezTo>
                    <a:lnTo>
                      <a:pt x="11172" y="16386"/>
                    </a:lnTo>
                    <a:lnTo>
                      <a:pt x="11172" y="11172"/>
                    </a:lnTo>
                    <a:lnTo>
                      <a:pt x="18621" y="11172"/>
                    </a:lnTo>
                    <a:lnTo>
                      <a:pt x="18621" y="16386"/>
                    </a:lnTo>
                    <a:lnTo>
                      <a:pt x="16759" y="16386"/>
                    </a:lnTo>
                    <a:cubicBezTo>
                      <a:pt x="16553" y="16386"/>
                      <a:pt x="16386" y="16553"/>
                      <a:pt x="16386" y="16759"/>
                    </a:cubicBezTo>
                    <a:lnTo>
                      <a:pt x="16386" y="21228"/>
                    </a:lnTo>
                    <a:cubicBezTo>
                      <a:pt x="16386" y="21433"/>
                      <a:pt x="16553" y="21600"/>
                      <a:pt x="16759" y="21600"/>
                    </a:cubicBezTo>
                    <a:lnTo>
                      <a:pt x="21228" y="21600"/>
                    </a:lnTo>
                    <a:cubicBezTo>
                      <a:pt x="21433" y="21600"/>
                      <a:pt x="21600" y="21433"/>
                      <a:pt x="21600" y="21228"/>
                    </a:cubicBezTo>
                    <a:lnTo>
                      <a:pt x="21600" y="16759"/>
                    </a:lnTo>
                    <a:cubicBezTo>
                      <a:pt x="21600" y="16553"/>
                      <a:pt x="21433" y="16386"/>
                      <a:pt x="21228" y="16386"/>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chemeClr val="tx1"/>
                  </a:solidFill>
                </a:endParaRPr>
              </a:p>
            </p:txBody>
          </p:sp>
        </p:grpSp>
        <p:sp>
          <p:nvSpPr>
            <p:cNvPr id="94" name="Rectangle 25"/>
            <p:cNvSpPr>
              <a:spLocks/>
            </p:cNvSpPr>
            <p:nvPr/>
          </p:nvSpPr>
          <p:spPr bwMode="auto">
            <a:xfrm>
              <a:off x="15954701" y="9803399"/>
              <a:ext cx="2923171"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Datastore</a:t>
              </a:r>
            </a:p>
          </p:txBody>
        </p:sp>
        <p:grpSp>
          <p:nvGrpSpPr>
            <p:cNvPr id="95" name="Group 94"/>
            <p:cNvGrpSpPr>
              <a:grpSpLocks noChangeAspect="1"/>
            </p:cNvGrpSpPr>
            <p:nvPr/>
          </p:nvGrpSpPr>
          <p:grpSpPr>
            <a:xfrm>
              <a:off x="14323514" y="9568331"/>
              <a:ext cx="1143000" cy="1143000"/>
              <a:chOff x="16052105" y="9532215"/>
              <a:chExt cx="1371600" cy="1371600"/>
            </a:xfrm>
          </p:grpSpPr>
          <p:sp>
            <p:nvSpPr>
              <p:cNvPr id="96" name="Freeform 239"/>
              <p:cNvSpPr>
                <a:spLocks noChangeAspect="1" noChangeArrowheads="1"/>
              </p:cNvSpPr>
              <p:nvPr/>
            </p:nvSpPr>
            <p:spPr bwMode="auto">
              <a:xfrm>
                <a:off x="16052105" y="9532215"/>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97" name="pasted-image.pdf"/>
              <p:cNvPicPr/>
              <p:nvPr/>
            </p:nvPicPr>
            <p:blipFill>
              <a:blip r:embed="rId5">
                <a:biLevel thresh="50000"/>
                <a:extLst/>
              </a:blip>
              <a:stretch>
                <a:fillRect/>
              </a:stretch>
            </p:blipFill>
            <p:spPr>
              <a:xfrm>
                <a:off x="16345869" y="9825979"/>
                <a:ext cx="784072" cy="784073"/>
              </a:xfrm>
              <a:prstGeom prst="rect">
                <a:avLst/>
              </a:prstGeom>
              <a:ln w="12700" cap="flat">
                <a:noFill/>
                <a:miter lim="400000"/>
              </a:ln>
              <a:effectLst/>
            </p:spPr>
          </p:pic>
        </p:grpSp>
        <p:sp>
          <p:nvSpPr>
            <p:cNvPr id="98" name="Rectangle 30"/>
            <p:cNvSpPr>
              <a:spLocks/>
            </p:cNvSpPr>
            <p:nvPr/>
          </p:nvSpPr>
          <p:spPr bwMode="auto">
            <a:xfrm>
              <a:off x="15954701" y="8531405"/>
              <a:ext cx="5999671" cy="1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Push Notifications</a:t>
              </a:r>
            </a:p>
          </p:txBody>
        </p:sp>
        <p:grpSp>
          <p:nvGrpSpPr>
            <p:cNvPr id="99" name="Group 98"/>
            <p:cNvGrpSpPr>
              <a:grpSpLocks noChangeAspect="1"/>
            </p:cNvGrpSpPr>
            <p:nvPr/>
          </p:nvGrpSpPr>
          <p:grpSpPr>
            <a:xfrm>
              <a:off x="14323514" y="8012691"/>
              <a:ext cx="1143000" cy="1143000"/>
              <a:chOff x="16076244" y="7829131"/>
              <a:chExt cx="1371600" cy="1371600"/>
            </a:xfrm>
          </p:grpSpPr>
          <p:sp>
            <p:nvSpPr>
              <p:cNvPr id="100" name="Freeform 239"/>
              <p:cNvSpPr>
                <a:spLocks noChangeAspect="1" noChangeArrowheads="1"/>
              </p:cNvSpPr>
              <p:nvPr/>
            </p:nvSpPr>
            <p:spPr bwMode="auto">
              <a:xfrm>
                <a:off x="16076244" y="7829131"/>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101" name="Picture 31"/>
              <p:cNvPicPr>
                <a:picLocks noChangeAspect="1" noChangeArrowheads="1"/>
              </p:cNvPicPr>
              <p:nvPr/>
            </p:nvPicPr>
            <p:blipFill>
              <a:blip r:embed="rId6" cstate="screen">
                <a:biLevel thresh="75000"/>
                <a:alphaModFix/>
                <a:extLst>
                  <a:ext uri="{28A0092B-C50C-407E-A947-70E740481C1C}">
                    <a14:useLocalDpi xmlns:a14="http://schemas.microsoft.com/office/drawing/2010/main"/>
                  </a:ext>
                </a:extLst>
              </a:blip>
              <a:srcRect/>
              <a:stretch>
                <a:fillRect/>
              </a:stretch>
            </p:blipFill>
            <p:spPr bwMode="auto">
              <a:xfrm>
                <a:off x="16244112" y="8158634"/>
                <a:ext cx="1035865" cy="712594"/>
              </a:xfrm>
              <a:prstGeom prst="rect">
                <a:avLst/>
              </a:prstGeom>
              <a:noFill/>
              <a:ln>
                <a:noFill/>
              </a:ln>
              <a:extLst>
                <a:ext uri="{909E8E84-426E-40dd-AFC4-6F175D3DCCD1}">
                  <a14:hiddenFill xmlns:a14="http://schemas.microsoft.com/office/drawing/2010/main">
                    <a:solidFill>
                      <a:srgbClr val="FFFFFF">
                        <a:alpha val="69019"/>
                      </a:srgbClr>
                    </a:solidFill>
                  </a14:hiddenFill>
                </a:ext>
                <a:ext uri="{91240B29-F687-4f45-9708-019B960494DF}">
                  <a14:hiddenLine xmlns:a14="http://schemas.microsoft.com/office/drawing/2010/main" w="12700" cap="rnd">
                    <a:solidFill>
                      <a:schemeClr val="tx1">
                        <a:alpha val="69019"/>
                      </a:schemeClr>
                    </a:solidFill>
                    <a:round/>
                    <a:headEnd/>
                    <a:tailEnd/>
                  </a14:hiddenLine>
                </a:ext>
              </a:extLst>
            </p:spPr>
          </p:pic>
        </p:grpSp>
      </p:grpSp>
      <p:pic>
        <p:nvPicPr>
          <p:cNvPr id="145" name="Picture 1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4540" y="2214113"/>
            <a:ext cx="6184408" cy="8047460"/>
          </a:xfrm>
          <a:prstGeom prst="rect">
            <a:avLst/>
          </a:prstGeom>
          <a:effectLst>
            <a:outerShdw blurRad="53975" dist="88900" dir="2700000" algn="tl" rotWithShape="0">
              <a:srgbClr val="000000">
                <a:alpha val="43000"/>
              </a:srgbClr>
            </a:outerShdw>
          </a:effectLst>
        </p:spPr>
      </p:pic>
      <p:sp>
        <p:nvSpPr>
          <p:cNvPr id="146" name="Oval 93"/>
          <p:cNvSpPr>
            <a:spLocks noChangeArrowheads="1"/>
          </p:cNvSpPr>
          <p:nvPr/>
        </p:nvSpPr>
        <p:spPr bwMode="auto">
          <a:xfrm>
            <a:off x="6178951" y="4333766"/>
            <a:ext cx="38777" cy="38777"/>
          </a:xfrm>
          <a:prstGeom prst="ellipse">
            <a:avLst/>
          </a:pr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94"/>
          <p:cNvSpPr>
            <a:spLocks noChangeArrowheads="1"/>
          </p:cNvSpPr>
          <p:nvPr/>
        </p:nvSpPr>
        <p:spPr bwMode="auto">
          <a:xfrm>
            <a:off x="6182475" y="4132837"/>
            <a:ext cx="35250" cy="91653"/>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5"/>
          <p:cNvSpPr>
            <a:spLocks/>
          </p:cNvSpPr>
          <p:nvPr/>
        </p:nvSpPr>
        <p:spPr bwMode="auto">
          <a:xfrm>
            <a:off x="6083773" y="4161037"/>
            <a:ext cx="59925" cy="81076"/>
          </a:xfrm>
          <a:custGeom>
            <a:avLst/>
            <a:gdLst>
              <a:gd name="T0" fmla="*/ 17 w 17"/>
              <a:gd name="T1" fmla="*/ 20 h 23"/>
              <a:gd name="T2" fmla="*/ 12 w 17"/>
              <a:gd name="T3" fmla="*/ 23 h 23"/>
              <a:gd name="T4" fmla="*/ 0 w 17"/>
              <a:gd name="T5" fmla="*/ 2 h 23"/>
              <a:gd name="T6" fmla="*/ 6 w 17"/>
              <a:gd name="T7" fmla="*/ 0 h 23"/>
              <a:gd name="T8" fmla="*/ 17 w 17"/>
              <a:gd name="T9" fmla="*/ 20 h 23"/>
            </a:gdLst>
            <a:ahLst/>
            <a:cxnLst>
              <a:cxn ang="0">
                <a:pos x="T0" y="T1"/>
              </a:cxn>
              <a:cxn ang="0">
                <a:pos x="T2" y="T3"/>
              </a:cxn>
              <a:cxn ang="0">
                <a:pos x="T4" y="T5"/>
              </a:cxn>
              <a:cxn ang="0">
                <a:pos x="T6" y="T7"/>
              </a:cxn>
              <a:cxn ang="0">
                <a:pos x="T8" y="T9"/>
              </a:cxn>
            </a:cxnLst>
            <a:rect l="0" t="0" r="r" b="b"/>
            <a:pathLst>
              <a:path w="17" h="23">
                <a:moveTo>
                  <a:pt x="17" y="20"/>
                </a:moveTo>
                <a:lnTo>
                  <a:pt x="12" y="23"/>
                </a:lnTo>
                <a:lnTo>
                  <a:pt x="0" y="2"/>
                </a:lnTo>
                <a:lnTo>
                  <a:pt x="6" y="0"/>
                </a:lnTo>
                <a:lnTo>
                  <a:pt x="17" y="2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6"/>
          <p:cNvSpPr>
            <a:spLocks/>
          </p:cNvSpPr>
          <p:nvPr/>
        </p:nvSpPr>
        <p:spPr bwMode="auto">
          <a:xfrm>
            <a:off x="6009746" y="4231539"/>
            <a:ext cx="81076" cy="56401"/>
          </a:xfrm>
          <a:custGeom>
            <a:avLst/>
            <a:gdLst>
              <a:gd name="T0" fmla="*/ 23 w 23"/>
              <a:gd name="T1" fmla="*/ 13 h 16"/>
              <a:gd name="T2" fmla="*/ 20 w 23"/>
              <a:gd name="T3" fmla="*/ 16 h 16"/>
              <a:gd name="T4" fmla="*/ 0 w 23"/>
              <a:gd name="T5" fmla="*/ 5 h 16"/>
              <a:gd name="T6" fmla="*/ 2 w 23"/>
              <a:gd name="T7" fmla="*/ 0 h 16"/>
              <a:gd name="T8" fmla="*/ 23 w 23"/>
              <a:gd name="T9" fmla="*/ 13 h 16"/>
            </a:gdLst>
            <a:ahLst/>
            <a:cxnLst>
              <a:cxn ang="0">
                <a:pos x="T0" y="T1"/>
              </a:cxn>
              <a:cxn ang="0">
                <a:pos x="T2" y="T3"/>
              </a:cxn>
              <a:cxn ang="0">
                <a:pos x="T4" y="T5"/>
              </a:cxn>
              <a:cxn ang="0">
                <a:pos x="T6" y="T7"/>
              </a:cxn>
              <a:cxn ang="0">
                <a:pos x="T8" y="T9"/>
              </a:cxn>
            </a:cxnLst>
            <a:rect l="0" t="0" r="r" b="b"/>
            <a:pathLst>
              <a:path w="23" h="16">
                <a:moveTo>
                  <a:pt x="23" y="13"/>
                </a:moveTo>
                <a:lnTo>
                  <a:pt x="20" y="16"/>
                </a:lnTo>
                <a:lnTo>
                  <a:pt x="0" y="5"/>
                </a:lnTo>
                <a:lnTo>
                  <a:pt x="2" y="0"/>
                </a:lnTo>
                <a:lnTo>
                  <a:pt x="23" y="13"/>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97"/>
          <p:cNvSpPr>
            <a:spLocks noChangeArrowheads="1"/>
          </p:cNvSpPr>
          <p:nvPr/>
        </p:nvSpPr>
        <p:spPr bwMode="auto">
          <a:xfrm>
            <a:off x="5953346" y="4347867"/>
            <a:ext cx="123378" cy="17626"/>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98"/>
          <p:cNvSpPr>
            <a:spLocks/>
          </p:cNvSpPr>
          <p:nvPr/>
        </p:nvSpPr>
        <p:spPr bwMode="auto">
          <a:xfrm>
            <a:off x="6006222" y="4404268"/>
            <a:ext cx="77551" cy="59925"/>
          </a:xfrm>
          <a:custGeom>
            <a:avLst/>
            <a:gdLst>
              <a:gd name="T0" fmla="*/ 20 w 22"/>
              <a:gd name="T1" fmla="*/ 0 h 17"/>
              <a:gd name="T2" fmla="*/ 22 w 22"/>
              <a:gd name="T3" fmla="*/ 5 h 17"/>
              <a:gd name="T4" fmla="*/ 2 w 22"/>
              <a:gd name="T5" fmla="*/ 17 h 17"/>
              <a:gd name="T6" fmla="*/ 0 w 22"/>
              <a:gd name="T7" fmla="*/ 13 h 17"/>
              <a:gd name="T8" fmla="*/ 20 w 22"/>
              <a:gd name="T9" fmla="*/ 0 h 17"/>
            </a:gdLst>
            <a:ahLst/>
            <a:cxnLst>
              <a:cxn ang="0">
                <a:pos x="T0" y="T1"/>
              </a:cxn>
              <a:cxn ang="0">
                <a:pos x="T2" y="T3"/>
              </a:cxn>
              <a:cxn ang="0">
                <a:pos x="T4" y="T5"/>
              </a:cxn>
              <a:cxn ang="0">
                <a:pos x="T6" y="T7"/>
              </a:cxn>
              <a:cxn ang="0">
                <a:pos x="T8" y="T9"/>
              </a:cxn>
            </a:cxnLst>
            <a:rect l="0" t="0" r="r" b="b"/>
            <a:pathLst>
              <a:path w="22" h="17">
                <a:moveTo>
                  <a:pt x="20" y="0"/>
                </a:moveTo>
                <a:lnTo>
                  <a:pt x="22" y="5"/>
                </a:lnTo>
                <a:lnTo>
                  <a:pt x="2" y="17"/>
                </a:lnTo>
                <a:lnTo>
                  <a:pt x="0" y="13"/>
                </a:lnTo>
                <a:lnTo>
                  <a:pt x="20" y="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99"/>
          <p:cNvSpPr>
            <a:spLocks/>
          </p:cNvSpPr>
          <p:nvPr/>
        </p:nvSpPr>
        <p:spPr bwMode="auto">
          <a:xfrm>
            <a:off x="6076721" y="4457144"/>
            <a:ext cx="56401" cy="81076"/>
          </a:xfrm>
          <a:custGeom>
            <a:avLst/>
            <a:gdLst>
              <a:gd name="T0" fmla="*/ 13 w 16"/>
              <a:gd name="T1" fmla="*/ 0 h 23"/>
              <a:gd name="T2" fmla="*/ 16 w 16"/>
              <a:gd name="T3" fmla="*/ 3 h 23"/>
              <a:gd name="T4" fmla="*/ 5 w 16"/>
              <a:gd name="T5" fmla="*/ 23 h 23"/>
              <a:gd name="T6" fmla="*/ 0 w 16"/>
              <a:gd name="T7" fmla="*/ 21 h 23"/>
              <a:gd name="T8" fmla="*/ 13 w 16"/>
              <a:gd name="T9" fmla="*/ 0 h 23"/>
            </a:gdLst>
            <a:ahLst/>
            <a:cxnLst>
              <a:cxn ang="0">
                <a:pos x="T0" y="T1"/>
              </a:cxn>
              <a:cxn ang="0">
                <a:pos x="T2" y="T3"/>
              </a:cxn>
              <a:cxn ang="0">
                <a:pos x="T4" y="T5"/>
              </a:cxn>
              <a:cxn ang="0">
                <a:pos x="T6" y="T7"/>
              </a:cxn>
              <a:cxn ang="0">
                <a:pos x="T8" y="T9"/>
              </a:cxn>
            </a:cxnLst>
            <a:rect l="0" t="0" r="r" b="b"/>
            <a:pathLst>
              <a:path w="16" h="23">
                <a:moveTo>
                  <a:pt x="13" y="0"/>
                </a:moveTo>
                <a:lnTo>
                  <a:pt x="16" y="3"/>
                </a:lnTo>
                <a:lnTo>
                  <a:pt x="5" y="23"/>
                </a:lnTo>
                <a:lnTo>
                  <a:pt x="0" y="21"/>
                </a:lnTo>
                <a:lnTo>
                  <a:pt x="13" y="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Rectangle 100"/>
          <p:cNvSpPr>
            <a:spLocks noChangeArrowheads="1"/>
          </p:cNvSpPr>
          <p:nvPr/>
        </p:nvSpPr>
        <p:spPr bwMode="auto">
          <a:xfrm>
            <a:off x="6182475" y="4471243"/>
            <a:ext cx="17626" cy="109276"/>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101"/>
          <p:cNvSpPr>
            <a:spLocks/>
          </p:cNvSpPr>
          <p:nvPr/>
        </p:nvSpPr>
        <p:spPr bwMode="auto">
          <a:xfrm>
            <a:off x="6249450" y="4464193"/>
            <a:ext cx="59925" cy="77551"/>
          </a:xfrm>
          <a:custGeom>
            <a:avLst/>
            <a:gdLst>
              <a:gd name="T0" fmla="*/ 0 w 17"/>
              <a:gd name="T1" fmla="*/ 2 h 22"/>
              <a:gd name="T2" fmla="*/ 5 w 17"/>
              <a:gd name="T3" fmla="*/ 0 h 22"/>
              <a:gd name="T4" fmla="*/ 17 w 17"/>
              <a:gd name="T5" fmla="*/ 20 h 22"/>
              <a:gd name="T6" fmla="*/ 13 w 17"/>
              <a:gd name="T7" fmla="*/ 22 h 22"/>
              <a:gd name="T8" fmla="*/ 0 w 17"/>
              <a:gd name="T9" fmla="*/ 2 h 22"/>
            </a:gdLst>
            <a:ahLst/>
            <a:cxnLst>
              <a:cxn ang="0">
                <a:pos x="T0" y="T1"/>
              </a:cxn>
              <a:cxn ang="0">
                <a:pos x="T2" y="T3"/>
              </a:cxn>
              <a:cxn ang="0">
                <a:pos x="T4" y="T5"/>
              </a:cxn>
              <a:cxn ang="0">
                <a:pos x="T6" y="T7"/>
              </a:cxn>
              <a:cxn ang="0">
                <a:pos x="T8" y="T9"/>
              </a:cxn>
            </a:cxnLst>
            <a:rect l="0" t="0" r="r" b="b"/>
            <a:pathLst>
              <a:path w="17" h="22">
                <a:moveTo>
                  <a:pt x="0" y="2"/>
                </a:moveTo>
                <a:lnTo>
                  <a:pt x="5" y="0"/>
                </a:lnTo>
                <a:lnTo>
                  <a:pt x="17" y="20"/>
                </a:lnTo>
                <a:lnTo>
                  <a:pt x="13" y="22"/>
                </a:lnTo>
                <a:lnTo>
                  <a:pt x="0" y="2"/>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02"/>
          <p:cNvSpPr>
            <a:spLocks/>
          </p:cNvSpPr>
          <p:nvPr/>
        </p:nvSpPr>
        <p:spPr bwMode="auto">
          <a:xfrm>
            <a:off x="6302326" y="4414842"/>
            <a:ext cx="81076" cy="56401"/>
          </a:xfrm>
          <a:custGeom>
            <a:avLst/>
            <a:gdLst>
              <a:gd name="T0" fmla="*/ 0 w 23"/>
              <a:gd name="T1" fmla="*/ 5 h 16"/>
              <a:gd name="T2" fmla="*/ 3 w 23"/>
              <a:gd name="T3" fmla="*/ 0 h 16"/>
              <a:gd name="T4" fmla="*/ 23 w 23"/>
              <a:gd name="T5" fmla="*/ 11 h 16"/>
              <a:gd name="T6" fmla="*/ 21 w 23"/>
              <a:gd name="T7" fmla="*/ 16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lnTo>
                  <a:pt x="3" y="0"/>
                </a:lnTo>
                <a:lnTo>
                  <a:pt x="23" y="11"/>
                </a:lnTo>
                <a:lnTo>
                  <a:pt x="21" y="16"/>
                </a:lnTo>
                <a:lnTo>
                  <a:pt x="0" y="5"/>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103"/>
          <p:cNvSpPr>
            <a:spLocks noChangeArrowheads="1"/>
          </p:cNvSpPr>
          <p:nvPr/>
        </p:nvSpPr>
        <p:spPr bwMode="auto">
          <a:xfrm>
            <a:off x="6309378" y="4347867"/>
            <a:ext cx="105752" cy="35250"/>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04"/>
          <p:cNvSpPr>
            <a:spLocks/>
          </p:cNvSpPr>
          <p:nvPr/>
        </p:nvSpPr>
        <p:spPr bwMode="auto">
          <a:xfrm>
            <a:off x="6309378" y="4242113"/>
            <a:ext cx="77551" cy="56401"/>
          </a:xfrm>
          <a:custGeom>
            <a:avLst/>
            <a:gdLst>
              <a:gd name="T0" fmla="*/ 2 w 22"/>
              <a:gd name="T1" fmla="*/ 16 h 16"/>
              <a:gd name="T2" fmla="*/ 0 w 22"/>
              <a:gd name="T3" fmla="*/ 11 h 16"/>
              <a:gd name="T4" fmla="*/ 20 w 22"/>
              <a:gd name="T5" fmla="*/ 0 h 16"/>
              <a:gd name="T6" fmla="*/ 22 w 22"/>
              <a:gd name="T7" fmla="*/ 5 h 16"/>
              <a:gd name="T8" fmla="*/ 2 w 22"/>
              <a:gd name="T9" fmla="*/ 16 h 16"/>
            </a:gdLst>
            <a:ahLst/>
            <a:cxnLst>
              <a:cxn ang="0">
                <a:pos x="T0" y="T1"/>
              </a:cxn>
              <a:cxn ang="0">
                <a:pos x="T2" y="T3"/>
              </a:cxn>
              <a:cxn ang="0">
                <a:pos x="T4" y="T5"/>
              </a:cxn>
              <a:cxn ang="0">
                <a:pos x="T6" y="T7"/>
              </a:cxn>
              <a:cxn ang="0">
                <a:pos x="T8" y="T9"/>
              </a:cxn>
            </a:cxnLst>
            <a:rect l="0" t="0" r="r" b="b"/>
            <a:pathLst>
              <a:path w="22" h="16">
                <a:moveTo>
                  <a:pt x="2" y="16"/>
                </a:moveTo>
                <a:lnTo>
                  <a:pt x="0" y="11"/>
                </a:lnTo>
                <a:lnTo>
                  <a:pt x="20" y="0"/>
                </a:lnTo>
                <a:lnTo>
                  <a:pt x="22" y="5"/>
                </a:lnTo>
                <a:lnTo>
                  <a:pt x="2" y="16"/>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05"/>
          <p:cNvSpPr>
            <a:spLocks/>
          </p:cNvSpPr>
          <p:nvPr/>
        </p:nvSpPr>
        <p:spPr bwMode="auto">
          <a:xfrm>
            <a:off x="6260027" y="4164562"/>
            <a:ext cx="56401" cy="81076"/>
          </a:xfrm>
          <a:custGeom>
            <a:avLst/>
            <a:gdLst>
              <a:gd name="T0" fmla="*/ 5 w 16"/>
              <a:gd name="T1" fmla="*/ 23 h 23"/>
              <a:gd name="T2" fmla="*/ 0 w 16"/>
              <a:gd name="T3" fmla="*/ 20 h 23"/>
              <a:gd name="T4" fmla="*/ 11 w 16"/>
              <a:gd name="T5" fmla="*/ 0 h 23"/>
              <a:gd name="T6" fmla="*/ 16 w 16"/>
              <a:gd name="T7" fmla="*/ 3 h 23"/>
              <a:gd name="T8" fmla="*/ 5 w 16"/>
              <a:gd name="T9" fmla="*/ 23 h 23"/>
            </a:gdLst>
            <a:ahLst/>
            <a:cxnLst>
              <a:cxn ang="0">
                <a:pos x="T0" y="T1"/>
              </a:cxn>
              <a:cxn ang="0">
                <a:pos x="T2" y="T3"/>
              </a:cxn>
              <a:cxn ang="0">
                <a:pos x="T4" y="T5"/>
              </a:cxn>
              <a:cxn ang="0">
                <a:pos x="T6" y="T7"/>
              </a:cxn>
              <a:cxn ang="0">
                <a:pos x="T8" y="T9"/>
              </a:cxn>
            </a:cxnLst>
            <a:rect l="0" t="0" r="r" b="b"/>
            <a:pathLst>
              <a:path w="16" h="23">
                <a:moveTo>
                  <a:pt x="5" y="23"/>
                </a:moveTo>
                <a:lnTo>
                  <a:pt x="0" y="20"/>
                </a:lnTo>
                <a:lnTo>
                  <a:pt x="11" y="0"/>
                </a:lnTo>
                <a:lnTo>
                  <a:pt x="16" y="3"/>
                </a:lnTo>
                <a:lnTo>
                  <a:pt x="5" y="23"/>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06"/>
          <p:cNvSpPr>
            <a:spLocks/>
          </p:cNvSpPr>
          <p:nvPr/>
        </p:nvSpPr>
        <p:spPr bwMode="auto">
          <a:xfrm>
            <a:off x="6182475" y="4263264"/>
            <a:ext cx="169204" cy="105752"/>
          </a:xfrm>
          <a:custGeom>
            <a:avLst/>
            <a:gdLst>
              <a:gd name="T0" fmla="*/ 45 w 48"/>
              <a:gd name="T1" fmla="*/ 0 h 30"/>
              <a:gd name="T2" fmla="*/ 48 w 48"/>
              <a:gd name="T3" fmla="*/ 6 h 30"/>
              <a:gd name="T4" fmla="*/ 4 w 48"/>
              <a:gd name="T5" fmla="*/ 30 h 30"/>
              <a:gd name="T6" fmla="*/ 0 w 48"/>
              <a:gd name="T7" fmla="*/ 23 h 30"/>
              <a:gd name="T8" fmla="*/ 45 w 48"/>
              <a:gd name="T9" fmla="*/ 0 h 30"/>
            </a:gdLst>
            <a:ahLst/>
            <a:cxnLst>
              <a:cxn ang="0">
                <a:pos x="T0" y="T1"/>
              </a:cxn>
              <a:cxn ang="0">
                <a:pos x="T2" y="T3"/>
              </a:cxn>
              <a:cxn ang="0">
                <a:pos x="T4" y="T5"/>
              </a:cxn>
              <a:cxn ang="0">
                <a:pos x="T6" y="T7"/>
              </a:cxn>
              <a:cxn ang="0">
                <a:pos x="T8" y="T9"/>
              </a:cxn>
            </a:cxnLst>
            <a:rect l="0" t="0" r="r" b="b"/>
            <a:pathLst>
              <a:path w="48" h="30">
                <a:moveTo>
                  <a:pt x="45" y="0"/>
                </a:moveTo>
                <a:lnTo>
                  <a:pt x="48" y="6"/>
                </a:lnTo>
                <a:lnTo>
                  <a:pt x="4" y="30"/>
                </a:lnTo>
                <a:lnTo>
                  <a:pt x="0" y="23"/>
                </a:lnTo>
                <a:lnTo>
                  <a:pt x="45" y="0"/>
                </a:lnTo>
                <a:close/>
              </a:path>
            </a:pathLst>
          </a:cu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07"/>
          <p:cNvSpPr>
            <a:spLocks/>
          </p:cNvSpPr>
          <p:nvPr/>
        </p:nvSpPr>
        <p:spPr bwMode="auto">
          <a:xfrm>
            <a:off x="6059097" y="4263264"/>
            <a:ext cx="155103" cy="105752"/>
          </a:xfrm>
          <a:custGeom>
            <a:avLst/>
            <a:gdLst>
              <a:gd name="T0" fmla="*/ 44 w 44"/>
              <a:gd name="T1" fmla="*/ 25 h 30"/>
              <a:gd name="T2" fmla="*/ 42 w 44"/>
              <a:gd name="T3" fmla="*/ 30 h 30"/>
              <a:gd name="T4" fmla="*/ 0 w 44"/>
              <a:gd name="T5" fmla="*/ 5 h 30"/>
              <a:gd name="T6" fmla="*/ 2 w 44"/>
              <a:gd name="T7" fmla="*/ 0 h 30"/>
              <a:gd name="T8" fmla="*/ 44 w 44"/>
              <a:gd name="T9" fmla="*/ 25 h 30"/>
            </a:gdLst>
            <a:ahLst/>
            <a:cxnLst>
              <a:cxn ang="0">
                <a:pos x="T0" y="T1"/>
              </a:cxn>
              <a:cxn ang="0">
                <a:pos x="T2" y="T3"/>
              </a:cxn>
              <a:cxn ang="0">
                <a:pos x="T4" y="T5"/>
              </a:cxn>
              <a:cxn ang="0">
                <a:pos x="T6" y="T7"/>
              </a:cxn>
              <a:cxn ang="0">
                <a:pos x="T8" y="T9"/>
              </a:cxn>
            </a:cxnLst>
            <a:rect l="0" t="0" r="r" b="b"/>
            <a:pathLst>
              <a:path w="44" h="30">
                <a:moveTo>
                  <a:pt x="44" y="25"/>
                </a:moveTo>
                <a:lnTo>
                  <a:pt x="42" y="30"/>
                </a:lnTo>
                <a:lnTo>
                  <a:pt x="0" y="5"/>
                </a:lnTo>
                <a:lnTo>
                  <a:pt x="2" y="0"/>
                </a:lnTo>
                <a:lnTo>
                  <a:pt x="44" y="25"/>
                </a:lnTo>
                <a:close/>
              </a:path>
            </a:pathLst>
          </a:cu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11"/>
          <p:cNvSpPr>
            <a:spLocks/>
          </p:cNvSpPr>
          <p:nvPr/>
        </p:nvSpPr>
        <p:spPr bwMode="auto">
          <a:xfrm>
            <a:off x="6126072" y="5860120"/>
            <a:ext cx="151578" cy="151578"/>
          </a:xfrm>
          <a:custGeom>
            <a:avLst/>
            <a:gdLst>
              <a:gd name="T0" fmla="*/ 1 w 34"/>
              <a:gd name="T1" fmla="*/ 17 h 34"/>
              <a:gd name="T2" fmla="*/ 17 w 34"/>
              <a:gd name="T3" fmla="*/ 0 h 34"/>
              <a:gd name="T4" fmla="*/ 34 w 34"/>
              <a:gd name="T5" fmla="*/ 17 h 34"/>
              <a:gd name="T6" fmla="*/ 17 w 34"/>
              <a:gd name="T7" fmla="*/ 34 h 34"/>
              <a:gd name="T8" fmla="*/ 1 w 34"/>
              <a:gd name="T9" fmla="*/ 17 h 34"/>
            </a:gdLst>
            <a:ahLst/>
            <a:cxnLst>
              <a:cxn ang="0">
                <a:pos x="T0" y="T1"/>
              </a:cxn>
              <a:cxn ang="0">
                <a:pos x="T2" y="T3"/>
              </a:cxn>
              <a:cxn ang="0">
                <a:pos x="T4" y="T5"/>
              </a:cxn>
              <a:cxn ang="0">
                <a:pos x="T6" y="T7"/>
              </a:cxn>
              <a:cxn ang="0">
                <a:pos x="T8" y="T9"/>
              </a:cxn>
            </a:cxnLst>
            <a:rect l="0" t="0" r="r" b="b"/>
            <a:pathLst>
              <a:path w="34" h="34">
                <a:moveTo>
                  <a:pt x="1" y="17"/>
                </a:moveTo>
                <a:cubicBezTo>
                  <a:pt x="0" y="8"/>
                  <a:pt x="8" y="0"/>
                  <a:pt x="17" y="0"/>
                </a:cubicBezTo>
                <a:cubicBezTo>
                  <a:pt x="26" y="0"/>
                  <a:pt x="34" y="7"/>
                  <a:pt x="34" y="17"/>
                </a:cubicBezTo>
                <a:cubicBezTo>
                  <a:pt x="34" y="26"/>
                  <a:pt x="27" y="33"/>
                  <a:pt x="17" y="34"/>
                </a:cubicBezTo>
                <a:cubicBezTo>
                  <a:pt x="8" y="34"/>
                  <a:pt x="1" y="26"/>
                  <a:pt x="1" y="17"/>
                </a:cubicBezTo>
                <a:close/>
              </a:path>
            </a:pathLst>
          </a:custGeom>
          <a:solidFill>
            <a:srgbClr val="1BB68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119"/>
          <p:cNvSpPr>
            <a:spLocks noChangeArrowheads="1"/>
          </p:cNvSpPr>
          <p:nvPr/>
        </p:nvSpPr>
        <p:spPr bwMode="auto">
          <a:xfrm>
            <a:off x="6898065" y="4132837"/>
            <a:ext cx="70502" cy="91653"/>
          </a:xfrm>
          <a:prstGeom prst="rect">
            <a:avLst/>
          </a:prstGeom>
          <a:solidFill>
            <a:srgbClr val="3535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162"/>
          <p:cNvSpPr/>
          <p:nvPr/>
        </p:nvSpPr>
        <p:spPr>
          <a:xfrm>
            <a:off x="5546737" y="3469123"/>
            <a:ext cx="3106674" cy="5549652"/>
          </a:xfrm>
          <a:prstGeom prst="rect">
            <a:avLst/>
          </a:prstGeom>
          <a:solidFill>
            <a:srgbClr val="0F0E0D"/>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bg1"/>
              </a:solidFill>
            </a:endParaRPr>
          </a:p>
        </p:txBody>
      </p:sp>
      <p:pic>
        <p:nvPicPr>
          <p:cNvPr id="164" name="Picture 163"/>
          <p:cNvPicPr>
            <a:picLocks noChangeAspect="1"/>
          </p:cNvPicPr>
          <p:nvPr/>
        </p:nvPicPr>
        <p:blipFill>
          <a:blip r:embed="rId8"/>
          <a:stretch>
            <a:fillRect/>
          </a:stretch>
        </p:blipFill>
        <p:spPr>
          <a:xfrm>
            <a:off x="5543303" y="3442387"/>
            <a:ext cx="3106674" cy="5430123"/>
          </a:xfrm>
          <a:prstGeom prst="rect">
            <a:avLst/>
          </a:prstGeom>
        </p:spPr>
      </p:pic>
      <p:grpSp>
        <p:nvGrpSpPr>
          <p:cNvPr id="119" name="Group 118"/>
          <p:cNvGrpSpPr/>
          <p:nvPr/>
        </p:nvGrpSpPr>
        <p:grpSpPr>
          <a:xfrm>
            <a:off x="22104809" y="523317"/>
            <a:ext cx="1887958" cy="1828800"/>
            <a:chOff x="22104809" y="523317"/>
            <a:chExt cx="1887958" cy="1828800"/>
          </a:xfrm>
        </p:grpSpPr>
        <p:sp>
          <p:nvSpPr>
            <p:cNvPr id="120" name="Oval 119"/>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p:cNvGrpSpPr>
              <a:grpSpLocks noChangeAspect="1"/>
            </p:cNvGrpSpPr>
            <p:nvPr/>
          </p:nvGrpSpPr>
          <p:grpSpPr>
            <a:xfrm>
              <a:off x="22358554" y="719135"/>
              <a:ext cx="290459" cy="290119"/>
              <a:chOff x="9813921" y="4686505"/>
              <a:chExt cx="1144341" cy="1143000"/>
            </a:xfrm>
          </p:grpSpPr>
          <p:sp>
            <p:nvSpPr>
              <p:cNvPr id="245"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46" name="image42.png"/>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22" name="Group 121"/>
            <p:cNvGrpSpPr>
              <a:grpSpLocks noChangeAspect="1"/>
            </p:cNvGrpSpPr>
            <p:nvPr/>
          </p:nvGrpSpPr>
          <p:grpSpPr>
            <a:xfrm>
              <a:off x="23518393" y="1764182"/>
              <a:ext cx="290119" cy="290119"/>
              <a:chOff x="15956761" y="7275716"/>
              <a:chExt cx="914400" cy="914400"/>
            </a:xfrm>
          </p:grpSpPr>
          <p:sp>
            <p:nvSpPr>
              <p:cNvPr id="24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24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3" name="Group 122"/>
            <p:cNvGrpSpPr>
              <a:grpSpLocks noChangeAspect="1"/>
            </p:cNvGrpSpPr>
            <p:nvPr/>
          </p:nvGrpSpPr>
          <p:grpSpPr>
            <a:xfrm>
              <a:off x="22284249" y="1772383"/>
              <a:ext cx="289904" cy="289867"/>
              <a:chOff x="9430813" y="8581487"/>
              <a:chExt cx="1133009" cy="1132864"/>
            </a:xfrm>
          </p:grpSpPr>
          <p:sp>
            <p:nvSpPr>
              <p:cNvPr id="241"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42"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24" name="Group 123"/>
            <p:cNvGrpSpPr>
              <a:grpSpLocks noChangeAspect="1"/>
            </p:cNvGrpSpPr>
            <p:nvPr/>
          </p:nvGrpSpPr>
          <p:grpSpPr>
            <a:xfrm>
              <a:off x="23702863" y="1213748"/>
              <a:ext cx="289904" cy="289867"/>
              <a:chOff x="16566895" y="10691701"/>
              <a:chExt cx="1142154" cy="1142008"/>
            </a:xfrm>
          </p:grpSpPr>
          <p:sp>
            <p:nvSpPr>
              <p:cNvPr id="23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4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25"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26" name="Group 125"/>
            <p:cNvGrpSpPr>
              <a:grpSpLocks noChangeAspect="1"/>
            </p:cNvGrpSpPr>
            <p:nvPr/>
          </p:nvGrpSpPr>
          <p:grpSpPr>
            <a:xfrm>
              <a:off x="22918425" y="2073312"/>
              <a:ext cx="266944" cy="266909"/>
              <a:chOff x="17759408" y="2959111"/>
              <a:chExt cx="1756810" cy="1756581"/>
            </a:xfrm>
            <a:noFill/>
          </p:grpSpPr>
          <p:sp>
            <p:nvSpPr>
              <p:cNvPr id="236"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7"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8"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27" name="Group 126"/>
            <p:cNvGrpSpPr>
              <a:grpSpLocks noChangeAspect="1"/>
            </p:cNvGrpSpPr>
            <p:nvPr/>
          </p:nvGrpSpPr>
          <p:grpSpPr>
            <a:xfrm>
              <a:off x="22904862" y="523317"/>
              <a:ext cx="290459" cy="290119"/>
              <a:chOff x="11838745" y="3905623"/>
              <a:chExt cx="1144341" cy="1143000"/>
            </a:xfrm>
          </p:grpSpPr>
          <p:sp>
            <p:nvSpPr>
              <p:cNvPr id="17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7" name="Group 176"/>
              <p:cNvGrpSpPr/>
              <p:nvPr/>
            </p:nvGrpSpPr>
            <p:grpSpPr>
              <a:xfrm>
                <a:off x="12085261" y="4135648"/>
                <a:ext cx="688937" cy="719013"/>
                <a:chOff x="12085261" y="4135648"/>
                <a:chExt cx="688937" cy="719013"/>
              </a:xfrm>
            </p:grpSpPr>
            <p:grpSp>
              <p:nvGrpSpPr>
                <p:cNvPr id="232" name="Group 231"/>
                <p:cNvGrpSpPr>
                  <a:grpSpLocks noChangeAspect="1"/>
                </p:cNvGrpSpPr>
                <p:nvPr/>
              </p:nvGrpSpPr>
              <p:grpSpPr>
                <a:xfrm>
                  <a:off x="12085261" y="4135648"/>
                  <a:ext cx="688937" cy="682951"/>
                  <a:chOff x="4056063" y="6008688"/>
                  <a:chExt cx="182562" cy="180975"/>
                </a:xfrm>
              </p:grpSpPr>
              <p:sp>
                <p:nvSpPr>
                  <p:cNvPr id="234"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35"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33"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8" name="Group 127"/>
            <p:cNvGrpSpPr>
              <a:grpSpLocks noChangeAspect="1"/>
            </p:cNvGrpSpPr>
            <p:nvPr/>
          </p:nvGrpSpPr>
          <p:grpSpPr>
            <a:xfrm>
              <a:off x="23338853" y="528351"/>
              <a:ext cx="595057" cy="594360"/>
              <a:chOff x="13841925" y="4677102"/>
              <a:chExt cx="1144341" cy="1143000"/>
            </a:xfrm>
          </p:grpSpPr>
          <p:sp>
            <p:nvSpPr>
              <p:cNvPr id="17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1" name="Group 170"/>
              <p:cNvGrpSpPr/>
              <p:nvPr/>
            </p:nvGrpSpPr>
            <p:grpSpPr>
              <a:xfrm>
                <a:off x="13999731" y="4876583"/>
                <a:ext cx="786394" cy="786372"/>
                <a:chOff x="14284301" y="5034157"/>
                <a:chExt cx="786394" cy="786372"/>
              </a:xfrm>
            </p:grpSpPr>
            <p:sp>
              <p:nvSpPr>
                <p:cNvPr id="17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7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endParaRPr lang="en-US" dirty="0"/>
                </a:p>
              </p:txBody>
            </p:sp>
            <p:sp>
              <p:nvSpPr>
                <p:cNvPr id="17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7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endParaRPr lang="en-US" dirty="0"/>
                </a:p>
              </p:txBody>
            </p:sp>
          </p:grpSp>
        </p:grpSp>
        <p:grpSp>
          <p:nvGrpSpPr>
            <p:cNvPr id="129" name="Group 128"/>
            <p:cNvGrpSpPr/>
            <p:nvPr/>
          </p:nvGrpSpPr>
          <p:grpSpPr>
            <a:xfrm>
              <a:off x="22557157" y="952383"/>
              <a:ext cx="968407" cy="967273"/>
              <a:chOff x="10261154" y="5204997"/>
              <a:chExt cx="3815295" cy="3810826"/>
            </a:xfrm>
          </p:grpSpPr>
          <p:sp>
            <p:nvSpPr>
              <p:cNvPr id="13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36" name="Group 135"/>
              <p:cNvGrpSpPr/>
              <p:nvPr/>
            </p:nvGrpSpPr>
            <p:grpSpPr>
              <a:xfrm>
                <a:off x="10795629" y="6172064"/>
                <a:ext cx="2746345" cy="1876692"/>
                <a:chOff x="10795629" y="6279632"/>
                <a:chExt cx="2746345" cy="1876692"/>
              </a:xfrm>
            </p:grpSpPr>
            <p:grpSp>
              <p:nvGrpSpPr>
                <p:cNvPr id="137" name="Group 334"/>
                <p:cNvGrpSpPr/>
                <p:nvPr/>
              </p:nvGrpSpPr>
              <p:grpSpPr>
                <a:xfrm>
                  <a:off x="10795629" y="6279632"/>
                  <a:ext cx="2746345" cy="929140"/>
                  <a:chOff x="0" y="0"/>
                  <a:chExt cx="2745984" cy="929137"/>
                </a:xfrm>
                <a:solidFill>
                  <a:schemeClr val="bg1"/>
                </a:solidFill>
              </p:grpSpPr>
              <p:sp>
                <p:nvSpPr>
                  <p:cNvPr id="14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6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6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38" name="Group 326"/>
                <p:cNvGrpSpPr/>
                <p:nvPr/>
              </p:nvGrpSpPr>
              <p:grpSpPr>
                <a:xfrm>
                  <a:off x="11235407" y="7279312"/>
                  <a:ext cx="1866789" cy="877012"/>
                  <a:chOff x="0" y="0"/>
                  <a:chExt cx="2029469" cy="953561"/>
                </a:xfrm>
                <a:solidFill>
                  <a:srgbClr val="FFFFFF"/>
                </a:solidFill>
              </p:grpSpPr>
              <p:sp>
                <p:nvSpPr>
                  <p:cNvPr id="13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30" name="Group 129"/>
            <p:cNvGrpSpPr/>
            <p:nvPr/>
          </p:nvGrpSpPr>
          <p:grpSpPr>
            <a:xfrm>
              <a:off x="22104809" y="1224426"/>
              <a:ext cx="290119" cy="290119"/>
              <a:chOff x="7728296" y="6647665"/>
              <a:chExt cx="1367839" cy="1367839"/>
            </a:xfrm>
          </p:grpSpPr>
          <p:sp>
            <p:nvSpPr>
              <p:cNvPr id="13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32" name="Group 131"/>
              <p:cNvGrpSpPr/>
              <p:nvPr/>
            </p:nvGrpSpPr>
            <p:grpSpPr>
              <a:xfrm>
                <a:off x="7948854" y="6858000"/>
                <a:ext cx="816030" cy="820374"/>
                <a:chOff x="15893563" y="7396538"/>
                <a:chExt cx="1062193" cy="1067845"/>
              </a:xfrm>
              <a:solidFill>
                <a:srgbClr val="FFFFFF"/>
              </a:solidFill>
            </p:grpSpPr>
            <p:sp>
              <p:nvSpPr>
                <p:cNvPr id="13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24259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21</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7" name="Group 66"/>
          <p:cNvGrpSpPr/>
          <p:nvPr/>
        </p:nvGrpSpPr>
        <p:grpSpPr>
          <a:xfrm>
            <a:off x="14783495" y="6620078"/>
            <a:ext cx="1366826" cy="1366652"/>
            <a:chOff x="15262730" y="6522608"/>
            <a:chExt cx="1366826" cy="1366652"/>
          </a:xfrm>
        </p:grpSpPr>
        <p:sp>
          <p:nvSpPr>
            <p:cNvPr id="68"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69"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sp>
        <p:nvSpPr>
          <p:cNvPr id="70" name="TextBox 69"/>
          <p:cNvSpPr txBox="1"/>
          <p:nvPr/>
        </p:nvSpPr>
        <p:spPr>
          <a:xfrm>
            <a:off x="16486277" y="6887837"/>
            <a:ext cx="7311868" cy="1046578"/>
          </a:xfrm>
          <a:prstGeom prst="rect">
            <a:avLst/>
          </a:prstGeom>
          <a:noFill/>
        </p:spPr>
        <p:txBody>
          <a:bodyPr wrap="square" lIns="91485" tIns="91485" rIns="91485" bIns="182971" rtlCol="0" anchor="t">
            <a:spAutoFit/>
          </a:bodyPr>
          <a:lstStyle/>
          <a:p>
            <a:pPr algn="l" defTabSz="913752" rtl="0">
              <a:spcBef>
                <a:spcPts val="0"/>
              </a:spcBef>
              <a:defRPr/>
            </a:pPr>
            <a:r>
              <a:rPr lang="en-US" sz="5000" b="1" spc="0" dirty="0" smtClean="0">
                <a:solidFill>
                  <a:srgbClr val="FF0000"/>
                </a:solidFill>
                <a:latin typeface="Helvetica Neue"/>
                <a:ea typeface="Helvetica Neue Light"/>
                <a:cs typeface="Helvetica Neue"/>
              </a:rPr>
              <a:t>Secure</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211712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End-to-end security</a:t>
            </a:r>
            <a:br>
              <a:rPr lang="en-US" dirty="0" smtClean="0"/>
            </a:br>
            <a:r>
              <a:rPr lang="en-US" dirty="0" smtClean="0"/>
              <a:t>PCI and HIPAA compliance</a:t>
            </a:r>
            <a:endParaRPr lang="en-US" dirty="0"/>
          </a:p>
        </p:txBody>
      </p:sp>
      <p:sp>
        <p:nvSpPr>
          <p:cNvPr id="2" name="Title 1"/>
          <p:cNvSpPr>
            <a:spLocks noGrp="1"/>
          </p:cNvSpPr>
          <p:nvPr>
            <p:ph type="title"/>
          </p:nvPr>
        </p:nvSpPr>
        <p:spPr/>
        <p:txBody>
          <a:bodyPr/>
          <a:lstStyle/>
          <a:p>
            <a:r>
              <a:rPr lang="en-US" dirty="0" smtClean="0"/>
              <a:t>Secure all points of engagement</a:t>
            </a:r>
            <a:endParaRPr lang="en-US" dirty="0"/>
          </a:p>
        </p:txBody>
      </p:sp>
      <p:sp>
        <p:nvSpPr>
          <p:cNvPr id="10" name="Slide Number Placeholder 9"/>
          <p:cNvSpPr>
            <a:spLocks noGrp="1"/>
          </p:cNvSpPr>
          <p:nvPr>
            <p:ph type="sldNum" sz="quarter" idx="4"/>
          </p:nvPr>
        </p:nvSpPr>
        <p:spPr/>
        <p:txBody>
          <a:bodyPr/>
          <a:lstStyle/>
          <a:p>
            <a:fld id="{B9CF2066-C172-C043-9656-E2597F9B5BE6}" type="slidenum">
              <a:rPr lang="en-US" smtClean="0"/>
              <a:pPr/>
              <a:t>22</a:t>
            </a:fld>
            <a:endParaRPr lang="en-US" dirty="0"/>
          </a:p>
        </p:txBody>
      </p:sp>
      <p:sp>
        <p:nvSpPr>
          <p:cNvPr id="9" name="Footer Placeholder 8"/>
          <p:cNvSpPr>
            <a:spLocks noGrp="1"/>
          </p:cNvSpPr>
          <p:nvPr>
            <p:ph type="ftr" sz="quarter" idx="3"/>
          </p:nvPr>
        </p:nvSpPr>
        <p:spPr/>
        <p:txBody>
          <a:bodyPr/>
          <a:lstStyle/>
          <a:p>
            <a:r>
              <a:rPr lang="en-US" dirty="0" smtClean="0"/>
              <a:t>©2015 Apigee. All Rights Reserved. </a:t>
            </a:r>
            <a:endParaRPr lang="en-US" dirty="0"/>
          </a:p>
        </p:txBody>
      </p:sp>
      <p:pic>
        <p:nvPicPr>
          <p:cNvPr id="78" name="image83.png"/>
          <p:cNvPicPr/>
          <p:nvPr/>
        </p:nvPicPr>
        <p:blipFill>
          <a:blip r:embed="rId3">
            <a:extLst/>
          </a:blip>
          <a:stretch>
            <a:fillRect/>
          </a:stretch>
        </p:blipFill>
        <p:spPr>
          <a:xfrm>
            <a:off x="5920342" y="4509021"/>
            <a:ext cx="1353212" cy="1765058"/>
          </a:xfrm>
          <a:prstGeom prst="rect">
            <a:avLst/>
          </a:prstGeom>
          <a:ln w="12700">
            <a:miter lim="400000"/>
          </a:ln>
        </p:spPr>
      </p:pic>
      <p:sp>
        <p:nvSpPr>
          <p:cNvPr id="84" name="Shape 2224"/>
          <p:cNvSpPr/>
          <p:nvPr/>
        </p:nvSpPr>
        <p:spPr>
          <a:xfrm>
            <a:off x="2816472" y="6812603"/>
            <a:ext cx="1100066"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Users</a:t>
            </a:r>
          </a:p>
        </p:txBody>
      </p:sp>
      <p:sp>
        <p:nvSpPr>
          <p:cNvPr id="85" name="Shape 2225"/>
          <p:cNvSpPr/>
          <p:nvPr/>
        </p:nvSpPr>
        <p:spPr>
          <a:xfrm>
            <a:off x="6100468" y="6812603"/>
            <a:ext cx="992964"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Apps</a:t>
            </a:r>
          </a:p>
        </p:txBody>
      </p:sp>
      <p:sp>
        <p:nvSpPr>
          <p:cNvPr id="86" name="Shape 2226"/>
          <p:cNvSpPr/>
          <p:nvPr/>
        </p:nvSpPr>
        <p:spPr>
          <a:xfrm>
            <a:off x="8972171" y="6812603"/>
            <a:ext cx="2117536"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Developers</a:t>
            </a:r>
          </a:p>
        </p:txBody>
      </p:sp>
      <p:sp>
        <p:nvSpPr>
          <p:cNvPr id="87" name="Shape 2227"/>
          <p:cNvSpPr/>
          <p:nvPr/>
        </p:nvSpPr>
        <p:spPr>
          <a:xfrm>
            <a:off x="13080937" y="6812603"/>
            <a:ext cx="89960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APIs</a:t>
            </a:r>
          </a:p>
        </p:txBody>
      </p:sp>
      <p:sp>
        <p:nvSpPr>
          <p:cNvPr id="88" name="Shape 2228"/>
          <p:cNvSpPr/>
          <p:nvPr/>
        </p:nvSpPr>
        <p:spPr>
          <a:xfrm>
            <a:off x="16183645" y="6812603"/>
            <a:ext cx="176352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API Team</a:t>
            </a:r>
          </a:p>
        </p:txBody>
      </p:sp>
      <p:sp>
        <p:nvSpPr>
          <p:cNvPr id="89" name="Shape 2229"/>
          <p:cNvSpPr/>
          <p:nvPr/>
        </p:nvSpPr>
        <p:spPr>
          <a:xfrm>
            <a:off x="19799896" y="6812603"/>
            <a:ext cx="175823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Back-end</a:t>
            </a:r>
          </a:p>
        </p:txBody>
      </p:sp>
      <p:sp>
        <p:nvSpPr>
          <p:cNvPr id="90" name="Shape 2236"/>
          <p:cNvSpPr/>
          <p:nvPr/>
        </p:nvSpPr>
        <p:spPr>
          <a:xfrm flipV="1">
            <a:off x="1627088" y="3421700"/>
            <a:ext cx="1676268" cy="0"/>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sp>
        <p:nvSpPr>
          <p:cNvPr id="91" name="Shape 2237"/>
          <p:cNvSpPr/>
          <p:nvPr/>
        </p:nvSpPr>
        <p:spPr>
          <a:xfrm flipV="1">
            <a:off x="3071074"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sp>
        <p:nvSpPr>
          <p:cNvPr id="92" name="Shape 2238"/>
          <p:cNvSpPr/>
          <p:nvPr/>
        </p:nvSpPr>
        <p:spPr>
          <a:xfrm flipV="1">
            <a:off x="6347673"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93" name="Group 2242"/>
          <p:cNvGrpSpPr/>
          <p:nvPr/>
        </p:nvGrpSpPr>
        <p:grpSpPr>
          <a:xfrm>
            <a:off x="6091704" y="2916456"/>
            <a:ext cx="1010491" cy="1010492"/>
            <a:chOff x="-12" y="-12"/>
            <a:chExt cx="1010490" cy="1010489"/>
          </a:xfrm>
        </p:grpSpPr>
        <p:sp>
          <p:nvSpPr>
            <p:cNvPr id="94" name="Shape 2239"/>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95" name="Shape 2240"/>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96" name="Shape 2241"/>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97" name="Shape 2243"/>
          <p:cNvSpPr/>
          <p:nvPr/>
        </p:nvSpPr>
        <p:spPr>
          <a:xfrm flipV="1">
            <a:off x="9917343"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98" name="Group 2247"/>
          <p:cNvGrpSpPr/>
          <p:nvPr/>
        </p:nvGrpSpPr>
        <p:grpSpPr>
          <a:xfrm>
            <a:off x="2861277" y="2916456"/>
            <a:ext cx="1010491" cy="1010492"/>
            <a:chOff x="-12" y="-12"/>
            <a:chExt cx="1010490" cy="1010489"/>
          </a:xfrm>
        </p:grpSpPr>
        <p:sp>
          <p:nvSpPr>
            <p:cNvPr id="99" name="Shape 2244"/>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0" name="Shape 2245"/>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1" name="Shape 2246"/>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nvGrpSpPr>
          <p:cNvPr id="102" name="Group 2251"/>
          <p:cNvGrpSpPr/>
          <p:nvPr/>
        </p:nvGrpSpPr>
        <p:grpSpPr>
          <a:xfrm>
            <a:off x="9525693" y="2916456"/>
            <a:ext cx="1010491" cy="1010492"/>
            <a:chOff x="-12" y="-12"/>
            <a:chExt cx="1010490" cy="1010489"/>
          </a:xfrm>
        </p:grpSpPr>
        <p:sp>
          <p:nvSpPr>
            <p:cNvPr id="103" name="Shape 224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4" name="Shape 224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5" name="Shape 225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06" name="Shape 2252"/>
          <p:cNvSpPr/>
          <p:nvPr/>
        </p:nvSpPr>
        <p:spPr>
          <a:xfrm flipV="1">
            <a:off x="13549541"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07" name="Group 2256"/>
          <p:cNvGrpSpPr/>
          <p:nvPr/>
        </p:nvGrpSpPr>
        <p:grpSpPr>
          <a:xfrm>
            <a:off x="13025495" y="2916456"/>
            <a:ext cx="1010491" cy="1010492"/>
            <a:chOff x="-12" y="-12"/>
            <a:chExt cx="1010490" cy="1010489"/>
          </a:xfrm>
        </p:grpSpPr>
        <p:sp>
          <p:nvSpPr>
            <p:cNvPr id="108" name="Shape 225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9" name="Shape 225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0" name="Shape 225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11" name="Shape 2257"/>
          <p:cNvSpPr/>
          <p:nvPr/>
        </p:nvSpPr>
        <p:spPr>
          <a:xfrm flipV="1">
            <a:off x="17082079"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12" name="Group 2261"/>
          <p:cNvGrpSpPr/>
          <p:nvPr/>
        </p:nvGrpSpPr>
        <p:grpSpPr>
          <a:xfrm>
            <a:off x="16560163" y="2916456"/>
            <a:ext cx="1010491" cy="1010492"/>
            <a:chOff x="-12" y="-12"/>
            <a:chExt cx="1010490" cy="1010489"/>
          </a:xfrm>
        </p:grpSpPr>
        <p:sp>
          <p:nvSpPr>
            <p:cNvPr id="113" name="Shape 225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4" name="Shape 225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5" name="Shape 226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nvGrpSpPr>
          <p:cNvPr id="117" name="Group 2266"/>
          <p:cNvGrpSpPr/>
          <p:nvPr/>
        </p:nvGrpSpPr>
        <p:grpSpPr>
          <a:xfrm>
            <a:off x="20109661" y="2916458"/>
            <a:ext cx="1010493" cy="1010492"/>
            <a:chOff x="-12" y="-12"/>
            <a:chExt cx="1010490" cy="1010489"/>
          </a:xfrm>
        </p:grpSpPr>
        <p:sp>
          <p:nvSpPr>
            <p:cNvPr id="118" name="Shape 226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9" name="Shape 226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20" name="Shape 226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21" name="TextBox 120"/>
          <p:cNvSpPr txBox="1"/>
          <p:nvPr/>
        </p:nvSpPr>
        <p:spPr>
          <a:xfrm>
            <a:off x="19466735" y="7422231"/>
            <a:ext cx="2424528" cy="1246292"/>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Mutual TLS</a:t>
            </a:r>
          </a:p>
          <a:p>
            <a:pPr algn="ctr">
              <a:spcBef>
                <a:spcPts val="0"/>
              </a:spcBef>
            </a:pPr>
            <a:r>
              <a:rPr lang="en-US" sz="2400" spc="-60" dirty="0">
                <a:solidFill>
                  <a:schemeClr val="tx1"/>
                </a:solidFill>
              </a:rPr>
              <a:t>IP Access </a:t>
            </a:r>
            <a:r>
              <a:rPr lang="en-US" sz="2400" spc="-60" dirty="0" smtClean="0">
                <a:solidFill>
                  <a:schemeClr val="tx1"/>
                </a:solidFill>
              </a:rPr>
              <a:t>Control</a:t>
            </a:r>
          </a:p>
          <a:p>
            <a:pPr algn="ctr">
              <a:spcBef>
                <a:spcPts val="0"/>
              </a:spcBef>
            </a:pPr>
            <a:r>
              <a:rPr lang="en-US" sz="2400" spc="-60" dirty="0" smtClean="0">
                <a:solidFill>
                  <a:schemeClr val="tx1"/>
                </a:solidFill>
              </a:rPr>
              <a:t>Southbound VPN</a:t>
            </a:r>
            <a:endParaRPr lang="en-US" sz="2400" spc="-60" dirty="0">
              <a:solidFill>
                <a:schemeClr val="tx1"/>
              </a:solidFill>
            </a:endParaRPr>
          </a:p>
        </p:txBody>
      </p:sp>
      <p:sp>
        <p:nvSpPr>
          <p:cNvPr id="122" name="TextBox 121"/>
          <p:cNvSpPr txBox="1"/>
          <p:nvPr/>
        </p:nvSpPr>
        <p:spPr>
          <a:xfrm>
            <a:off x="16318432" y="7422231"/>
            <a:ext cx="1493920" cy="1246474"/>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RBAC</a:t>
            </a:r>
          </a:p>
          <a:p>
            <a:pPr algn="ctr">
              <a:spcBef>
                <a:spcPts val="0"/>
              </a:spcBef>
            </a:pPr>
            <a:r>
              <a:rPr lang="en-US" sz="2400" spc="-60" dirty="0">
                <a:solidFill>
                  <a:schemeClr val="tx1"/>
                </a:solidFill>
              </a:rPr>
              <a:t>AD / LDAP</a:t>
            </a:r>
          </a:p>
          <a:p>
            <a:pPr algn="ctr">
              <a:spcBef>
                <a:spcPts val="0"/>
              </a:spcBef>
            </a:pPr>
            <a:r>
              <a:rPr lang="en-US" sz="2400" spc="-60" dirty="0">
                <a:solidFill>
                  <a:schemeClr val="tx1"/>
                </a:solidFill>
              </a:rPr>
              <a:t>Audit</a:t>
            </a:r>
          </a:p>
        </p:txBody>
      </p:sp>
      <p:sp>
        <p:nvSpPr>
          <p:cNvPr id="123" name="TextBox 122"/>
          <p:cNvSpPr txBox="1"/>
          <p:nvPr/>
        </p:nvSpPr>
        <p:spPr>
          <a:xfrm>
            <a:off x="12266138" y="7422226"/>
            <a:ext cx="2529172" cy="2354288"/>
          </a:xfrm>
          <a:prstGeom prst="rect">
            <a:avLst/>
          </a:prstGeom>
          <a:noFill/>
        </p:spPr>
        <p:txBody>
          <a:bodyPr wrap="none" lIns="45660" tIns="45660" rIns="45660" bIns="91299" rtlCol="0" anchor="t">
            <a:spAutoFit/>
          </a:bodyPr>
          <a:lstStyle/>
          <a:p>
            <a:pPr algn="ctr">
              <a:spcBef>
                <a:spcPts val="0"/>
              </a:spcBef>
            </a:pPr>
            <a:r>
              <a:rPr lang="en-US" sz="2400" spc="-60" dirty="0" smtClean="0">
                <a:solidFill>
                  <a:schemeClr val="tx1"/>
                </a:solidFill>
              </a:rPr>
              <a:t>OAuth2</a:t>
            </a:r>
            <a:endParaRPr lang="en-US" sz="2400" spc="-60" dirty="0">
              <a:solidFill>
                <a:schemeClr val="tx1"/>
              </a:solidFill>
            </a:endParaRPr>
          </a:p>
          <a:p>
            <a:pPr algn="ctr">
              <a:spcBef>
                <a:spcPts val="0"/>
              </a:spcBef>
            </a:pPr>
            <a:r>
              <a:rPr lang="en-US" sz="2400" spc="-60" dirty="0">
                <a:solidFill>
                  <a:schemeClr val="tx1"/>
                </a:solidFill>
              </a:rPr>
              <a:t>Quotas</a:t>
            </a:r>
          </a:p>
          <a:p>
            <a:pPr algn="ctr">
              <a:spcBef>
                <a:spcPts val="0"/>
              </a:spcBef>
            </a:pPr>
            <a:r>
              <a:rPr lang="en-US" sz="2400" spc="-60" dirty="0">
                <a:solidFill>
                  <a:schemeClr val="tx1"/>
                </a:solidFill>
              </a:rPr>
              <a:t>Spike Arrest</a:t>
            </a:r>
          </a:p>
          <a:p>
            <a:pPr algn="ctr">
              <a:spcBef>
                <a:spcPts val="0"/>
              </a:spcBef>
            </a:pPr>
            <a:r>
              <a:rPr lang="en-US" sz="2400" spc="-60" dirty="0">
                <a:solidFill>
                  <a:schemeClr val="tx1"/>
                </a:solidFill>
              </a:rPr>
              <a:t>Threat Protection</a:t>
            </a:r>
          </a:p>
          <a:p>
            <a:pPr algn="ctr">
              <a:spcBef>
                <a:spcPts val="0"/>
              </a:spcBef>
            </a:pPr>
            <a:r>
              <a:rPr lang="en-US" sz="2400" spc="-60" dirty="0">
                <a:solidFill>
                  <a:schemeClr val="tx1"/>
                </a:solidFill>
              </a:rPr>
              <a:t>Intrusion Detection</a:t>
            </a:r>
          </a:p>
          <a:p>
            <a:pPr algn="ctr">
              <a:spcBef>
                <a:spcPts val="0"/>
              </a:spcBef>
            </a:pPr>
            <a:r>
              <a:rPr lang="en-US" sz="2400" spc="-60" dirty="0">
                <a:solidFill>
                  <a:schemeClr val="tx1"/>
                </a:solidFill>
              </a:rPr>
              <a:t>Bot Detection</a:t>
            </a:r>
          </a:p>
        </p:txBody>
      </p:sp>
      <p:sp>
        <p:nvSpPr>
          <p:cNvPr id="124" name="TextBox 123"/>
          <p:cNvSpPr txBox="1"/>
          <p:nvPr/>
        </p:nvSpPr>
        <p:spPr>
          <a:xfrm>
            <a:off x="8894982" y="7422226"/>
            <a:ext cx="2271913" cy="1985160"/>
          </a:xfrm>
          <a:prstGeom prst="rect">
            <a:avLst/>
          </a:prstGeom>
          <a:noFill/>
        </p:spPr>
        <p:txBody>
          <a:bodyPr wrap="square" lIns="45660" tIns="45660" rIns="45660" bIns="91299" rtlCol="0" anchor="t">
            <a:spAutoFit/>
          </a:bodyPr>
          <a:lstStyle/>
          <a:p>
            <a:pPr algn="ctr">
              <a:spcBef>
                <a:spcPts val="0"/>
              </a:spcBef>
            </a:pPr>
            <a:r>
              <a:rPr lang="en-US" sz="2400" spc="-60" dirty="0">
                <a:solidFill>
                  <a:schemeClr val="tx1"/>
                </a:solidFill>
              </a:rPr>
              <a:t>Access</a:t>
            </a:r>
            <a:br>
              <a:rPr lang="en-US" sz="2400" spc="-60" dirty="0">
                <a:solidFill>
                  <a:schemeClr val="tx1"/>
                </a:solidFill>
              </a:rPr>
            </a:br>
            <a:r>
              <a:rPr lang="en-US" sz="2400" spc="-60" dirty="0">
                <a:solidFill>
                  <a:schemeClr val="tx1"/>
                </a:solidFill>
              </a:rPr>
              <a:t>Block</a:t>
            </a:r>
          </a:p>
          <a:p>
            <a:pPr algn="ctr">
              <a:spcBef>
                <a:spcPts val="0"/>
              </a:spcBef>
            </a:pPr>
            <a:r>
              <a:rPr lang="en-US" sz="2400" spc="-60" dirty="0">
                <a:solidFill>
                  <a:schemeClr val="tx1"/>
                </a:solidFill>
              </a:rPr>
              <a:t>Revoke </a:t>
            </a:r>
          </a:p>
          <a:p>
            <a:pPr algn="ctr">
              <a:spcBef>
                <a:spcPts val="0"/>
              </a:spcBef>
            </a:pPr>
            <a:r>
              <a:rPr lang="en-US" sz="2400" spc="-60" dirty="0">
                <a:solidFill>
                  <a:schemeClr val="tx1"/>
                </a:solidFill>
              </a:rPr>
              <a:t>SSO</a:t>
            </a:r>
          </a:p>
          <a:p>
            <a:pPr algn="ctr">
              <a:spcBef>
                <a:spcPts val="0"/>
              </a:spcBef>
            </a:pPr>
            <a:r>
              <a:rPr lang="en-US" sz="2400" spc="-60" dirty="0">
                <a:solidFill>
                  <a:schemeClr val="tx1"/>
                </a:solidFill>
              </a:rPr>
              <a:t>RBAC</a:t>
            </a:r>
          </a:p>
        </p:txBody>
      </p:sp>
      <p:sp>
        <p:nvSpPr>
          <p:cNvPr id="125" name="TextBox 124"/>
          <p:cNvSpPr txBox="1"/>
          <p:nvPr/>
        </p:nvSpPr>
        <p:spPr>
          <a:xfrm>
            <a:off x="5819498" y="7422231"/>
            <a:ext cx="1554868" cy="1615806"/>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API key</a:t>
            </a:r>
          </a:p>
          <a:p>
            <a:pPr algn="ctr">
              <a:spcBef>
                <a:spcPts val="0"/>
              </a:spcBef>
            </a:pPr>
            <a:r>
              <a:rPr lang="en-US" sz="2400" spc="-60" dirty="0">
                <a:solidFill>
                  <a:schemeClr val="tx1"/>
                </a:solidFill>
              </a:rPr>
              <a:t>OAuth2</a:t>
            </a:r>
          </a:p>
          <a:p>
            <a:pPr algn="ctr">
              <a:spcBef>
                <a:spcPts val="0"/>
              </a:spcBef>
            </a:pPr>
            <a:r>
              <a:rPr lang="en-US" sz="2400" spc="-60" dirty="0">
                <a:solidFill>
                  <a:schemeClr val="tx1"/>
                </a:solidFill>
              </a:rPr>
              <a:t>Mutual TLS</a:t>
            </a:r>
          </a:p>
          <a:p>
            <a:pPr algn="ctr">
              <a:spcBef>
                <a:spcPts val="0"/>
              </a:spcBef>
            </a:pPr>
            <a:endParaRPr lang="en-US" sz="2400" spc="-60" dirty="0">
              <a:solidFill>
                <a:schemeClr val="tx1"/>
              </a:solidFill>
            </a:endParaRPr>
          </a:p>
        </p:txBody>
      </p:sp>
      <p:sp>
        <p:nvSpPr>
          <p:cNvPr id="126" name="TextBox 125"/>
          <p:cNvSpPr txBox="1"/>
          <p:nvPr/>
        </p:nvSpPr>
        <p:spPr>
          <a:xfrm>
            <a:off x="2154188" y="7422231"/>
            <a:ext cx="2424638" cy="1615806"/>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OAuth2</a:t>
            </a:r>
          </a:p>
          <a:p>
            <a:pPr algn="ctr">
              <a:spcBef>
                <a:spcPts val="0"/>
              </a:spcBef>
            </a:pPr>
            <a:r>
              <a:rPr lang="en-US" sz="2400" spc="-60" dirty="0">
                <a:solidFill>
                  <a:schemeClr val="tx1"/>
                </a:solidFill>
              </a:rPr>
              <a:t>MFA</a:t>
            </a:r>
          </a:p>
          <a:p>
            <a:pPr algn="ctr">
              <a:spcBef>
                <a:spcPts val="0"/>
              </a:spcBef>
            </a:pPr>
            <a:r>
              <a:rPr lang="en-US" sz="2400" spc="-60" dirty="0">
                <a:solidFill>
                  <a:schemeClr val="tx1"/>
                </a:solidFill>
              </a:rPr>
              <a:t>Federated Login</a:t>
            </a:r>
          </a:p>
          <a:p>
            <a:pPr algn="ctr">
              <a:spcBef>
                <a:spcPts val="0"/>
              </a:spcBef>
            </a:pPr>
            <a:r>
              <a:rPr lang="en-US" sz="2400" spc="-60" dirty="0">
                <a:solidFill>
                  <a:schemeClr val="tx1"/>
                </a:solidFill>
              </a:rPr>
              <a:t>IP Access Control</a:t>
            </a:r>
          </a:p>
        </p:txBody>
      </p:sp>
      <p:grpSp>
        <p:nvGrpSpPr>
          <p:cNvPr id="4" name="Group 3"/>
          <p:cNvGrpSpPr/>
          <p:nvPr/>
        </p:nvGrpSpPr>
        <p:grpSpPr>
          <a:xfrm>
            <a:off x="2545721" y="4320344"/>
            <a:ext cx="1578166" cy="1981860"/>
            <a:chOff x="423794" y="4804665"/>
            <a:chExt cx="2406552" cy="3022147"/>
          </a:xfrm>
        </p:grpSpPr>
        <p:sp>
          <p:nvSpPr>
            <p:cNvPr id="136"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64" name="Group 63"/>
            <p:cNvGrpSpPr/>
            <p:nvPr/>
          </p:nvGrpSpPr>
          <p:grpSpPr>
            <a:xfrm>
              <a:off x="927467" y="4804665"/>
              <a:ext cx="1438692" cy="1702872"/>
              <a:chOff x="0" y="0"/>
              <a:chExt cx="1438691" cy="1702870"/>
            </a:xfrm>
            <a:solidFill>
              <a:srgbClr val="FD2A00"/>
            </a:solidFill>
          </p:grpSpPr>
          <p:sp>
            <p:nvSpPr>
              <p:cNvPr id="65"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7" name="Group 73"/>
            <p:cNvGrpSpPr/>
            <p:nvPr/>
          </p:nvGrpSpPr>
          <p:grpSpPr>
            <a:xfrm>
              <a:off x="1188000" y="6189246"/>
              <a:ext cx="903347" cy="1240854"/>
              <a:chOff x="0" y="324530"/>
              <a:chExt cx="903346" cy="1240852"/>
            </a:xfrm>
          </p:grpSpPr>
          <p:sp>
            <p:nvSpPr>
              <p:cNvPr id="12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6" name="Group 5"/>
          <p:cNvGrpSpPr/>
          <p:nvPr/>
        </p:nvGrpSpPr>
        <p:grpSpPr>
          <a:xfrm>
            <a:off x="16229951" y="4302115"/>
            <a:ext cx="1621667" cy="2310294"/>
            <a:chOff x="16663635" y="6700513"/>
            <a:chExt cx="546100" cy="777997"/>
          </a:xfrm>
        </p:grpSpPr>
        <p:sp>
          <p:nvSpPr>
            <p:cNvPr id="147" name="Freeform 4"/>
            <p:cNvSpPr>
              <a:spLocks noChangeArrowheads="1"/>
            </p:cNvSpPr>
            <p:nvPr/>
          </p:nvSpPr>
          <p:spPr bwMode="auto">
            <a:xfrm>
              <a:off x="16796985" y="7261022"/>
              <a:ext cx="261938" cy="217488"/>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p>
          </p:txBody>
        </p:sp>
        <p:sp>
          <p:nvSpPr>
            <p:cNvPr id="148" name="Freeform 5"/>
            <p:cNvSpPr>
              <a:spLocks noChangeArrowheads="1"/>
            </p:cNvSpPr>
            <p:nvPr/>
          </p:nvSpPr>
          <p:spPr bwMode="auto">
            <a:xfrm>
              <a:off x="16855723" y="7199110"/>
              <a:ext cx="139700" cy="76200"/>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p>
          </p:txBody>
        </p:sp>
        <p:sp>
          <p:nvSpPr>
            <p:cNvPr id="149" name="Freeform 6"/>
            <p:cNvSpPr>
              <a:spLocks noChangeArrowheads="1"/>
            </p:cNvSpPr>
            <p:nvPr/>
          </p:nvSpPr>
          <p:spPr bwMode="auto">
            <a:xfrm>
              <a:off x="17020823" y="7229272"/>
              <a:ext cx="188912"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p>
          </p:txBody>
        </p:sp>
        <p:sp>
          <p:nvSpPr>
            <p:cNvPr id="150" name="Freeform 7"/>
            <p:cNvSpPr>
              <a:spLocks noChangeArrowheads="1"/>
            </p:cNvSpPr>
            <p:nvPr/>
          </p:nvSpPr>
          <p:spPr bwMode="auto">
            <a:xfrm>
              <a:off x="17063685" y="7184822"/>
              <a:ext cx="100013" cy="53975"/>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p>
          </p:txBody>
        </p:sp>
        <p:sp>
          <p:nvSpPr>
            <p:cNvPr id="151" name="Freeform 8"/>
            <p:cNvSpPr>
              <a:spLocks noChangeArrowheads="1"/>
            </p:cNvSpPr>
            <p:nvPr/>
          </p:nvSpPr>
          <p:spPr bwMode="auto">
            <a:xfrm>
              <a:off x="16663635" y="7229272"/>
              <a:ext cx="188913"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p>
          </p:txBody>
        </p:sp>
        <p:sp>
          <p:nvSpPr>
            <p:cNvPr id="152" name="Freeform 9"/>
            <p:cNvSpPr>
              <a:spLocks noChangeArrowheads="1"/>
            </p:cNvSpPr>
            <p:nvPr/>
          </p:nvSpPr>
          <p:spPr bwMode="auto">
            <a:xfrm>
              <a:off x="16706498" y="7184822"/>
              <a:ext cx="100012" cy="53975"/>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p>
          </p:txBody>
        </p:sp>
        <p:sp>
          <p:nvSpPr>
            <p:cNvPr id="153" name="Freeform 10"/>
            <p:cNvSpPr>
              <a:spLocks noChangeArrowheads="1"/>
            </p:cNvSpPr>
            <p:nvPr/>
          </p:nvSpPr>
          <p:spPr bwMode="auto">
            <a:xfrm>
              <a:off x="16727135" y="6700513"/>
              <a:ext cx="401638" cy="457200"/>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p>
          </p:txBody>
        </p:sp>
      </p:grpSp>
      <p:sp>
        <p:nvSpPr>
          <p:cNvPr id="154" name="Freeform 10"/>
          <p:cNvSpPr>
            <a:spLocks noChangeArrowheads="1"/>
          </p:cNvSpPr>
          <p:nvPr/>
        </p:nvSpPr>
        <p:spPr bwMode="auto">
          <a:xfrm>
            <a:off x="12751888" y="4435703"/>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91313" tIns="45666" rIns="91313" bIns="45666" anchor="ctr"/>
          <a:lstStyle/>
          <a:p>
            <a:endParaRPr lang="en-US" dirty="0"/>
          </a:p>
        </p:txBody>
      </p:sp>
      <p:grpSp>
        <p:nvGrpSpPr>
          <p:cNvPr id="155" name="Group 818"/>
          <p:cNvGrpSpPr/>
          <p:nvPr/>
        </p:nvGrpSpPr>
        <p:grpSpPr>
          <a:xfrm>
            <a:off x="9295206" y="4472412"/>
            <a:ext cx="1850073" cy="1867916"/>
            <a:chOff x="0" y="0"/>
            <a:chExt cx="2499786" cy="2523894"/>
          </a:xfrm>
          <a:solidFill>
            <a:srgbClr val="FD2A00"/>
          </a:solidFill>
        </p:grpSpPr>
        <p:sp>
          <p:nvSpPr>
            <p:cNvPr id="156"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3"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4"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5"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6"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67" name="Shape 2236"/>
          <p:cNvSpPr/>
          <p:nvPr/>
        </p:nvSpPr>
        <p:spPr>
          <a:xfrm flipV="1">
            <a:off x="21238882" y="3421700"/>
            <a:ext cx="1057750" cy="0"/>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5" name="Group 14"/>
          <p:cNvGrpSpPr/>
          <p:nvPr/>
        </p:nvGrpSpPr>
        <p:grpSpPr>
          <a:xfrm>
            <a:off x="19741605" y="4606653"/>
            <a:ext cx="1779384" cy="1778222"/>
            <a:chOff x="19623442" y="4658297"/>
            <a:chExt cx="1458776" cy="1457823"/>
          </a:xfrm>
        </p:grpSpPr>
        <p:grpSp>
          <p:nvGrpSpPr>
            <p:cNvPr id="5" name="Group 4"/>
            <p:cNvGrpSpPr/>
            <p:nvPr/>
          </p:nvGrpSpPr>
          <p:grpSpPr>
            <a:xfrm>
              <a:off x="19623442" y="4658297"/>
              <a:ext cx="863086" cy="863087"/>
              <a:chOff x="15531207" y="10482833"/>
              <a:chExt cx="1472667" cy="1472668"/>
            </a:xfrm>
            <a:solidFill>
              <a:srgbClr val="FD2A00"/>
            </a:solidFill>
          </p:grpSpPr>
          <p:sp>
            <p:nvSpPr>
              <p:cNvPr id="137"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3" name="Group 12"/>
            <p:cNvGrpSpPr/>
            <p:nvPr/>
          </p:nvGrpSpPr>
          <p:grpSpPr>
            <a:xfrm>
              <a:off x="20276651" y="5279050"/>
              <a:ext cx="805567" cy="837070"/>
              <a:chOff x="6194425" y="3667125"/>
              <a:chExt cx="568325" cy="590550"/>
            </a:xfrm>
          </p:grpSpPr>
          <p:sp>
            <p:nvSpPr>
              <p:cNvPr id="202"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203"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204"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205"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22104809" y="523317"/>
            <a:ext cx="2107825" cy="1828800"/>
            <a:chOff x="22104809" y="523317"/>
            <a:chExt cx="2107825" cy="1828800"/>
          </a:xfrm>
        </p:grpSpPr>
        <p:sp>
          <p:nvSpPr>
            <p:cNvPr id="198" name="Oval 197"/>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9" name="Group 198"/>
            <p:cNvGrpSpPr>
              <a:grpSpLocks noChangeAspect="1"/>
            </p:cNvGrpSpPr>
            <p:nvPr/>
          </p:nvGrpSpPr>
          <p:grpSpPr>
            <a:xfrm>
              <a:off x="22358554" y="719135"/>
              <a:ext cx="290459" cy="290119"/>
              <a:chOff x="9813921" y="4686505"/>
              <a:chExt cx="1144341" cy="1143000"/>
            </a:xfrm>
          </p:grpSpPr>
          <p:sp>
            <p:nvSpPr>
              <p:cNvPr id="268"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69"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219" name="Group 218"/>
            <p:cNvGrpSpPr>
              <a:grpSpLocks noChangeAspect="1"/>
            </p:cNvGrpSpPr>
            <p:nvPr/>
          </p:nvGrpSpPr>
          <p:grpSpPr>
            <a:xfrm>
              <a:off x="23518393" y="1764182"/>
              <a:ext cx="290119" cy="290119"/>
              <a:chOff x="15956761" y="7275716"/>
              <a:chExt cx="914400" cy="914400"/>
            </a:xfrm>
          </p:grpSpPr>
          <p:sp>
            <p:nvSpPr>
              <p:cNvPr id="266"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267"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20" name="Group 219"/>
            <p:cNvGrpSpPr>
              <a:grpSpLocks noChangeAspect="1"/>
            </p:cNvGrpSpPr>
            <p:nvPr/>
          </p:nvGrpSpPr>
          <p:grpSpPr>
            <a:xfrm>
              <a:off x="22284249" y="1772383"/>
              <a:ext cx="289904" cy="289867"/>
              <a:chOff x="9430813" y="8581487"/>
              <a:chExt cx="1133009" cy="1132864"/>
            </a:xfrm>
          </p:grpSpPr>
          <p:sp>
            <p:nvSpPr>
              <p:cNvPr id="264"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5"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21" name="Group 220"/>
            <p:cNvGrpSpPr>
              <a:grpSpLocks noChangeAspect="1"/>
            </p:cNvGrpSpPr>
            <p:nvPr/>
          </p:nvGrpSpPr>
          <p:grpSpPr>
            <a:xfrm>
              <a:off x="23618198" y="1068607"/>
              <a:ext cx="594436" cy="594360"/>
              <a:chOff x="16566895" y="10691701"/>
              <a:chExt cx="1142154" cy="1142008"/>
            </a:xfrm>
          </p:grpSpPr>
          <p:sp>
            <p:nvSpPr>
              <p:cNvPr id="262"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3"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222"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223" name="Group 222"/>
            <p:cNvGrpSpPr>
              <a:grpSpLocks noChangeAspect="1"/>
            </p:cNvGrpSpPr>
            <p:nvPr/>
          </p:nvGrpSpPr>
          <p:grpSpPr>
            <a:xfrm>
              <a:off x="22918425" y="2073312"/>
              <a:ext cx="266944" cy="266909"/>
              <a:chOff x="17759408" y="2959111"/>
              <a:chExt cx="1756810" cy="1756581"/>
            </a:xfrm>
            <a:noFill/>
          </p:grpSpPr>
          <p:sp>
            <p:nvSpPr>
              <p:cNvPr id="259"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0"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1"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224" name="Group 223"/>
            <p:cNvGrpSpPr>
              <a:grpSpLocks noChangeAspect="1"/>
            </p:cNvGrpSpPr>
            <p:nvPr/>
          </p:nvGrpSpPr>
          <p:grpSpPr>
            <a:xfrm>
              <a:off x="22904862" y="523317"/>
              <a:ext cx="290459" cy="290119"/>
              <a:chOff x="11838745" y="3905623"/>
              <a:chExt cx="1144341" cy="1143000"/>
            </a:xfrm>
          </p:grpSpPr>
          <p:sp>
            <p:nvSpPr>
              <p:cNvPr id="253"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54" name="Group 253"/>
              <p:cNvGrpSpPr/>
              <p:nvPr/>
            </p:nvGrpSpPr>
            <p:grpSpPr>
              <a:xfrm>
                <a:off x="12085261" y="4135648"/>
                <a:ext cx="688937" cy="719013"/>
                <a:chOff x="12085261" y="4135648"/>
                <a:chExt cx="688937" cy="719013"/>
              </a:xfrm>
            </p:grpSpPr>
            <p:grpSp>
              <p:nvGrpSpPr>
                <p:cNvPr id="255" name="Group 254"/>
                <p:cNvGrpSpPr>
                  <a:grpSpLocks noChangeAspect="1"/>
                </p:cNvGrpSpPr>
                <p:nvPr/>
              </p:nvGrpSpPr>
              <p:grpSpPr>
                <a:xfrm>
                  <a:off x="12085261" y="4135648"/>
                  <a:ext cx="688937" cy="682951"/>
                  <a:chOff x="4056063" y="6008688"/>
                  <a:chExt cx="182562" cy="180975"/>
                </a:xfrm>
              </p:grpSpPr>
              <p:sp>
                <p:nvSpPr>
                  <p:cNvPr id="257"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58"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56"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5" name="Group 224"/>
            <p:cNvGrpSpPr>
              <a:grpSpLocks noChangeAspect="1"/>
            </p:cNvGrpSpPr>
            <p:nvPr/>
          </p:nvGrpSpPr>
          <p:grpSpPr>
            <a:xfrm>
              <a:off x="23472548" y="719135"/>
              <a:ext cx="290459" cy="290119"/>
              <a:chOff x="13841925" y="4677102"/>
              <a:chExt cx="1144341" cy="1143000"/>
            </a:xfrm>
          </p:grpSpPr>
          <p:sp>
            <p:nvSpPr>
              <p:cNvPr id="247"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48" name="Group 247"/>
              <p:cNvGrpSpPr/>
              <p:nvPr/>
            </p:nvGrpSpPr>
            <p:grpSpPr>
              <a:xfrm>
                <a:off x="13999731" y="4876583"/>
                <a:ext cx="786394" cy="786372"/>
                <a:chOff x="14284301" y="5034157"/>
                <a:chExt cx="786394" cy="786372"/>
              </a:xfrm>
            </p:grpSpPr>
            <p:sp>
              <p:nvSpPr>
                <p:cNvPr id="249"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250"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251"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252"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6" name="Group 225"/>
            <p:cNvGrpSpPr/>
            <p:nvPr/>
          </p:nvGrpSpPr>
          <p:grpSpPr>
            <a:xfrm>
              <a:off x="22557157" y="952383"/>
              <a:ext cx="968407" cy="967273"/>
              <a:chOff x="10261154" y="5204997"/>
              <a:chExt cx="3815295" cy="3810826"/>
            </a:xfrm>
          </p:grpSpPr>
          <p:sp>
            <p:nvSpPr>
              <p:cNvPr id="232"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233" name="Group 232"/>
              <p:cNvGrpSpPr/>
              <p:nvPr/>
            </p:nvGrpSpPr>
            <p:grpSpPr>
              <a:xfrm>
                <a:off x="10795629" y="6172064"/>
                <a:ext cx="2746345" cy="1876692"/>
                <a:chOff x="10795629" y="6279632"/>
                <a:chExt cx="2746345" cy="1876692"/>
              </a:xfrm>
            </p:grpSpPr>
            <p:grpSp>
              <p:nvGrpSpPr>
                <p:cNvPr id="234" name="Group 334"/>
                <p:cNvGrpSpPr/>
                <p:nvPr/>
              </p:nvGrpSpPr>
              <p:grpSpPr>
                <a:xfrm>
                  <a:off x="10795629" y="6279632"/>
                  <a:ext cx="2746345" cy="929140"/>
                  <a:chOff x="0" y="0"/>
                  <a:chExt cx="2745984" cy="929137"/>
                </a:xfrm>
                <a:solidFill>
                  <a:schemeClr val="bg1"/>
                </a:solidFill>
              </p:grpSpPr>
              <p:sp>
                <p:nvSpPr>
                  <p:cNvPr id="24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1"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2"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3"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4"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5"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6"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235" name="Group 326"/>
                <p:cNvGrpSpPr/>
                <p:nvPr/>
              </p:nvGrpSpPr>
              <p:grpSpPr>
                <a:xfrm>
                  <a:off x="11235407" y="7279312"/>
                  <a:ext cx="1866789" cy="877012"/>
                  <a:chOff x="0" y="0"/>
                  <a:chExt cx="2029469" cy="953561"/>
                </a:xfrm>
                <a:solidFill>
                  <a:srgbClr val="FFFFFF"/>
                </a:solidFill>
              </p:grpSpPr>
              <p:sp>
                <p:nvSpPr>
                  <p:cNvPr id="23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8"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9"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227" name="Group 226"/>
            <p:cNvGrpSpPr/>
            <p:nvPr/>
          </p:nvGrpSpPr>
          <p:grpSpPr>
            <a:xfrm>
              <a:off x="22104809" y="1224426"/>
              <a:ext cx="290119" cy="290119"/>
              <a:chOff x="7728296" y="6647665"/>
              <a:chExt cx="1367839" cy="1367839"/>
            </a:xfrm>
          </p:grpSpPr>
          <p:sp>
            <p:nvSpPr>
              <p:cNvPr id="228"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229" name="Group 228"/>
              <p:cNvGrpSpPr/>
              <p:nvPr/>
            </p:nvGrpSpPr>
            <p:grpSpPr>
              <a:xfrm>
                <a:off x="7948854" y="6858000"/>
                <a:ext cx="816030" cy="820374"/>
                <a:chOff x="15893563" y="7396538"/>
                <a:chExt cx="1062193" cy="1067845"/>
              </a:xfrm>
              <a:solidFill>
                <a:srgbClr val="FFFFFF"/>
              </a:solidFill>
            </p:grpSpPr>
            <p:sp>
              <p:nvSpPr>
                <p:cNvPr id="230"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31"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59056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23</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73" name="Group 72"/>
          <p:cNvGrpSpPr/>
          <p:nvPr/>
        </p:nvGrpSpPr>
        <p:grpSpPr>
          <a:xfrm>
            <a:off x="13829406" y="8752542"/>
            <a:ext cx="1367839" cy="1367840"/>
            <a:chOff x="14225268" y="9117768"/>
            <a:chExt cx="1367839" cy="1367840"/>
          </a:xfrm>
        </p:grpSpPr>
        <p:sp>
          <p:nvSpPr>
            <p:cNvPr id="74"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75"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76" name="TextBox 75"/>
          <p:cNvSpPr txBox="1"/>
          <p:nvPr/>
        </p:nvSpPr>
        <p:spPr>
          <a:xfrm>
            <a:off x="15601853" y="9020895"/>
            <a:ext cx="7181230" cy="1046578"/>
          </a:xfrm>
          <a:prstGeom prst="rect">
            <a:avLst/>
          </a:prstGeom>
          <a:noFill/>
        </p:spPr>
        <p:txBody>
          <a:bodyPr wrap="square" lIns="91485" tIns="91485" rIns="91485" bIns="182971" rtlCol="0" anchor="t">
            <a:spAutoFit/>
          </a:bodyPr>
          <a:lstStyle/>
          <a:p>
            <a:pPr algn="l" defTabSz="913752" rtl="0">
              <a:spcBef>
                <a:spcPts val="0"/>
              </a:spcBef>
              <a:defRPr/>
            </a:pPr>
            <a:r>
              <a:rPr lang="en-US" sz="5000" b="1" spc="0" dirty="0" smtClean="0">
                <a:solidFill>
                  <a:srgbClr val="FF0000"/>
                </a:solidFill>
                <a:latin typeface="Helvetica Neue"/>
                <a:ea typeface="Helvetica Neue Light"/>
                <a:cs typeface="Helvetica Neue"/>
              </a:rPr>
              <a:t>Publish</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239423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Turnkey developer portal</a:t>
            </a:r>
          </a:p>
          <a:p>
            <a:endParaRPr lang="en-US" dirty="0"/>
          </a:p>
        </p:txBody>
      </p:sp>
      <p:sp>
        <p:nvSpPr>
          <p:cNvPr id="4" name="Title 3"/>
          <p:cNvSpPr>
            <a:spLocks noGrp="1"/>
          </p:cNvSpPr>
          <p:nvPr>
            <p:ph type="title"/>
          </p:nvPr>
        </p:nvSpPr>
        <p:spPr/>
        <p:txBody>
          <a:bodyPr/>
          <a:lstStyle/>
          <a:p>
            <a:r>
              <a:rPr lang="en-US" dirty="0" smtClean="0"/>
              <a:t>Make it easy for developers to use your APIs</a:t>
            </a:r>
            <a:endParaRPr lang="en-US" dirty="0"/>
          </a:p>
        </p:txBody>
      </p:sp>
      <p:sp>
        <p:nvSpPr>
          <p:cNvPr id="9" name="Slide Number Placeholder 8"/>
          <p:cNvSpPr>
            <a:spLocks noGrp="1"/>
          </p:cNvSpPr>
          <p:nvPr>
            <p:ph type="sldNum" sz="quarter" idx="4"/>
          </p:nvPr>
        </p:nvSpPr>
        <p:spPr/>
        <p:txBody>
          <a:bodyPr/>
          <a:lstStyle/>
          <a:p>
            <a:fld id="{B9CF2066-C172-C043-9656-E2597F9B5BE6}" type="slidenum">
              <a:rPr lang="en-US" smtClean="0"/>
              <a:pPr/>
              <a:t>24</a:t>
            </a:fld>
            <a:endParaRPr lang="en-US" dirty="0"/>
          </a:p>
        </p:txBody>
      </p:sp>
      <p:sp>
        <p:nvSpPr>
          <p:cNvPr id="7" name="Footer Placeholder 6"/>
          <p:cNvSpPr>
            <a:spLocks noGrp="1"/>
          </p:cNvSpPr>
          <p:nvPr>
            <p:ph type="ftr" sz="quarter" idx="3"/>
          </p:nvPr>
        </p:nvSpPr>
        <p:spPr/>
        <p:txBody>
          <a:bodyPr/>
          <a:lstStyle/>
          <a:p>
            <a:r>
              <a:rPr lang="en-US" dirty="0" smtClean="0"/>
              <a:t>©2015 Apigee. All Rights Reserved. </a:t>
            </a:r>
            <a:endParaRPr lang="en-US" dirty="0"/>
          </a:p>
        </p:txBody>
      </p:sp>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9337" y="2974828"/>
            <a:ext cx="5503445" cy="3822564"/>
          </a:xfrm>
          <a:prstGeom prst="rect">
            <a:avLst/>
          </a:prstGeom>
          <a:ln w="3175" cmpd="sng">
            <a:solidFill>
              <a:schemeClr val="bg1">
                <a:lumMod val="75000"/>
              </a:schemeClr>
            </a:solidFill>
          </a:ln>
          <a:effectLst>
            <a:outerShdw blurRad="53975" dist="101600" dir="2700000" algn="tl" rotWithShape="0">
              <a:srgbClr val="000000">
                <a:alpha val="43000"/>
              </a:srgbClr>
            </a:outerShdw>
          </a:effectLst>
        </p:spPr>
      </p:pic>
      <p:sp>
        <p:nvSpPr>
          <p:cNvPr id="54" name="CallOut : QuickPrints"/>
          <p:cNvSpPr txBox="1"/>
          <p:nvPr/>
        </p:nvSpPr>
        <p:spPr>
          <a:xfrm>
            <a:off x="1897363" y="8463004"/>
            <a:ext cx="4165125" cy="1211940"/>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Automatic or manual registration</a:t>
            </a:r>
          </a:p>
        </p:txBody>
      </p:sp>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6242" y="5508690"/>
            <a:ext cx="5363291" cy="4485080"/>
          </a:xfrm>
          <a:prstGeom prst="rect">
            <a:avLst/>
          </a:prstGeom>
          <a:ln>
            <a:solidFill>
              <a:schemeClr val="bg1">
                <a:lumMod val="75000"/>
              </a:schemeClr>
            </a:solidFill>
          </a:ln>
          <a:effectLst>
            <a:outerShdw blurRad="53975" dist="101600" dir="2700000" algn="tl" rotWithShape="0">
              <a:srgbClr val="000000">
                <a:alpha val="43000"/>
              </a:srgbClr>
            </a:outerShdw>
          </a:effectLst>
        </p:spPr>
      </p:pic>
      <p:sp>
        <p:nvSpPr>
          <p:cNvPr id="56" name="CallOut : QuickPrints"/>
          <p:cNvSpPr txBox="1"/>
          <p:nvPr/>
        </p:nvSpPr>
        <p:spPr>
          <a:xfrm>
            <a:off x="13743347" y="8464190"/>
            <a:ext cx="3297453" cy="1211940"/>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Self-service app key requests</a:t>
            </a:r>
          </a:p>
        </p:txBody>
      </p:sp>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65846" y="2991785"/>
            <a:ext cx="6723716" cy="5158158"/>
          </a:xfrm>
          <a:prstGeom prst="rect">
            <a:avLst/>
          </a:prstGeom>
          <a:ln>
            <a:solidFill>
              <a:schemeClr val="bg1">
                <a:lumMod val="75000"/>
              </a:schemeClr>
            </a:solidFill>
          </a:ln>
          <a:effectLst>
            <a:outerShdw blurRad="53975" dist="88900" dir="2700000" algn="tl" rotWithShape="0">
              <a:srgbClr val="000000">
                <a:alpha val="43000"/>
              </a:srgbClr>
            </a:outerShdw>
          </a:effectLst>
        </p:spPr>
      </p:pic>
      <p:sp>
        <p:nvSpPr>
          <p:cNvPr id="58" name="CallOut : QuickPrints"/>
          <p:cNvSpPr txBox="1"/>
          <p:nvPr/>
        </p:nvSpPr>
        <p:spPr>
          <a:xfrm>
            <a:off x="18051861" y="8997041"/>
            <a:ext cx="4408106" cy="657942"/>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Self-documenting</a:t>
            </a:r>
          </a:p>
        </p:txBody>
      </p:sp>
      <p:cxnSp>
        <p:nvCxnSpPr>
          <p:cNvPr id="60" name="Straight Connector 59"/>
          <p:cNvCxnSpPr/>
          <p:nvPr/>
        </p:nvCxnSpPr>
        <p:spPr>
          <a:xfrm flipH="1" flipV="1">
            <a:off x="16938353" y="6797403"/>
            <a:ext cx="1547222" cy="1925366"/>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10954487" y="8862066"/>
            <a:ext cx="2451069" cy="0"/>
          </a:xfrm>
          <a:prstGeom prst="line">
            <a:avLst/>
          </a:prstGeom>
          <a:ln w="12700" cmpd="sng">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48667" y="6063150"/>
            <a:ext cx="1513617" cy="2275932"/>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Shape 1990"/>
          <p:cNvSpPr/>
          <p:nvPr/>
        </p:nvSpPr>
        <p:spPr>
          <a:xfrm>
            <a:off x="10591898" y="2339192"/>
            <a:ext cx="8795320" cy="2523852"/>
          </a:xfrm>
          <a:prstGeom prst="rect">
            <a:avLst/>
          </a:prstGeom>
          <a:solidFill>
            <a:srgbClr val="FFFFFF">
              <a:alpha val="90048"/>
            </a:srgbClr>
          </a:solidFill>
          <a:ln w="25400">
            <a:solidFill>
              <a:srgbClr val="66635F">
                <a:alpha val="90048"/>
              </a:srgbClr>
            </a:solidFill>
            <a:miter lim="400000"/>
          </a:ln>
          <a:effectLst>
            <a:outerShdw blurRad="276225" dist="88900" algn="tl" rotWithShape="0">
              <a:srgbClr val="000000">
                <a:alpha val="34000"/>
              </a:srgbClr>
            </a:outerShdw>
          </a:effectLst>
          <a:extLst>
            <a:ext uri="{C572A759-6A51-4108-AA02-DFA0A04FC94B}">
              <ma14:wrappingTextBoxFlag xmlns:ma14="http://schemas.microsoft.com/office/mac/drawingml/2011/main" val="1"/>
            </a:ext>
          </a:extLst>
        </p:spPr>
        <p:txBody>
          <a:bodyPr wrap="square" lIns="182669" tIns="182669" rIns="182669" bIns="182669" anchor="ctr">
            <a:spAutoFit/>
          </a:bodyPr>
          <a:lstStyle/>
          <a:p>
            <a:pPr defTabSz="913381">
              <a:spcBef>
                <a:spcPts val="0"/>
              </a:spcBef>
              <a:defRPr sz="1800" spc="0">
                <a:solidFill>
                  <a:srgbClr val="000000"/>
                </a:solidFill>
              </a:defRPr>
            </a:pPr>
            <a:r>
              <a:rPr lang="en-US" sz="4000" dirty="0">
                <a:solidFill>
                  <a:srgbClr val="D93E2B"/>
                </a:solidFill>
                <a:latin typeface="Helvetica Neue Light"/>
                <a:ea typeface="+mn-ea"/>
                <a:cs typeface="Helvetica Neue Light"/>
                <a:sym typeface="Helvetica"/>
              </a:rPr>
              <a:t>“Reduced time to first app from</a:t>
            </a:r>
          </a:p>
          <a:p>
            <a:pPr defTabSz="913381">
              <a:spcBef>
                <a:spcPts val="0"/>
              </a:spcBef>
              <a:defRPr sz="1800" spc="0">
                <a:solidFill>
                  <a:srgbClr val="000000"/>
                </a:solidFill>
              </a:defRPr>
            </a:pPr>
            <a:r>
              <a:rPr lang="en-US" sz="4000" dirty="0">
                <a:solidFill>
                  <a:srgbClr val="D93E2B"/>
                </a:solidFill>
                <a:latin typeface="Helvetica Neue Light"/>
                <a:ea typeface="+mn-ea"/>
                <a:cs typeface="Helvetica Neue Light"/>
                <a:sym typeface="Helvetica"/>
              </a:rPr>
              <a:t>4 weeks to 6 hours.”</a:t>
            </a:r>
          </a:p>
          <a:p>
            <a:pPr defTabSz="913381">
              <a:spcBef>
                <a:spcPts val="0"/>
              </a:spcBef>
              <a:defRPr sz="1800" spc="0">
                <a:solidFill>
                  <a:srgbClr val="000000"/>
                </a:solidFill>
              </a:defRPr>
            </a:pPr>
            <a:r>
              <a:rPr sz="3000" dirty="0">
                <a:solidFill>
                  <a:srgbClr val="414141"/>
                </a:solidFill>
                <a:latin typeface="Helvetica Neue Light"/>
                <a:ea typeface="+mn-ea"/>
                <a:cs typeface="Helvetica Neue Light"/>
                <a:sym typeface="Helvetica"/>
              </a:rPr>
              <a:t>	</a:t>
            </a:r>
          </a:p>
          <a:p>
            <a:pPr algn="r" defTabSz="913381">
              <a:spcBef>
                <a:spcPts val="0"/>
              </a:spcBef>
              <a:defRPr sz="1800" spc="0">
                <a:solidFill>
                  <a:srgbClr val="000000"/>
                </a:solidFill>
              </a:defRPr>
            </a:pPr>
            <a:r>
              <a:rPr lang="en-US" sz="3000" dirty="0">
                <a:solidFill>
                  <a:srgbClr val="414141"/>
                </a:solidFill>
                <a:latin typeface="Helvetica Neue Light"/>
                <a:ea typeface="+mn-ea"/>
                <a:cs typeface="Helvetica Neue Light"/>
                <a:sym typeface="Helvetica"/>
              </a:rPr>
              <a:t> - Online Education Provider</a:t>
            </a:r>
            <a:endParaRPr sz="3000" dirty="0">
              <a:solidFill>
                <a:srgbClr val="414141"/>
              </a:solidFill>
              <a:latin typeface="Helvetica Neue Light"/>
              <a:ea typeface="+mn-ea"/>
              <a:cs typeface="Helvetica Neue Light"/>
              <a:sym typeface="Helvetica"/>
            </a:endParaRPr>
          </a:p>
        </p:txBody>
      </p:sp>
      <p:grpSp>
        <p:nvGrpSpPr>
          <p:cNvPr id="78" name="Group 77"/>
          <p:cNvGrpSpPr/>
          <p:nvPr/>
        </p:nvGrpSpPr>
        <p:grpSpPr>
          <a:xfrm>
            <a:off x="22112229" y="523317"/>
            <a:ext cx="1887958" cy="1828800"/>
            <a:chOff x="22112229" y="523317"/>
            <a:chExt cx="1887958" cy="1828800"/>
          </a:xfrm>
        </p:grpSpPr>
        <p:sp>
          <p:nvSpPr>
            <p:cNvPr id="79" name="Oval 78"/>
            <p:cNvSpPr>
              <a:spLocks noChangeAspect="1"/>
            </p:cNvSpPr>
            <p:nvPr/>
          </p:nvSpPr>
          <p:spPr>
            <a:xfrm>
              <a:off x="2225309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p:cNvGrpSpPr>
              <a:grpSpLocks noChangeAspect="1"/>
            </p:cNvGrpSpPr>
            <p:nvPr/>
          </p:nvGrpSpPr>
          <p:grpSpPr>
            <a:xfrm>
              <a:off x="22365974" y="719135"/>
              <a:ext cx="290459" cy="290119"/>
              <a:chOff x="9813921" y="4686505"/>
              <a:chExt cx="1144341" cy="1143000"/>
            </a:xfrm>
          </p:grpSpPr>
          <p:sp>
            <p:nvSpPr>
              <p:cNvPr id="137"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38" name="image42.png"/>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8" name="Group 87"/>
            <p:cNvGrpSpPr>
              <a:grpSpLocks noChangeAspect="1"/>
            </p:cNvGrpSpPr>
            <p:nvPr/>
          </p:nvGrpSpPr>
          <p:grpSpPr>
            <a:xfrm>
              <a:off x="23392767" y="1703706"/>
              <a:ext cx="594360" cy="594360"/>
              <a:chOff x="15956761" y="7275716"/>
              <a:chExt cx="914400" cy="914400"/>
            </a:xfrm>
          </p:grpSpPr>
          <p:sp>
            <p:nvSpPr>
              <p:cNvPr id="135"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0"/>
              </a:solidFill>
              <a:ln w="6120" cap="rnd">
                <a:noFill/>
                <a:round/>
                <a:headEnd/>
                <a:tailEnd/>
              </a:ln>
              <a:effectLst/>
              <a:extLst/>
            </p:spPr>
            <p:txBody>
              <a:bodyPr wrap="none" anchor="ctr"/>
              <a:lstStyle/>
              <a:p>
                <a:endParaRPr lang="en-US" dirty="0"/>
              </a:p>
            </p:txBody>
          </p:sp>
          <p:sp>
            <p:nvSpPr>
              <p:cNvPr id="136"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9" name="Group 88"/>
            <p:cNvGrpSpPr>
              <a:grpSpLocks noChangeAspect="1"/>
            </p:cNvGrpSpPr>
            <p:nvPr/>
          </p:nvGrpSpPr>
          <p:grpSpPr>
            <a:xfrm>
              <a:off x="22291669" y="1772383"/>
              <a:ext cx="289904" cy="289867"/>
              <a:chOff x="9430813" y="8581487"/>
              <a:chExt cx="1133009" cy="1132864"/>
            </a:xfrm>
          </p:grpSpPr>
          <p:sp>
            <p:nvSpPr>
              <p:cNvPr id="133"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4"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 name="Group 89"/>
            <p:cNvGrpSpPr>
              <a:grpSpLocks noChangeAspect="1"/>
            </p:cNvGrpSpPr>
            <p:nvPr/>
          </p:nvGrpSpPr>
          <p:grpSpPr>
            <a:xfrm>
              <a:off x="23710283" y="1213748"/>
              <a:ext cx="289904" cy="289867"/>
              <a:chOff x="16566895" y="10691701"/>
              <a:chExt cx="1142154" cy="1142008"/>
            </a:xfrm>
          </p:grpSpPr>
          <p:sp>
            <p:nvSpPr>
              <p:cNvPr id="131"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2"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2291284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22925845" y="2073312"/>
              <a:ext cx="266944" cy="266909"/>
              <a:chOff x="17759408" y="2959111"/>
              <a:chExt cx="1756810" cy="1756581"/>
            </a:xfrm>
            <a:noFill/>
          </p:grpSpPr>
          <p:sp>
            <p:nvSpPr>
              <p:cNvPr id="128"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9"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0"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3" name="Group 92"/>
            <p:cNvGrpSpPr>
              <a:grpSpLocks noChangeAspect="1"/>
            </p:cNvGrpSpPr>
            <p:nvPr/>
          </p:nvGrpSpPr>
          <p:grpSpPr>
            <a:xfrm>
              <a:off x="22912282" y="523317"/>
              <a:ext cx="290459" cy="290119"/>
              <a:chOff x="11838745" y="3905623"/>
              <a:chExt cx="1144341" cy="1143000"/>
            </a:xfrm>
          </p:grpSpPr>
          <p:sp>
            <p:nvSpPr>
              <p:cNvPr id="122"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3" name="Group 122"/>
              <p:cNvGrpSpPr/>
              <p:nvPr/>
            </p:nvGrpSpPr>
            <p:grpSpPr>
              <a:xfrm>
                <a:off x="12085261" y="4135648"/>
                <a:ext cx="688937" cy="719013"/>
                <a:chOff x="12085261" y="4135648"/>
                <a:chExt cx="688937" cy="719013"/>
              </a:xfrm>
            </p:grpSpPr>
            <p:grpSp>
              <p:nvGrpSpPr>
                <p:cNvPr id="124" name="Group 123"/>
                <p:cNvGrpSpPr>
                  <a:grpSpLocks noChangeAspect="1"/>
                </p:cNvGrpSpPr>
                <p:nvPr/>
              </p:nvGrpSpPr>
              <p:grpSpPr>
                <a:xfrm>
                  <a:off x="12085261" y="4135648"/>
                  <a:ext cx="688937" cy="682951"/>
                  <a:chOff x="4056063" y="6008688"/>
                  <a:chExt cx="182562" cy="180975"/>
                </a:xfrm>
              </p:grpSpPr>
              <p:sp>
                <p:nvSpPr>
                  <p:cNvPr id="126"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5"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4" name="Group 93"/>
            <p:cNvGrpSpPr>
              <a:grpSpLocks noChangeAspect="1"/>
            </p:cNvGrpSpPr>
            <p:nvPr/>
          </p:nvGrpSpPr>
          <p:grpSpPr>
            <a:xfrm>
              <a:off x="23479968" y="719135"/>
              <a:ext cx="290459" cy="290119"/>
              <a:chOff x="13841925" y="4677102"/>
              <a:chExt cx="1144341" cy="1143000"/>
            </a:xfrm>
          </p:grpSpPr>
          <p:sp>
            <p:nvSpPr>
              <p:cNvPr id="116"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17" name="Group 116"/>
              <p:cNvGrpSpPr/>
              <p:nvPr/>
            </p:nvGrpSpPr>
            <p:grpSpPr>
              <a:xfrm>
                <a:off x="13999731" y="4876583"/>
                <a:ext cx="786394" cy="786372"/>
                <a:chOff x="14284301" y="5034157"/>
                <a:chExt cx="786394" cy="786372"/>
              </a:xfrm>
            </p:grpSpPr>
            <p:sp>
              <p:nvSpPr>
                <p:cNvPr id="118"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19"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20"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5" name="Group 94"/>
            <p:cNvGrpSpPr/>
            <p:nvPr/>
          </p:nvGrpSpPr>
          <p:grpSpPr>
            <a:xfrm>
              <a:off x="22564577" y="952383"/>
              <a:ext cx="968407" cy="967273"/>
              <a:chOff x="10261154" y="5204997"/>
              <a:chExt cx="3815295" cy="3810826"/>
            </a:xfrm>
          </p:grpSpPr>
          <p:sp>
            <p:nvSpPr>
              <p:cNvPr id="10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02" name="Group 101"/>
              <p:cNvGrpSpPr/>
              <p:nvPr/>
            </p:nvGrpSpPr>
            <p:grpSpPr>
              <a:xfrm>
                <a:off x="10795629" y="6172064"/>
                <a:ext cx="2746345" cy="1876692"/>
                <a:chOff x="10795629" y="6279632"/>
                <a:chExt cx="2746345" cy="1876692"/>
              </a:xfrm>
            </p:grpSpPr>
            <p:grpSp>
              <p:nvGrpSpPr>
                <p:cNvPr id="103" name="Group 334"/>
                <p:cNvGrpSpPr/>
                <p:nvPr/>
              </p:nvGrpSpPr>
              <p:grpSpPr>
                <a:xfrm>
                  <a:off x="10795629" y="6279632"/>
                  <a:ext cx="2746345" cy="929140"/>
                  <a:chOff x="0" y="0"/>
                  <a:chExt cx="2745984" cy="929137"/>
                </a:xfrm>
                <a:solidFill>
                  <a:schemeClr val="bg1"/>
                </a:solidFill>
              </p:grpSpPr>
              <p:sp>
                <p:nvSpPr>
                  <p:cNvPr id="10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4" name="Group 326"/>
                <p:cNvGrpSpPr/>
                <p:nvPr/>
              </p:nvGrpSpPr>
              <p:grpSpPr>
                <a:xfrm>
                  <a:off x="11235407" y="7279312"/>
                  <a:ext cx="1866789" cy="877012"/>
                  <a:chOff x="0" y="0"/>
                  <a:chExt cx="2029469" cy="953561"/>
                </a:xfrm>
                <a:solidFill>
                  <a:srgbClr val="FFFFFF"/>
                </a:solidFill>
              </p:grpSpPr>
              <p:sp>
                <p:nvSpPr>
                  <p:cNvPr id="10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96" name="Group 95"/>
            <p:cNvGrpSpPr/>
            <p:nvPr/>
          </p:nvGrpSpPr>
          <p:grpSpPr>
            <a:xfrm>
              <a:off x="22112229" y="1224426"/>
              <a:ext cx="290119" cy="290119"/>
              <a:chOff x="7728296" y="6647665"/>
              <a:chExt cx="1367839" cy="1367839"/>
            </a:xfrm>
          </p:grpSpPr>
          <p:sp>
            <p:nvSpPr>
              <p:cNvPr id="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98" name="Group 97"/>
              <p:cNvGrpSpPr/>
              <p:nvPr/>
            </p:nvGrpSpPr>
            <p:grpSpPr>
              <a:xfrm>
                <a:off x="7948854" y="6858000"/>
                <a:ext cx="816030" cy="820374"/>
                <a:chOff x="15893563" y="7396538"/>
                <a:chExt cx="1062193" cy="1067845"/>
              </a:xfrm>
              <a:solidFill>
                <a:srgbClr val="FFFFFF"/>
              </a:solidFill>
            </p:grpSpPr>
            <p:sp>
              <p:nvSpPr>
                <p:cNvPr id="99" name="Freeform 98"/>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0" name="Freeform 99"/>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287379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25</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0" name="Group 69"/>
          <p:cNvGrpSpPr/>
          <p:nvPr/>
        </p:nvGrpSpPr>
        <p:grpSpPr>
          <a:xfrm>
            <a:off x="11502983" y="9882283"/>
            <a:ext cx="1366826" cy="1366652"/>
            <a:chOff x="11502983" y="10523086"/>
            <a:chExt cx="1366826" cy="1366652"/>
          </a:xfrm>
        </p:grpSpPr>
        <p:sp>
          <p:nvSpPr>
            <p:cNvPr id="77"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78" name="Group 77"/>
            <p:cNvGrpSpPr/>
            <p:nvPr/>
          </p:nvGrpSpPr>
          <p:grpSpPr>
            <a:xfrm>
              <a:off x="11613311" y="10633401"/>
              <a:ext cx="1146170" cy="1146022"/>
              <a:chOff x="11564293" y="10575247"/>
              <a:chExt cx="1258575" cy="1258412"/>
            </a:xfrm>
          </p:grpSpPr>
          <p:sp>
            <p:nvSpPr>
              <p:cNvPr id="79"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0"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1"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82" name="TextBox 81"/>
          <p:cNvSpPr txBox="1"/>
          <p:nvPr/>
        </p:nvSpPr>
        <p:spPr>
          <a:xfrm>
            <a:off x="9464928" y="11258265"/>
            <a:ext cx="5475886" cy="1046578"/>
          </a:xfrm>
          <a:prstGeom prst="rect">
            <a:avLst/>
          </a:prstGeom>
          <a:noFill/>
        </p:spPr>
        <p:txBody>
          <a:bodyPr wrap="square" lIns="91485" tIns="91485" rIns="91485" bIns="182971" rtlCol="0" anchor="t">
            <a:spAutoFit/>
          </a:bodyPr>
          <a:lstStyle/>
          <a:p>
            <a:pPr algn="ctr" defTabSz="913752" rtl="0">
              <a:spcBef>
                <a:spcPts val="0"/>
              </a:spcBef>
              <a:defRPr/>
            </a:pPr>
            <a:r>
              <a:rPr lang="en-US" sz="5000" b="1" spc="0" dirty="0" smtClean="0">
                <a:solidFill>
                  <a:srgbClr val="FF0000"/>
                </a:solidFill>
                <a:latin typeface="Helvetica Neue"/>
                <a:ea typeface="Helvetica Neue Light"/>
                <a:cs typeface="Helvetica Neue"/>
              </a:rPr>
              <a:t>Scale</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16756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Centralized control, decentralized development</a:t>
            </a:r>
          </a:p>
          <a:p>
            <a:r>
              <a:rPr lang="en-US" dirty="0" smtClean="0"/>
              <a:t>Multi-tenant architecture</a:t>
            </a:r>
          </a:p>
          <a:p>
            <a:endParaRPr lang="en-US" dirty="0"/>
          </a:p>
        </p:txBody>
      </p:sp>
      <p:sp>
        <p:nvSpPr>
          <p:cNvPr id="2490" name="Shape 2490"/>
          <p:cNvSpPr>
            <a:spLocks noGrp="1"/>
          </p:cNvSpPr>
          <p:nvPr>
            <p:ph type="title"/>
          </p:nvPr>
        </p:nvSpPr>
        <p:spPr/>
        <p:txBody>
          <a:bodyPr/>
          <a:lstStyle/>
          <a:p>
            <a:r>
              <a:rPr lang="en-US" dirty="0" smtClean="0"/>
              <a:t>Operational Excellence</a:t>
            </a:r>
            <a:endParaRPr lang="en-US" dirty="0"/>
          </a:p>
        </p:txBody>
      </p:sp>
      <p:sp>
        <p:nvSpPr>
          <p:cNvPr id="2491" name="Shape 2491"/>
          <p:cNvSpPr>
            <a:spLocks noGrp="1"/>
          </p:cNvSpPr>
          <p:nvPr>
            <p:ph type="sldNum" sz="quarter" idx="4"/>
          </p:nvPr>
        </p:nvSpPr>
        <p:spPr/>
        <p:txBody>
          <a:bodyPr/>
          <a:lstStyle/>
          <a:p>
            <a:pPr lvl="0"/>
            <a:fld id="{86CB4B4D-7CA3-9044-876B-883B54F8677D}" type="slidenum">
              <a:rPr lang="en-US" smtClean="0"/>
              <a:pPr lvl="0"/>
              <a:t>26</a:t>
            </a:fld>
            <a:endParaRPr lang="en-US" dirty="0"/>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498" name="Shape 2498"/>
          <p:cNvSpPr/>
          <p:nvPr/>
        </p:nvSpPr>
        <p:spPr>
          <a:xfrm>
            <a:off x="3248030" y="3836298"/>
            <a:ext cx="2535063" cy="615372"/>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dirty="0">
                <a:solidFill>
                  <a:srgbClr val="2D2D2D"/>
                </a:solidFill>
                <a:latin typeface="Helvetica Neue Light"/>
                <a:cs typeface="Helvetica Neue Light"/>
              </a:rPr>
              <a:t>API Processing</a:t>
            </a:r>
          </a:p>
        </p:txBody>
      </p:sp>
      <p:sp>
        <p:nvSpPr>
          <p:cNvPr id="2499" name="Shape 2499"/>
          <p:cNvSpPr/>
          <p:nvPr/>
        </p:nvSpPr>
        <p:spPr>
          <a:xfrm>
            <a:off x="4057755" y="6041334"/>
            <a:ext cx="915602"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a:solidFill>
                  <a:srgbClr val="2D2D2D"/>
                </a:solidFill>
                <a:latin typeface="Helvetica Neue Light"/>
                <a:cs typeface="Helvetica Neue Light"/>
              </a:rPr>
              <a:t>Data</a:t>
            </a:r>
          </a:p>
        </p:txBody>
      </p:sp>
      <p:sp>
        <p:nvSpPr>
          <p:cNvPr id="2500" name="Shape 2500"/>
          <p:cNvSpPr/>
          <p:nvPr/>
        </p:nvSpPr>
        <p:spPr>
          <a:xfrm>
            <a:off x="3407812" y="8193068"/>
            <a:ext cx="2215528"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a:solidFill>
                  <a:srgbClr val="2D2D2D"/>
                </a:solidFill>
                <a:latin typeface="Helvetica Neue Light"/>
                <a:cs typeface="Helvetica Neue Light"/>
              </a:rPr>
              <a:t>Management</a:t>
            </a:r>
          </a:p>
        </p:txBody>
      </p:sp>
      <p:grpSp>
        <p:nvGrpSpPr>
          <p:cNvPr id="4" name="Group 3"/>
          <p:cNvGrpSpPr/>
          <p:nvPr/>
        </p:nvGrpSpPr>
        <p:grpSpPr>
          <a:xfrm>
            <a:off x="6246318" y="2347017"/>
            <a:ext cx="11448335" cy="7203502"/>
            <a:chOff x="5509698" y="2130301"/>
            <a:chExt cx="13628652" cy="8575396"/>
          </a:xfrm>
        </p:grpSpPr>
        <p:sp>
          <p:nvSpPr>
            <p:cNvPr id="2492" name="Shape 2492"/>
            <p:cNvSpPr/>
            <p:nvPr/>
          </p:nvSpPr>
          <p:spPr>
            <a:xfrm>
              <a:off x="5509698" y="2130301"/>
              <a:ext cx="6581800" cy="8575396"/>
            </a:xfrm>
            <a:prstGeom prst="roundRect">
              <a:avLst>
                <a:gd name="adj" fmla="val 8130"/>
              </a:avLst>
            </a:prstGeom>
            <a:solidFill>
              <a:srgbClr val="E4EAEE"/>
            </a:solidFill>
            <a:ln w="76200" cmpd="sng">
              <a:solidFill>
                <a:schemeClr val="tx1">
                  <a:lumMod val="60000"/>
                  <a:lumOff val="40000"/>
                </a:schemeClr>
              </a:solidFill>
            </a:ln>
          </p:spPr>
          <p:txBody>
            <a:bodyPr lIns="0" tIns="0" rIns="0" bIns="0" anchor="ctr"/>
            <a:lstStyle/>
            <a:p>
              <a:pPr lvl="0" algn="ctr">
                <a:defRPr sz="3000">
                  <a:solidFill>
                    <a:srgbClr val="5A5A5A"/>
                  </a:solidFill>
                </a:defRPr>
              </a:pPr>
              <a:endParaRPr/>
            </a:p>
          </p:txBody>
        </p:sp>
        <p:sp>
          <p:nvSpPr>
            <p:cNvPr id="2493" name="Shape 2493"/>
            <p:cNvSpPr/>
            <p:nvPr/>
          </p:nvSpPr>
          <p:spPr>
            <a:xfrm>
              <a:off x="8007296" y="2186407"/>
              <a:ext cx="1574383"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sz="4000">
                  <a:latin typeface="Arial"/>
                  <a:ea typeface="Arial"/>
                  <a:cs typeface="Arial"/>
                  <a:sym typeface="Arial"/>
                </a:defRPr>
              </a:lvl1pPr>
            </a:lstStyle>
            <a:p>
              <a:pPr lvl="0">
                <a:defRPr sz="1800" spc="0">
                  <a:solidFill>
                    <a:srgbClr val="000000"/>
                  </a:solidFill>
                </a:defRPr>
              </a:pPr>
              <a:r>
                <a:rPr sz="2800"/>
                <a:t>Region</a:t>
              </a:r>
            </a:p>
          </p:txBody>
        </p:sp>
        <p:sp>
          <p:nvSpPr>
            <p:cNvPr id="2494" name="Shape 2494"/>
            <p:cNvSpPr/>
            <p:nvPr/>
          </p:nvSpPr>
          <p:spPr>
            <a:xfrm>
              <a:off x="6154060"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495" name="Shape 2495"/>
            <p:cNvSpPr/>
            <p:nvPr/>
          </p:nvSpPr>
          <p:spPr>
            <a:xfrm>
              <a:off x="8923657"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496" name="Shape 2496"/>
            <p:cNvSpPr/>
            <p:nvPr/>
          </p:nvSpPr>
          <p:spPr>
            <a:xfrm>
              <a:off x="6947524"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dirty="0">
                  <a:solidFill>
                    <a:schemeClr val="bg1"/>
                  </a:solidFill>
                </a:rPr>
                <a:t>Pod</a:t>
              </a:r>
            </a:p>
          </p:txBody>
        </p:sp>
        <p:sp>
          <p:nvSpPr>
            <p:cNvPr id="2497" name="Shape 2497"/>
            <p:cNvSpPr/>
            <p:nvPr/>
          </p:nvSpPr>
          <p:spPr>
            <a:xfrm>
              <a:off x="9723857"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sp>
          <p:nvSpPr>
            <p:cNvPr id="2501" name="Shape 2501"/>
            <p:cNvSpPr/>
            <p:nvPr/>
          </p:nvSpPr>
          <p:spPr>
            <a:xfrm>
              <a:off x="12556550" y="2130301"/>
              <a:ext cx="6581800" cy="8575396"/>
            </a:xfrm>
            <a:prstGeom prst="roundRect">
              <a:avLst>
                <a:gd name="adj" fmla="val 8130"/>
              </a:avLst>
            </a:prstGeom>
            <a:solidFill>
              <a:srgbClr val="E4EAEE"/>
            </a:solidFill>
            <a:ln w="76200" cmpd="sng">
              <a:solidFill>
                <a:schemeClr val="tx1">
                  <a:lumMod val="60000"/>
                  <a:lumOff val="40000"/>
                </a:schemeClr>
              </a:solidFill>
            </a:ln>
          </p:spPr>
          <p:txBody>
            <a:bodyPr lIns="0" tIns="0" rIns="0" bIns="0" anchor="ctr"/>
            <a:lstStyle/>
            <a:p>
              <a:pPr lvl="0" algn="ctr">
                <a:defRPr sz="3000">
                  <a:solidFill>
                    <a:srgbClr val="5A5A5A"/>
                  </a:solidFill>
                </a:defRPr>
              </a:pPr>
              <a:endParaRPr/>
            </a:p>
          </p:txBody>
        </p:sp>
        <p:sp>
          <p:nvSpPr>
            <p:cNvPr id="2502" name="Shape 2502"/>
            <p:cNvSpPr/>
            <p:nvPr/>
          </p:nvSpPr>
          <p:spPr>
            <a:xfrm>
              <a:off x="15054148" y="2186407"/>
              <a:ext cx="1574383"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sz="4000">
                  <a:latin typeface="Arial"/>
                  <a:ea typeface="Arial"/>
                  <a:cs typeface="Arial"/>
                  <a:sym typeface="Arial"/>
                </a:defRPr>
              </a:lvl1pPr>
            </a:lstStyle>
            <a:p>
              <a:pPr lvl="0">
                <a:defRPr sz="1800" spc="0">
                  <a:solidFill>
                    <a:srgbClr val="000000"/>
                  </a:solidFill>
                </a:defRPr>
              </a:pPr>
              <a:r>
                <a:rPr sz="2800"/>
                <a:t>Region</a:t>
              </a:r>
            </a:p>
          </p:txBody>
        </p:sp>
        <p:sp>
          <p:nvSpPr>
            <p:cNvPr id="2503" name="Shape 2503"/>
            <p:cNvSpPr/>
            <p:nvPr/>
          </p:nvSpPr>
          <p:spPr>
            <a:xfrm>
              <a:off x="13149841"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504" name="Shape 2504"/>
            <p:cNvSpPr/>
            <p:nvPr/>
          </p:nvSpPr>
          <p:spPr>
            <a:xfrm>
              <a:off x="15967320"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505" name="Shape 2505"/>
            <p:cNvSpPr/>
            <p:nvPr/>
          </p:nvSpPr>
          <p:spPr>
            <a:xfrm>
              <a:off x="16760779"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sp>
          <p:nvSpPr>
            <p:cNvPr id="2506" name="Shape 2506"/>
            <p:cNvSpPr/>
            <p:nvPr/>
          </p:nvSpPr>
          <p:spPr>
            <a:xfrm>
              <a:off x="13950039"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grpSp>
          <p:nvGrpSpPr>
            <p:cNvPr id="2509" name="Group 2509"/>
            <p:cNvGrpSpPr/>
            <p:nvPr/>
          </p:nvGrpSpPr>
          <p:grpSpPr>
            <a:xfrm>
              <a:off x="5888016" y="8564701"/>
              <a:ext cx="12621515" cy="1811073"/>
              <a:chOff x="-1" y="-420390"/>
              <a:chExt cx="12621514" cy="1811069"/>
            </a:xfrm>
          </p:grpSpPr>
          <p:sp>
            <p:nvSpPr>
              <p:cNvPr id="2507" name="Shape 2507"/>
              <p:cNvSpPr/>
              <p:nvPr/>
            </p:nvSpPr>
            <p:spPr>
              <a:xfrm>
                <a:off x="-1" y="-420390"/>
                <a:ext cx="12621514" cy="18110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cap="flat">
                <a:solidFill>
                  <a:srgbClr val="FD2A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508" name="Shape 2508"/>
              <p:cNvSpPr/>
              <p:nvPr/>
            </p:nvSpPr>
            <p:spPr>
              <a:xfrm>
                <a:off x="879890" y="118756"/>
                <a:ext cx="10861730" cy="732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8" tIns="91438" rIns="91438" bIns="91438" numCol="1" anchor="ctr">
                <a:spAutoFit/>
              </a:bodyPr>
              <a:lstStyle>
                <a:lvl1pPr algn="ctr">
                  <a:defRPr sz="3000">
                    <a:solidFill>
                      <a:srgbClr val="5A5A5A"/>
                    </a:solidFill>
                  </a:defRPr>
                </a:lvl1pPr>
              </a:lstStyle>
              <a:p>
                <a:pPr lvl="0">
                  <a:defRPr sz="1800" spc="0">
                    <a:solidFill>
                      <a:srgbClr val="000000"/>
                    </a:solidFill>
                  </a:defRPr>
                </a:pPr>
                <a:r>
                  <a:rPr sz="2800" dirty="0"/>
                  <a:t>UI, API Definitions, Users, Roles, System Configurations</a:t>
                </a:r>
              </a:p>
            </p:txBody>
          </p:sp>
        </p:grpSp>
        <p:sp>
          <p:nvSpPr>
            <p:cNvPr id="2510" name="Shape 2510"/>
            <p:cNvSpPr/>
            <p:nvPr/>
          </p:nvSpPr>
          <p:spPr>
            <a:xfrm>
              <a:off x="6383303" y="6196223"/>
              <a:ext cx="8847712" cy="14074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a:solidFill>
                <a:srgbClr val="FD2A00"/>
              </a:solidFill>
            </a:ln>
          </p:spPr>
          <p:txBody>
            <a:bodyPr lIns="0" tIns="0" rIns="0" bIns="0" anchor="ctr"/>
            <a:lstStyle/>
            <a:p>
              <a:pPr lvl="0" algn="ctr">
                <a:defRPr sz="3000">
                  <a:solidFill>
                    <a:srgbClr val="5A5A5A"/>
                  </a:solidFill>
                </a:defRPr>
              </a:pPr>
              <a:endParaRPr/>
            </a:p>
          </p:txBody>
        </p:sp>
        <p:sp>
          <p:nvSpPr>
            <p:cNvPr id="2511" name="Shape 2511"/>
            <p:cNvSpPr/>
            <p:nvPr/>
          </p:nvSpPr>
          <p:spPr>
            <a:xfrm>
              <a:off x="6625720" y="4769713"/>
              <a:ext cx="673049" cy="579612"/>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2" name="Shape 2512"/>
            <p:cNvSpPr/>
            <p:nvPr/>
          </p:nvSpPr>
          <p:spPr>
            <a:xfrm>
              <a:off x="13614064" y="4769713"/>
              <a:ext cx="673049" cy="579612"/>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3" name="Shape 2513"/>
            <p:cNvSpPr/>
            <p:nvPr/>
          </p:nvSpPr>
          <p:spPr>
            <a:xfrm>
              <a:off x="6727431" y="4871318"/>
              <a:ext cx="673051" cy="579610"/>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4" name="Shape 2514"/>
            <p:cNvSpPr/>
            <p:nvPr/>
          </p:nvSpPr>
          <p:spPr>
            <a:xfrm>
              <a:off x="13715774" y="4871318"/>
              <a:ext cx="673049" cy="579610"/>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5" name="Shape 2515"/>
            <p:cNvSpPr/>
            <p:nvPr/>
          </p:nvSpPr>
          <p:spPr>
            <a:xfrm>
              <a:off x="9336927" y="6862898"/>
              <a:ext cx="8847712" cy="14074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a:solidFill>
                <a:srgbClr val="FD2A00"/>
              </a:solidFill>
            </a:ln>
          </p:spPr>
          <p:txBody>
            <a:bodyPr lIns="0" tIns="0" rIns="0" bIns="0" anchor="ctr"/>
            <a:lstStyle/>
            <a:p>
              <a:pPr lvl="0" algn="ctr">
                <a:defRPr sz="3000">
                  <a:solidFill>
                    <a:srgbClr val="5A5A5A"/>
                  </a:solidFill>
                </a:defRPr>
              </a:pPr>
              <a:endParaRPr/>
            </a:p>
          </p:txBody>
        </p:sp>
        <p:sp>
          <p:nvSpPr>
            <p:cNvPr id="2516" name="Shape 2516"/>
            <p:cNvSpPr/>
            <p:nvPr/>
          </p:nvSpPr>
          <p:spPr>
            <a:xfrm>
              <a:off x="7567589" y="4769713"/>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7" name="Shape 2517"/>
            <p:cNvSpPr/>
            <p:nvPr/>
          </p:nvSpPr>
          <p:spPr>
            <a:xfrm>
              <a:off x="7712011" y="481839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8" name="Shape 2518"/>
            <p:cNvSpPr/>
            <p:nvPr/>
          </p:nvSpPr>
          <p:spPr>
            <a:xfrm>
              <a:off x="7861949" y="485808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9" name="Shape 2519"/>
            <p:cNvSpPr/>
            <p:nvPr/>
          </p:nvSpPr>
          <p:spPr>
            <a:xfrm>
              <a:off x="14506374" y="4769713"/>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0" name="Shape 2520"/>
            <p:cNvSpPr/>
            <p:nvPr/>
          </p:nvSpPr>
          <p:spPr>
            <a:xfrm>
              <a:off x="14650801" y="481839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1" name="Shape 2521"/>
            <p:cNvSpPr/>
            <p:nvPr/>
          </p:nvSpPr>
          <p:spPr>
            <a:xfrm>
              <a:off x="14800739" y="485808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2" name="Shape 2522"/>
            <p:cNvSpPr/>
            <p:nvPr/>
          </p:nvSpPr>
          <p:spPr>
            <a:xfrm>
              <a:off x="10335206" y="476768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3" name="Shape 2523"/>
            <p:cNvSpPr/>
            <p:nvPr/>
          </p:nvSpPr>
          <p:spPr>
            <a:xfrm>
              <a:off x="10489072" y="487131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4" name="Shape 2524"/>
            <p:cNvSpPr/>
            <p:nvPr/>
          </p:nvSpPr>
          <p:spPr>
            <a:xfrm>
              <a:off x="17329804" y="476768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5" name="Shape 2525"/>
            <p:cNvSpPr/>
            <p:nvPr/>
          </p:nvSpPr>
          <p:spPr>
            <a:xfrm>
              <a:off x="17483670" y="487131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6" name="Shape 2526"/>
            <p:cNvSpPr/>
            <p:nvPr/>
          </p:nvSpPr>
          <p:spPr>
            <a:xfrm>
              <a:off x="9240079" y="47697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7" name="Shape 2527"/>
            <p:cNvSpPr/>
            <p:nvPr/>
          </p:nvSpPr>
          <p:spPr>
            <a:xfrm>
              <a:off x="9355459" y="48601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8" name="Shape 2528"/>
            <p:cNvSpPr/>
            <p:nvPr/>
          </p:nvSpPr>
          <p:spPr>
            <a:xfrm>
              <a:off x="16262440" y="47697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9" name="Shape 2529"/>
            <p:cNvSpPr/>
            <p:nvPr/>
          </p:nvSpPr>
          <p:spPr>
            <a:xfrm>
              <a:off x="16377820" y="48601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0" name="Shape 2530"/>
            <p:cNvSpPr/>
            <p:nvPr/>
          </p:nvSpPr>
          <p:spPr>
            <a:xfrm>
              <a:off x="9477210" y="4980137"/>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1" name="Shape 2531"/>
            <p:cNvSpPr/>
            <p:nvPr/>
          </p:nvSpPr>
          <p:spPr>
            <a:xfrm>
              <a:off x="16499571" y="4980137"/>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2" name="Shape 2532"/>
            <p:cNvSpPr/>
            <p:nvPr/>
          </p:nvSpPr>
          <p:spPr>
            <a:xfrm>
              <a:off x="10646418" y="4980138"/>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3" name="Shape 2533"/>
            <p:cNvSpPr/>
            <p:nvPr/>
          </p:nvSpPr>
          <p:spPr>
            <a:xfrm>
              <a:off x="17641016" y="4980138"/>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grpSp>
      <p:sp>
        <p:nvSpPr>
          <p:cNvPr id="2534" name="Shape 2534"/>
          <p:cNvSpPr/>
          <p:nvPr/>
        </p:nvSpPr>
        <p:spPr>
          <a:xfrm>
            <a:off x="18159515" y="3477787"/>
            <a:ext cx="3443397" cy="1046406"/>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p>
            <a:pPr lvl="0" algn="ctr">
              <a:defRPr sz="1800" spc="0">
                <a:solidFill>
                  <a:srgbClr val="000000"/>
                </a:solidFill>
              </a:defRPr>
            </a:pPr>
            <a:r>
              <a:rPr sz="2800" dirty="0">
                <a:solidFill>
                  <a:srgbClr val="2D2D2D"/>
                </a:solidFill>
                <a:latin typeface="Helvetica Neue Light"/>
                <a:cs typeface="Helvetica Neue Light"/>
              </a:rPr>
              <a:t>Traffic Isolation</a:t>
            </a:r>
            <a:r>
              <a:rPr lang="en-US" sz="2800" dirty="0">
                <a:solidFill>
                  <a:srgbClr val="2D2D2D"/>
                </a:solidFill>
                <a:latin typeface="Helvetica Neue Light"/>
                <a:cs typeface="Helvetica Neue Light"/>
              </a:rPr>
              <a:t/>
            </a:r>
            <a:br>
              <a:rPr lang="en-US" sz="2800" dirty="0">
                <a:solidFill>
                  <a:srgbClr val="2D2D2D"/>
                </a:solidFill>
                <a:latin typeface="Helvetica Neue Light"/>
                <a:cs typeface="Helvetica Neue Light"/>
              </a:rPr>
            </a:br>
            <a:r>
              <a:rPr sz="2800" dirty="0">
                <a:solidFill>
                  <a:srgbClr val="2D2D2D"/>
                </a:solidFill>
                <a:latin typeface="Helvetica Neue Light"/>
                <a:cs typeface="Helvetica Neue Light"/>
              </a:rPr>
              <a:t>Independent Scaling</a:t>
            </a:r>
          </a:p>
        </p:txBody>
      </p:sp>
      <p:sp>
        <p:nvSpPr>
          <p:cNvPr id="2535" name="Shape 2535"/>
          <p:cNvSpPr/>
          <p:nvPr/>
        </p:nvSpPr>
        <p:spPr>
          <a:xfrm>
            <a:off x="18010323" y="8212442"/>
            <a:ext cx="3741778"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solidFill>
                  <a:srgbClr val="686868"/>
                </a:solidFill>
              </a:defRPr>
            </a:lvl1pPr>
          </a:lstStyle>
          <a:p>
            <a:pPr lvl="0">
              <a:defRPr sz="1800" spc="0">
                <a:solidFill>
                  <a:srgbClr val="000000"/>
                </a:solidFill>
              </a:defRPr>
            </a:pPr>
            <a:r>
              <a:rPr sz="2800" dirty="0">
                <a:solidFill>
                  <a:srgbClr val="2D2D2D"/>
                </a:solidFill>
                <a:latin typeface="Helvetica Neue Light"/>
                <a:cs typeface="Helvetica Neue Light"/>
              </a:rPr>
              <a:t>Simpler Administration</a:t>
            </a:r>
          </a:p>
        </p:txBody>
      </p:sp>
      <p:sp>
        <p:nvSpPr>
          <p:cNvPr id="2536" name="Shape 2536"/>
          <p:cNvSpPr/>
          <p:nvPr/>
        </p:nvSpPr>
        <p:spPr>
          <a:xfrm>
            <a:off x="18787551" y="6052766"/>
            <a:ext cx="2187310" cy="615372"/>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solidFill>
                  <a:srgbClr val="686868"/>
                </a:solidFill>
              </a:defRPr>
            </a:lvl1pPr>
          </a:lstStyle>
          <a:p>
            <a:pPr lvl="0">
              <a:defRPr sz="1800" spc="0">
                <a:solidFill>
                  <a:srgbClr val="000000"/>
                </a:solidFill>
              </a:defRPr>
            </a:pPr>
            <a:r>
              <a:rPr sz="2800">
                <a:solidFill>
                  <a:srgbClr val="2D2D2D"/>
                </a:solidFill>
                <a:latin typeface="Helvetica Neue Light"/>
                <a:cs typeface="Helvetica Neue Light"/>
              </a:rPr>
              <a:t>Low Latency</a:t>
            </a:r>
          </a:p>
        </p:txBody>
      </p:sp>
      <p:grpSp>
        <p:nvGrpSpPr>
          <p:cNvPr id="118" name="Group 117"/>
          <p:cNvGrpSpPr/>
          <p:nvPr/>
        </p:nvGrpSpPr>
        <p:grpSpPr>
          <a:xfrm>
            <a:off x="22104809" y="523317"/>
            <a:ext cx="1887958" cy="2059408"/>
            <a:chOff x="22104809" y="523317"/>
            <a:chExt cx="1887958" cy="2059408"/>
          </a:xfrm>
        </p:grpSpPr>
        <p:sp>
          <p:nvSpPr>
            <p:cNvPr id="119" name="Oval 118"/>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p:cNvGrpSpPr>
              <a:grpSpLocks noChangeAspect="1"/>
            </p:cNvGrpSpPr>
            <p:nvPr/>
          </p:nvGrpSpPr>
          <p:grpSpPr>
            <a:xfrm>
              <a:off x="22358554" y="719135"/>
              <a:ext cx="290459" cy="290119"/>
              <a:chOff x="9813921" y="4686505"/>
              <a:chExt cx="1144341" cy="1143000"/>
            </a:xfrm>
          </p:grpSpPr>
          <p:sp>
            <p:nvSpPr>
              <p:cNvPr id="171"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72" name="image42.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21" name="Group 120"/>
            <p:cNvGrpSpPr>
              <a:grpSpLocks noChangeAspect="1"/>
            </p:cNvGrpSpPr>
            <p:nvPr/>
          </p:nvGrpSpPr>
          <p:grpSpPr>
            <a:xfrm>
              <a:off x="23518393" y="1764182"/>
              <a:ext cx="290119" cy="290119"/>
              <a:chOff x="15956761" y="7275716"/>
              <a:chExt cx="914400" cy="914400"/>
            </a:xfrm>
          </p:grpSpPr>
          <p:sp>
            <p:nvSpPr>
              <p:cNvPr id="169"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70"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2" name="Group 121"/>
            <p:cNvGrpSpPr>
              <a:grpSpLocks noChangeAspect="1"/>
            </p:cNvGrpSpPr>
            <p:nvPr/>
          </p:nvGrpSpPr>
          <p:grpSpPr>
            <a:xfrm>
              <a:off x="22284249" y="1772383"/>
              <a:ext cx="289904" cy="289867"/>
              <a:chOff x="9430813" y="8581487"/>
              <a:chExt cx="1133009" cy="1132864"/>
            </a:xfrm>
          </p:grpSpPr>
          <p:sp>
            <p:nvSpPr>
              <p:cNvPr id="167"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8"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23" name="Group 122"/>
            <p:cNvGrpSpPr>
              <a:grpSpLocks noChangeAspect="1"/>
            </p:cNvGrpSpPr>
            <p:nvPr/>
          </p:nvGrpSpPr>
          <p:grpSpPr>
            <a:xfrm>
              <a:off x="23702863" y="1213748"/>
              <a:ext cx="289904" cy="289867"/>
              <a:chOff x="16566895" y="10691701"/>
              <a:chExt cx="1142154" cy="1142008"/>
            </a:xfrm>
          </p:grpSpPr>
          <p:sp>
            <p:nvSpPr>
              <p:cNvPr id="165"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6"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124" name="Group 123"/>
            <p:cNvGrpSpPr>
              <a:grpSpLocks noChangeAspect="1"/>
            </p:cNvGrpSpPr>
            <p:nvPr/>
          </p:nvGrpSpPr>
          <p:grpSpPr>
            <a:xfrm>
              <a:off x="22744142" y="1988365"/>
              <a:ext cx="594436" cy="594360"/>
              <a:chOff x="22905421" y="2062250"/>
              <a:chExt cx="289904" cy="289867"/>
            </a:xfrm>
          </p:grpSpPr>
          <p:sp>
            <p:nvSpPr>
              <p:cNvPr id="160"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61" name="Group 160"/>
              <p:cNvGrpSpPr>
                <a:grpSpLocks noChangeAspect="1"/>
              </p:cNvGrpSpPr>
              <p:nvPr/>
            </p:nvGrpSpPr>
            <p:grpSpPr>
              <a:xfrm>
                <a:off x="22918425" y="2073312"/>
                <a:ext cx="266944" cy="266909"/>
                <a:chOff x="17759408" y="2959111"/>
                <a:chExt cx="1756810" cy="1756581"/>
              </a:xfrm>
              <a:noFill/>
            </p:grpSpPr>
            <p:sp>
              <p:nvSpPr>
                <p:cNvPr id="162"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3"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4"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125" name="Group 124"/>
            <p:cNvGrpSpPr>
              <a:grpSpLocks noChangeAspect="1"/>
            </p:cNvGrpSpPr>
            <p:nvPr/>
          </p:nvGrpSpPr>
          <p:grpSpPr>
            <a:xfrm>
              <a:off x="22904862" y="523317"/>
              <a:ext cx="290459" cy="290119"/>
              <a:chOff x="11838745" y="3905623"/>
              <a:chExt cx="1144341" cy="1143000"/>
            </a:xfrm>
          </p:grpSpPr>
          <p:sp>
            <p:nvSpPr>
              <p:cNvPr id="154"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55" name="Group 154"/>
              <p:cNvGrpSpPr/>
              <p:nvPr/>
            </p:nvGrpSpPr>
            <p:grpSpPr>
              <a:xfrm>
                <a:off x="12085261" y="4135648"/>
                <a:ext cx="688937" cy="719013"/>
                <a:chOff x="12085261" y="4135648"/>
                <a:chExt cx="688937" cy="719013"/>
              </a:xfrm>
            </p:grpSpPr>
            <p:grpSp>
              <p:nvGrpSpPr>
                <p:cNvPr id="156" name="Group 155"/>
                <p:cNvGrpSpPr>
                  <a:grpSpLocks noChangeAspect="1"/>
                </p:cNvGrpSpPr>
                <p:nvPr/>
              </p:nvGrpSpPr>
              <p:grpSpPr>
                <a:xfrm>
                  <a:off x="12085261" y="4135648"/>
                  <a:ext cx="688937" cy="682951"/>
                  <a:chOff x="4056063" y="6008688"/>
                  <a:chExt cx="182562" cy="180975"/>
                </a:xfrm>
              </p:grpSpPr>
              <p:sp>
                <p:nvSpPr>
                  <p:cNvPr id="15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5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6" name="Group 125"/>
            <p:cNvGrpSpPr>
              <a:grpSpLocks noChangeAspect="1"/>
            </p:cNvGrpSpPr>
            <p:nvPr/>
          </p:nvGrpSpPr>
          <p:grpSpPr>
            <a:xfrm>
              <a:off x="23472548" y="719135"/>
              <a:ext cx="290459" cy="290119"/>
              <a:chOff x="13841925" y="4677102"/>
              <a:chExt cx="1144341" cy="1143000"/>
            </a:xfrm>
          </p:grpSpPr>
          <p:sp>
            <p:nvSpPr>
              <p:cNvPr id="148"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49" name="Group 148"/>
              <p:cNvGrpSpPr/>
              <p:nvPr/>
            </p:nvGrpSpPr>
            <p:grpSpPr>
              <a:xfrm>
                <a:off x="13999731" y="4876583"/>
                <a:ext cx="786394" cy="786372"/>
                <a:chOff x="14284301" y="5034157"/>
                <a:chExt cx="786394" cy="786372"/>
              </a:xfrm>
            </p:grpSpPr>
            <p:sp>
              <p:nvSpPr>
                <p:cNvPr id="150"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51"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52"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53"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7" name="Group 126"/>
            <p:cNvGrpSpPr/>
            <p:nvPr/>
          </p:nvGrpSpPr>
          <p:grpSpPr>
            <a:xfrm>
              <a:off x="22557157" y="952383"/>
              <a:ext cx="968407" cy="967273"/>
              <a:chOff x="10261154" y="5204997"/>
              <a:chExt cx="3815295" cy="3810826"/>
            </a:xfrm>
          </p:grpSpPr>
          <p:sp>
            <p:nvSpPr>
              <p:cNvPr id="133"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34" name="Group 133"/>
              <p:cNvGrpSpPr/>
              <p:nvPr/>
            </p:nvGrpSpPr>
            <p:grpSpPr>
              <a:xfrm>
                <a:off x="10795629" y="6172064"/>
                <a:ext cx="2746345" cy="1876692"/>
                <a:chOff x="10795629" y="6279632"/>
                <a:chExt cx="2746345" cy="1876692"/>
              </a:xfrm>
            </p:grpSpPr>
            <p:grpSp>
              <p:nvGrpSpPr>
                <p:cNvPr id="135" name="Group 334"/>
                <p:cNvGrpSpPr/>
                <p:nvPr/>
              </p:nvGrpSpPr>
              <p:grpSpPr>
                <a:xfrm>
                  <a:off x="10795629" y="6279632"/>
                  <a:ext cx="2746345" cy="929140"/>
                  <a:chOff x="0" y="0"/>
                  <a:chExt cx="2745984" cy="929137"/>
                </a:xfrm>
                <a:solidFill>
                  <a:schemeClr val="bg1"/>
                </a:solidFill>
              </p:grpSpPr>
              <p:sp>
                <p:nvSpPr>
                  <p:cNvPr id="141"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2"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3"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4"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5"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6"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7"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36" name="Group 326"/>
                <p:cNvGrpSpPr/>
                <p:nvPr/>
              </p:nvGrpSpPr>
              <p:grpSpPr>
                <a:xfrm>
                  <a:off x="11235407" y="7279312"/>
                  <a:ext cx="1866789" cy="877012"/>
                  <a:chOff x="0" y="0"/>
                  <a:chExt cx="2029469" cy="953561"/>
                </a:xfrm>
                <a:solidFill>
                  <a:srgbClr val="FFFFFF"/>
                </a:solidFill>
              </p:grpSpPr>
              <p:sp>
                <p:nvSpPr>
                  <p:cNvPr id="137"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38"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39"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0"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28" name="Group 127"/>
            <p:cNvGrpSpPr/>
            <p:nvPr/>
          </p:nvGrpSpPr>
          <p:grpSpPr>
            <a:xfrm>
              <a:off x="22104809" y="1224426"/>
              <a:ext cx="290119" cy="290119"/>
              <a:chOff x="7728296" y="6647665"/>
              <a:chExt cx="1367839" cy="1367839"/>
            </a:xfrm>
          </p:grpSpPr>
          <p:sp>
            <p:nvSpPr>
              <p:cNvPr id="129"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30" name="Group 129"/>
              <p:cNvGrpSpPr/>
              <p:nvPr/>
            </p:nvGrpSpPr>
            <p:grpSpPr>
              <a:xfrm>
                <a:off x="7948854" y="6858000"/>
                <a:ext cx="816030" cy="820374"/>
                <a:chOff x="15893563" y="7396538"/>
                <a:chExt cx="1062193" cy="1067845"/>
              </a:xfrm>
              <a:solidFill>
                <a:srgbClr val="FFFFFF"/>
              </a:solidFill>
            </p:grpSpPr>
            <p:sp>
              <p:nvSpPr>
                <p:cNvPr id="131"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2"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7289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 name="Shape 2781"/>
          <p:cNvSpPr/>
          <p:nvPr/>
        </p:nvSpPr>
        <p:spPr>
          <a:xfrm>
            <a:off x="4276392" y="9692304"/>
            <a:ext cx="5086184" cy="379432"/>
          </a:xfrm>
          <a:prstGeom prst="rect">
            <a:avLst/>
          </a:prstGeom>
          <a:ln w="12700">
            <a:miter lim="400000"/>
          </a:ln>
          <a:extLst>
            <a:ext uri="{C572A759-6A51-4108-AA02-DFA0A04FC94B}">
              <ma14:wrappingTextBoxFlag xmlns:ma14="http://schemas.microsoft.com/office/mac/drawingml/2011/main" val="1"/>
            </a:ext>
          </a:extLst>
        </p:spPr>
        <p:txBody>
          <a:bodyPr wrap="square" lIns="50721" tIns="50721" rIns="50721" bIns="50721" anchor="ctr">
            <a:spAutoFit/>
          </a:bodyPr>
          <a:lstStyle>
            <a:lvl1pPr algn="ctr">
              <a:defRPr sz="1800" spc="0">
                <a:solidFill>
                  <a:srgbClr val="000000"/>
                </a:solidFill>
                <a:latin typeface="+mn-lt"/>
                <a:ea typeface="+mn-ea"/>
                <a:cs typeface="+mn-cs"/>
                <a:sym typeface="Helvetica"/>
              </a:defRPr>
            </a:lvl1pPr>
          </a:lstStyle>
          <a:p>
            <a:pPr lvl="0"/>
            <a:r>
              <a:rPr dirty="0"/>
              <a:t>Apigee Black Friday Holiday Traffic</a:t>
            </a:r>
          </a:p>
        </p:txBody>
      </p:sp>
      <p:grpSp>
        <p:nvGrpSpPr>
          <p:cNvPr id="3" name="Group 2"/>
          <p:cNvGrpSpPr>
            <a:grpSpLocks noChangeAspect="1"/>
          </p:cNvGrpSpPr>
          <p:nvPr/>
        </p:nvGrpSpPr>
        <p:grpSpPr>
          <a:xfrm>
            <a:off x="3161864" y="2307502"/>
            <a:ext cx="7315200" cy="7315200"/>
            <a:chOff x="6845164" y="1159246"/>
            <a:chExt cx="10693131" cy="10693131"/>
          </a:xfrm>
        </p:grpSpPr>
        <p:grpSp>
          <p:nvGrpSpPr>
            <p:cNvPr id="2780" name="Group 2780"/>
            <p:cNvGrpSpPr/>
            <p:nvPr/>
          </p:nvGrpSpPr>
          <p:grpSpPr>
            <a:xfrm>
              <a:off x="6845164" y="1159246"/>
              <a:ext cx="10693131" cy="10693131"/>
              <a:chOff x="0" y="0"/>
              <a:chExt cx="10693130" cy="10693130"/>
            </a:xfrm>
          </p:grpSpPr>
          <p:sp>
            <p:nvSpPr>
              <p:cNvPr id="2778" name="Shape 2778"/>
              <p:cNvSpPr/>
              <p:nvPr/>
            </p:nvSpPr>
            <p:spPr>
              <a:xfrm>
                <a:off x="-1" y="-1"/>
                <a:ext cx="10693132" cy="1069313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A6AAA9"/>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sz="1800"/>
              </a:p>
            </p:txBody>
          </p:sp>
          <p:pic>
            <p:nvPicPr>
              <p:cNvPr id="2779" name="image96.png"/>
              <p:cNvPicPr/>
              <p:nvPr/>
            </p:nvPicPr>
            <p:blipFill>
              <a:blip r:embed="rId3">
                <a:extLst/>
              </a:blip>
              <a:stretch>
                <a:fillRect/>
              </a:stretch>
            </p:blipFill>
            <p:spPr>
              <a:xfrm>
                <a:off x="114964" y="2661182"/>
                <a:ext cx="10463745" cy="7917858"/>
              </a:xfrm>
              <a:prstGeom prst="rect">
                <a:avLst/>
              </a:prstGeom>
              <a:ln w="12700" cap="flat">
                <a:noFill/>
                <a:miter lim="400000"/>
              </a:ln>
              <a:effectLst/>
            </p:spPr>
          </p:pic>
        </p:grpSp>
        <p:sp>
          <p:nvSpPr>
            <p:cNvPr id="2782" name="Shape 2782"/>
            <p:cNvSpPr/>
            <p:nvPr/>
          </p:nvSpPr>
          <p:spPr>
            <a:xfrm>
              <a:off x="7259176" y="1716075"/>
              <a:ext cx="9891044" cy="4700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6519">
                <a:spcBef>
                  <a:spcPts val="3100"/>
                </a:spcBef>
                <a:defRPr sz="1800" spc="0">
                  <a:solidFill>
                    <a:srgbClr val="000000"/>
                  </a:solidFill>
                </a:defRPr>
              </a:pPr>
              <a:r>
                <a:rPr sz="3600" b="1" spc="-150" dirty="0">
                  <a:solidFill>
                    <a:srgbClr val="FF4300"/>
                  </a:solidFill>
                  <a:latin typeface="+mj-lt"/>
                  <a:ea typeface="+mj-ea"/>
                  <a:cs typeface="+mj-cs"/>
                  <a:sym typeface="Helvetica Neue"/>
                </a:rPr>
                <a:t>4x</a:t>
              </a:r>
              <a:r>
                <a:rPr sz="3600" spc="-150" dirty="0">
                  <a:solidFill>
                    <a:srgbClr val="5A5A5A"/>
                  </a:solidFill>
                  <a:latin typeface="Helvetica Neue Light"/>
                  <a:ea typeface="Helvetica Neue Light"/>
                  <a:cs typeface="Helvetica Neue Light"/>
                  <a:sym typeface="Helvetica Neue Light"/>
                </a:rPr>
                <a:t> scale year/year</a:t>
              </a:r>
              <a:endParaRPr sz="3600" spc="-150" dirty="0">
                <a:solidFill>
                  <a:srgbClr val="FF4300"/>
                </a:solidFill>
                <a:latin typeface="Helvetica Neue Light"/>
                <a:ea typeface="Helvetica Neue Light"/>
                <a:cs typeface="Helvetica Neue Light"/>
                <a:sym typeface="Helvetica Neue Light"/>
              </a:endParaRPr>
            </a:p>
            <a:p>
              <a:pPr algn="ctr" defTabSz="456519">
                <a:spcBef>
                  <a:spcPts val="3100"/>
                </a:spcBef>
                <a:defRPr sz="1800" spc="0">
                  <a:solidFill>
                    <a:srgbClr val="000000"/>
                  </a:solidFill>
                </a:defRPr>
              </a:pPr>
              <a:r>
                <a:rPr sz="3600" spc="-150" dirty="0">
                  <a:solidFill>
                    <a:srgbClr val="5A5A5A"/>
                  </a:solidFill>
                  <a:latin typeface="Helvetica Neue Light"/>
                  <a:ea typeface="Helvetica Neue Light"/>
                  <a:cs typeface="Helvetica Neue Light"/>
                  <a:sym typeface="Helvetica Neue Light"/>
                </a:rPr>
                <a:t>Scaled </a:t>
              </a:r>
              <a:r>
                <a:rPr sz="3600" b="1" spc="-150" dirty="0">
                  <a:solidFill>
                    <a:srgbClr val="FF4300"/>
                  </a:solidFill>
                  <a:latin typeface="+mj-lt"/>
                  <a:ea typeface="+mj-ea"/>
                  <a:cs typeface="+mj-cs"/>
                  <a:sym typeface="Helvetica Neue"/>
                </a:rPr>
                <a:t>capacity</a:t>
              </a:r>
              <a:r>
                <a:rPr sz="3600" spc="-150" dirty="0">
                  <a:solidFill>
                    <a:srgbClr val="5A5A5A"/>
                  </a:solidFill>
                  <a:latin typeface="Helvetica Neue Light"/>
                  <a:ea typeface="Helvetica Neue Light"/>
                  <a:cs typeface="Helvetica Neue Light"/>
                  <a:sym typeface="Helvetica Neue Light"/>
                </a:rPr>
                <a:t> by </a:t>
              </a:r>
              <a:br>
                <a:rPr sz="3600" spc="-150" dirty="0">
                  <a:solidFill>
                    <a:srgbClr val="5A5A5A"/>
                  </a:solidFill>
                  <a:latin typeface="Helvetica Neue Light"/>
                  <a:ea typeface="Helvetica Neue Light"/>
                  <a:cs typeface="Helvetica Neue Light"/>
                  <a:sym typeface="Helvetica Neue Light"/>
                </a:rPr>
              </a:br>
              <a:r>
                <a:rPr sz="3600" b="1" spc="-150" dirty="0">
                  <a:solidFill>
                    <a:srgbClr val="FF4300"/>
                  </a:solidFill>
                  <a:latin typeface="+mj-lt"/>
                  <a:ea typeface="+mj-ea"/>
                  <a:cs typeface="+mj-cs"/>
                  <a:sym typeface="Helvetica Neue"/>
                </a:rPr>
                <a:t>2x</a:t>
              </a:r>
              <a:r>
                <a:rPr sz="3600" spc="-150" dirty="0">
                  <a:solidFill>
                    <a:srgbClr val="5A5A5A"/>
                  </a:solidFill>
                  <a:latin typeface="Helvetica Neue Light"/>
                  <a:ea typeface="Helvetica Neue Light"/>
                  <a:cs typeface="Helvetica Neue Light"/>
                  <a:sym typeface="Helvetica Neue Light"/>
                </a:rPr>
                <a:t> within </a:t>
              </a:r>
              <a:r>
                <a:rPr sz="3600" b="1" spc="-150" dirty="0">
                  <a:solidFill>
                    <a:srgbClr val="FF4300"/>
                  </a:solidFill>
                  <a:latin typeface="+mj-lt"/>
                  <a:ea typeface="+mj-ea"/>
                  <a:cs typeface="+mj-cs"/>
                  <a:sym typeface="Helvetica Neue"/>
                </a:rPr>
                <a:t>2 hours </a:t>
              </a:r>
              <a:r>
                <a:rPr sz="3600" spc="-150" dirty="0">
                  <a:solidFill>
                    <a:srgbClr val="686868"/>
                  </a:solidFill>
                  <a:latin typeface="Helvetica Neue Light"/>
                  <a:ea typeface="Helvetica Neue Light"/>
                  <a:cs typeface="Helvetica Neue Light"/>
                  <a:sym typeface="Helvetica Neue Light"/>
                </a:rPr>
                <a:t>for one customer</a:t>
              </a:r>
            </a:p>
            <a:p>
              <a:pPr algn="ctr" defTabSz="456519">
                <a:spcBef>
                  <a:spcPts val="3100"/>
                </a:spcBef>
                <a:defRPr sz="1800" spc="0">
                  <a:solidFill>
                    <a:srgbClr val="000000"/>
                  </a:solidFill>
                </a:defRPr>
              </a:pPr>
              <a:r>
                <a:rPr sz="3600" spc="-150" dirty="0">
                  <a:solidFill>
                    <a:srgbClr val="5A5A5A"/>
                  </a:solidFill>
                  <a:latin typeface="Helvetica Neue Light"/>
                  <a:ea typeface="Helvetica Neue Light"/>
                  <a:cs typeface="Helvetica Neue Light"/>
                  <a:sym typeface="Helvetica Neue Light"/>
                </a:rPr>
                <a:t>Zero impact to all other customers</a:t>
              </a:r>
            </a:p>
          </p:txBody>
        </p:sp>
      </p:grpSp>
      <p:sp>
        <p:nvSpPr>
          <p:cNvPr id="7" name="Text Placeholder 6"/>
          <p:cNvSpPr>
            <a:spLocks noGrp="1"/>
          </p:cNvSpPr>
          <p:nvPr>
            <p:ph type="body" sz="quarter" idx="10"/>
          </p:nvPr>
        </p:nvSpPr>
        <p:spPr/>
        <p:txBody>
          <a:bodyPr/>
          <a:lstStyle/>
          <a:p>
            <a:r>
              <a:rPr lang="en-US" dirty="0" smtClean="0"/>
              <a:t>Billions of API calls, including large spikes, processed regularly without disruption </a:t>
            </a:r>
          </a:p>
          <a:p>
            <a:endParaRPr lang="en-US" dirty="0"/>
          </a:p>
        </p:txBody>
      </p:sp>
      <p:sp>
        <p:nvSpPr>
          <p:cNvPr id="2" name="Title 1"/>
          <p:cNvSpPr>
            <a:spLocks noGrp="1"/>
          </p:cNvSpPr>
          <p:nvPr>
            <p:ph type="title"/>
          </p:nvPr>
        </p:nvSpPr>
        <p:spPr/>
        <p:txBody>
          <a:bodyPr/>
          <a:lstStyle/>
          <a:p>
            <a:r>
              <a:rPr lang="en-US" dirty="0" smtClean="0"/>
              <a:t>Support web-scale mission-critical operations</a:t>
            </a:r>
            <a:endParaRPr lang="en-US" dirty="0"/>
          </a:p>
        </p:txBody>
      </p:sp>
      <p:sp>
        <p:nvSpPr>
          <p:cNvPr id="5" name="Slide Number Placeholder 4"/>
          <p:cNvSpPr>
            <a:spLocks noGrp="1"/>
          </p:cNvSpPr>
          <p:nvPr>
            <p:ph type="sldNum" sz="quarter" idx="4"/>
          </p:nvPr>
        </p:nvSpPr>
        <p:spPr/>
        <p:txBody>
          <a:bodyPr/>
          <a:lstStyle/>
          <a:p>
            <a:fld id="{B9CF2066-C172-C043-9656-E2597F9B5BE6}" type="slidenum">
              <a:rPr lang="en-US" smtClean="0"/>
              <a:pPr/>
              <a:t>27</a:t>
            </a:fld>
            <a:endParaRPr lang="en-US" dirty="0"/>
          </a:p>
        </p:txBody>
      </p:sp>
      <p:sp>
        <p:nvSpPr>
          <p:cNvPr id="6" name="Footer Placeholder 5"/>
          <p:cNvSpPr>
            <a:spLocks noGrp="1"/>
          </p:cNvSpPr>
          <p:nvPr>
            <p:ph type="ftr" sz="quarter" idx="3"/>
          </p:nvPr>
        </p:nvSpPr>
        <p:spPr/>
        <p:txBody>
          <a:bodyPr/>
          <a:lstStyle/>
          <a:p>
            <a:r>
              <a:rPr lang="en-US" dirty="0" smtClean="0"/>
              <a:t>©2015 Apigee. All Rights Reserved. </a:t>
            </a:r>
            <a:endParaRPr lang="en-US" dirty="0"/>
          </a:p>
        </p:txBody>
      </p:sp>
      <p:sp>
        <p:nvSpPr>
          <p:cNvPr id="12" name="Shape 2541"/>
          <p:cNvSpPr/>
          <p:nvPr/>
        </p:nvSpPr>
        <p:spPr>
          <a:xfrm>
            <a:off x="12458002" y="3907380"/>
            <a:ext cx="10399719" cy="984796"/>
          </a:xfrm>
          <a:prstGeom prst="rect">
            <a:avLst/>
          </a:prstGeom>
          <a:solidFill>
            <a:srgbClr val="F2F2F2"/>
          </a:solidFill>
          <a:ln w="12700" cap="flat">
            <a:noFill/>
            <a:miter lim="400000"/>
          </a:ln>
          <a:effectLst/>
          <a:extLst>
            <a:ext uri="{C572A759-6A51-4108-AA02-DFA0A04FC94B}">
              <ma14:wrappingTextBoxFlag xmlns:ma14="http://schemas.microsoft.com/office/mac/drawingml/2011/main" val="1"/>
            </a:ext>
          </a:extLst>
        </p:spPr>
        <p:txBody>
          <a:bodyPr wrap="square" lIns="121713" tIns="121713" rIns="121713" bIns="121713" numCol="1" anchor="t">
            <a:spAutoFit/>
          </a:bodyPr>
          <a:lstStyle>
            <a:lvl1pPr algn="ctr">
              <a:defRPr sz="7200">
                <a:latin typeface="+mn-lt"/>
                <a:ea typeface="+mn-ea"/>
                <a:cs typeface="+mn-cs"/>
                <a:sym typeface="Helvetica"/>
              </a:defRPr>
            </a:lvl1pPr>
          </a:lstStyle>
          <a:p>
            <a:pPr lvl="0" algn="l">
              <a:defRPr sz="1800" spc="0">
                <a:solidFill>
                  <a:srgbClr val="000000"/>
                </a:solidFill>
              </a:defRPr>
            </a:pPr>
            <a:r>
              <a:rPr sz="4800" dirty="0"/>
              <a:t>API requests handled:      </a:t>
            </a:r>
            <a:r>
              <a:rPr lang="en-US" sz="4800" dirty="0"/>
              <a:t>	</a:t>
            </a:r>
            <a:r>
              <a:rPr sz="4800" dirty="0"/>
              <a:t>  </a:t>
            </a:r>
            <a:r>
              <a:rPr lang="en-US" sz="4800" dirty="0"/>
              <a:t>	</a:t>
            </a:r>
            <a:r>
              <a:rPr sz="4800" dirty="0"/>
              <a:t>102B+</a:t>
            </a:r>
          </a:p>
        </p:txBody>
      </p:sp>
      <p:sp>
        <p:nvSpPr>
          <p:cNvPr id="13" name="Shape 2542"/>
          <p:cNvSpPr/>
          <p:nvPr/>
        </p:nvSpPr>
        <p:spPr>
          <a:xfrm>
            <a:off x="12457985" y="5585625"/>
            <a:ext cx="10399721" cy="984796"/>
          </a:xfrm>
          <a:prstGeom prst="rect">
            <a:avLst/>
          </a:prstGeom>
          <a:solidFill>
            <a:srgbClr val="D9D9D9"/>
          </a:solidFill>
          <a:ln w="12700" cap="flat">
            <a:noFill/>
            <a:miter lim="400000"/>
          </a:ln>
          <a:effectLst/>
          <a:extLst>
            <a:ext uri="{C572A759-6A51-4108-AA02-DFA0A04FC94B}">
              <ma14:wrappingTextBoxFlag xmlns:ma14="http://schemas.microsoft.com/office/mac/drawingml/2011/main" val="1"/>
            </a:ext>
          </a:extLst>
        </p:spPr>
        <p:txBody>
          <a:bodyPr wrap="square" lIns="121713" tIns="121713" rIns="121713" bIns="121713" numCol="1" anchor="t">
            <a:spAutoFit/>
          </a:bodyPr>
          <a:lstStyle>
            <a:lvl1pPr algn="ctr">
              <a:defRPr sz="7200">
                <a:latin typeface="+mn-lt"/>
                <a:ea typeface="+mn-ea"/>
                <a:cs typeface="+mn-cs"/>
                <a:sym typeface="Helvetica"/>
              </a:defRPr>
            </a:lvl1pPr>
          </a:lstStyle>
          <a:p>
            <a:pPr lvl="0" algn="l">
              <a:defRPr sz="1800" spc="0">
                <a:solidFill>
                  <a:srgbClr val="000000"/>
                </a:solidFill>
              </a:defRPr>
            </a:pPr>
            <a:r>
              <a:rPr sz="4800" dirty="0"/>
              <a:t>Servers managed:                 3000+</a:t>
            </a:r>
          </a:p>
        </p:txBody>
      </p:sp>
      <p:sp>
        <p:nvSpPr>
          <p:cNvPr id="4" name="TextBox 3"/>
          <p:cNvSpPr txBox="1"/>
          <p:nvPr/>
        </p:nvSpPr>
        <p:spPr>
          <a:xfrm>
            <a:off x="14310491" y="2688447"/>
            <a:ext cx="7375030" cy="692498"/>
          </a:xfrm>
          <a:prstGeom prst="rect">
            <a:avLst/>
          </a:prstGeom>
          <a:noFill/>
        </p:spPr>
        <p:txBody>
          <a:bodyPr wrap="square" lIns="45666" tIns="45666" rIns="45666" bIns="91313" rtlCol="0" anchor="t">
            <a:spAutoFit/>
          </a:bodyPr>
          <a:lstStyle/>
          <a:p>
            <a:pPr algn="ctr"/>
            <a:r>
              <a:rPr lang="en-US" sz="3600" b="1" dirty="0"/>
              <a:t>Apigee Cloud Stats 2014</a:t>
            </a:r>
          </a:p>
        </p:txBody>
      </p:sp>
      <p:grpSp>
        <p:nvGrpSpPr>
          <p:cNvPr id="83" name="Group 82"/>
          <p:cNvGrpSpPr/>
          <p:nvPr/>
        </p:nvGrpSpPr>
        <p:grpSpPr>
          <a:xfrm>
            <a:off x="22104809" y="523317"/>
            <a:ext cx="1887958" cy="2059408"/>
            <a:chOff x="22104809" y="523317"/>
            <a:chExt cx="1887958" cy="2059408"/>
          </a:xfrm>
        </p:grpSpPr>
        <p:sp>
          <p:nvSpPr>
            <p:cNvPr id="84" name="Oval 83"/>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p:cNvGrpSpPr>
              <a:grpSpLocks noChangeAspect="1"/>
            </p:cNvGrpSpPr>
            <p:nvPr/>
          </p:nvGrpSpPr>
          <p:grpSpPr>
            <a:xfrm>
              <a:off x="22358554" y="719135"/>
              <a:ext cx="290459" cy="290119"/>
              <a:chOff x="9813921" y="4686505"/>
              <a:chExt cx="1144341" cy="1143000"/>
            </a:xfrm>
          </p:grpSpPr>
          <p:sp>
            <p:nvSpPr>
              <p:cNvPr id="136"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37"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6" name="Group 85"/>
            <p:cNvGrpSpPr>
              <a:grpSpLocks noChangeAspect="1"/>
            </p:cNvGrpSpPr>
            <p:nvPr/>
          </p:nvGrpSpPr>
          <p:grpSpPr>
            <a:xfrm>
              <a:off x="23518393" y="1764182"/>
              <a:ext cx="290119" cy="290119"/>
              <a:chOff x="15956761" y="7275716"/>
              <a:chExt cx="914400" cy="914400"/>
            </a:xfrm>
          </p:grpSpPr>
          <p:sp>
            <p:nvSpPr>
              <p:cNvPr id="134"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35"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7" name="Group 86"/>
            <p:cNvGrpSpPr>
              <a:grpSpLocks noChangeAspect="1"/>
            </p:cNvGrpSpPr>
            <p:nvPr/>
          </p:nvGrpSpPr>
          <p:grpSpPr>
            <a:xfrm>
              <a:off x="22284249" y="1772383"/>
              <a:ext cx="289904" cy="289867"/>
              <a:chOff x="9430813" y="8581487"/>
              <a:chExt cx="1133009" cy="1132864"/>
            </a:xfrm>
          </p:grpSpPr>
          <p:sp>
            <p:nvSpPr>
              <p:cNvPr id="132"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3"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 name="Group 87"/>
            <p:cNvGrpSpPr>
              <a:grpSpLocks noChangeAspect="1"/>
            </p:cNvGrpSpPr>
            <p:nvPr/>
          </p:nvGrpSpPr>
          <p:grpSpPr>
            <a:xfrm>
              <a:off x="23702863" y="1213748"/>
              <a:ext cx="289904" cy="289867"/>
              <a:chOff x="16566895" y="10691701"/>
              <a:chExt cx="1142154" cy="1142008"/>
            </a:xfrm>
          </p:grpSpPr>
          <p:sp>
            <p:nvSpPr>
              <p:cNvPr id="130"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1"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89" name="Group 88"/>
            <p:cNvGrpSpPr>
              <a:grpSpLocks noChangeAspect="1"/>
            </p:cNvGrpSpPr>
            <p:nvPr/>
          </p:nvGrpSpPr>
          <p:grpSpPr>
            <a:xfrm>
              <a:off x="22744142" y="1988365"/>
              <a:ext cx="594436" cy="594360"/>
              <a:chOff x="22905421" y="2062250"/>
              <a:chExt cx="289904" cy="289867"/>
            </a:xfrm>
          </p:grpSpPr>
          <p:sp>
            <p:nvSpPr>
              <p:cNvPr id="125"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26" name="Group 125"/>
              <p:cNvGrpSpPr>
                <a:grpSpLocks noChangeAspect="1"/>
              </p:cNvGrpSpPr>
              <p:nvPr/>
            </p:nvGrpSpPr>
            <p:grpSpPr>
              <a:xfrm>
                <a:off x="22918425" y="2073312"/>
                <a:ext cx="266944" cy="266909"/>
                <a:chOff x="17759408" y="2959111"/>
                <a:chExt cx="1756810" cy="1756581"/>
              </a:xfrm>
              <a:noFill/>
            </p:grpSpPr>
            <p:sp>
              <p:nvSpPr>
                <p:cNvPr id="127"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8"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9"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90" name="Group 89"/>
            <p:cNvGrpSpPr>
              <a:grpSpLocks noChangeAspect="1"/>
            </p:cNvGrpSpPr>
            <p:nvPr/>
          </p:nvGrpSpPr>
          <p:grpSpPr>
            <a:xfrm>
              <a:off x="22904862" y="523317"/>
              <a:ext cx="290459" cy="290119"/>
              <a:chOff x="11838745" y="3905623"/>
              <a:chExt cx="1144341" cy="1143000"/>
            </a:xfrm>
          </p:grpSpPr>
          <p:sp>
            <p:nvSpPr>
              <p:cNvPr id="119"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0" name="Group 119"/>
              <p:cNvGrpSpPr/>
              <p:nvPr/>
            </p:nvGrpSpPr>
            <p:grpSpPr>
              <a:xfrm>
                <a:off x="12085261" y="4135648"/>
                <a:ext cx="688937" cy="719013"/>
                <a:chOff x="12085261" y="4135648"/>
                <a:chExt cx="688937" cy="719013"/>
              </a:xfrm>
            </p:grpSpPr>
            <p:grpSp>
              <p:nvGrpSpPr>
                <p:cNvPr id="121" name="Group 120"/>
                <p:cNvGrpSpPr>
                  <a:grpSpLocks noChangeAspect="1"/>
                </p:cNvGrpSpPr>
                <p:nvPr/>
              </p:nvGrpSpPr>
              <p:grpSpPr>
                <a:xfrm>
                  <a:off x="12085261" y="4135648"/>
                  <a:ext cx="688937" cy="682951"/>
                  <a:chOff x="4056063" y="6008688"/>
                  <a:chExt cx="182562" cy="180975"/>
                </a:xfrm>
              </p:grpSpPr>
              <p:sp>
                <p:nvSpPr>
                  <p:cNvPr id="123"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4"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2"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1" name="Group 90"/>
            <p:cNvGrpSpPr>
              <a:grpSpLocks noChangeAspect="1"/>
            </p:cNvGrpSpPr>
            <p:nvPr/>
          </p:nvGrpSpPr>
          <p:grpSpPr>
            <a:xfrm>
              <a:off x="23472548" y="719135"/>
              <a:ext cx="290459" cy="290119"/>
              <a:chOff x="13841925" y="4677102"/>
              <a:chExt cx="1144341" cy="1143000"/>
            </a:xfrm>
          </p:grpSpPr>
          <p:sp>
            <p:nvSpPr>
              <p:cNvPr id="113"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14" name="Group 113"/>
              <p:cNvGrpSpPr/>
              <p:nvPr/>
            </p:nvGrpSpPr>
            <p:grpSpPr>
              <a:xfrm>
                <a:off x="13999731" y="4876583"/>
                <a:ext cx="786394" cy="786372"/>
                <a:chOff x="14284301" y="5034157"/>
                <a:chExt cx="786394" cy="786372"/>
              </a:xfrm>
            </p:grpSpPr>
            <p:sp>
              <p:nvSpPr>
                <p:cNvPr id="115"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16"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17"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18"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2" name="Group 91"/>
            <p:cNvGrpSpPr/>
            <p:nvPr/>
          </p:nvGrpSpPr>
          <p:grpSpPr>
            <a:xfrm>
              <a:off x="22557157" y="952383"/>
              <a:ext cx="968407" cy="967273"/>
              <a:chOff x="10261154" y="5204997"/>
              <a:chExt cx="3815295" cy="3810826"/>
            </a:xfrm>
          </p:grpSpPr>
          <p:sp>
            <p:nvSpPr>
              <p:cNvPr id="98"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99" name="Group 98"/>
              <p:cNvGrpSpPr/>
              <p:nvPr/>
            </p:nvGrpSpPr>
            <p:grpSpPr>
              <a:xfrm>
                <a:off x="10795629" y="6172064"/>
                <a:ext cx="2746345" cy="1876692"/>
                <a:chOff x="10795629" y="6279632"/>
                <a:chExt cx="2746345" cy="1876692"/>
              </a:xfrm>
            </p:grpSpPr>
            <p:grpSp>
              <p:nvGrpSpPr>
                <p:cNvPr id="100" name="Group 334"/>
                <p:cNvGrpSpPr/>
                <p:nvPr/>
              </p:nvGrpSpPr>
              <p:grpSpPr>
                <a:xfrm>
                  <a:off x="10795629" y="6279632"/>
                  <a:ext cx="2746345" cy="929140"/>
                  <a:chOff x="0" y="0"/>
                  <a:chExt cx="2745984" cy="929137"/>
                </a:xfrm>
                <a:solidFill>
                  <a:schemeClr val="bg1"/>
                </a:solidFill>
              </p:grpSpPr>
              <p:sp>
                <p:nvSpPr>
                  <p:cNvPr id="106"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07"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08"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09"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0"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1"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2"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1" name="Group 326"/>
                <p:cNvGrpSpPr/>
                <p:nvPr/>
              </p:nvGrpSpPr>
              <p:grpSpPr>
                <a:xfrm>
                  <a:off x="11235407" y="7279312"/>
                  <a:ext cx="1866789" cy="877012"/>
                  <a:chOff x="0" y="0"/>
                  <a:chExt cx="2029469" cy="953561"/>
                </a:xfrm>
                <a:solidFill>
                  <a:srgbClr val="FFFFFF"/>
                </a:solidFill>
              </p:grpSpPr>
              <p:sp>
                <p:nvSpPr>
                  <p:cNvPr id="102"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3"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4"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5"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93" name="Group 92"/>
            <p:cNvGrpSpPr/>
            <p:nvPr/>
          </p:nvGrpSpPr>
          <p:grpSpPr>
            <a:xfrm>
              <a:off x="22104809" y="1224426"/>
              <a:ext cx="290119" cy="290119"/>
              <a:chOff x="7728296" y="6647665"/>
              <a:chExt cx="1367839" cy="1367839"/>
            </a:xfrm>
          </p:grpSpPr>
          <p:sp>
            <p:nvSpPr>
              <p:cNvPr id="94"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95" name="Group 94"/>
              <p:cNvGrpSpPr/>
              <p:nvPr/>
            </p:nvGrpSpPr>
            <p:grpSpPr>
              <a:xfrm>
                <a:off x="7948854" y="6858000"/>
                <a:ext cx="816030" cy="820374"/>
                <a:chOff x="15893563" y="7396538"/>
                <a:chExt cx="1062193" cy="1067845"/>
              </a:xfrm>
              <a:solidFill>
                <a:srgbClr val="FFFFFF"/>
              </a:solidFill>
            </p:grpSpPr>
            <p:sp>
              <p:nvSpPr>
                <p:cNvPr id="9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9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101610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 name="Shape 2579"/>
          <p:cNvSpPr>
            <a:spLocks noGrp="1"/>
          </p:cNvSpPr>
          <p:nvPr>
            <p:ph type="title"/>
          </p:nvPr>
        </p:nvSpPr>
        <p:spPr/>
        <p:txBody>
          <a:bodyPr>
            <a:normAutofit/>
          </a:bodyPr>
          <a:lstStyle/>
          <a:p>
            <a:r>
              <a:rPr lang="en-US" dirty="0" smtClean="0"/>
              <a:t>Largest API cloud platform and private </a:t>
            </a:r>
            <a:r>
              <a:rPr lang="en-US" dirty="0"/>
              <a:t>c</a:t>
            </a:r>
            <a:r>
              <a:rPr lang="en-US" dirty="0" smtClean="0"/>
              <a:t>loud </a:t>
            </a:r>
            <a:r>
              <a:rPr lang="en-US" dirty="0"/>
              <a:t>p</a:t>
            </a:r>
            <a:r>
              <a:rPr lang="en-US" dirty="0" smtClean="0"/>
              <a:t>rovider</a:t>
            </a:r>
            <a:endParaRPr lang="en-US" dirty="0"/>
          </a:p>
        </p:txBody>
      </p:sp>
      <p:sp>
        <p:nvSpPr>
          <p:cNvPr id="8" name="Slide Number Placeholder 7"/>
          <p:cNvSpPr>
            <a:spLocks noGrp="1"/>
          </p:cNvSpPr>
          <p:nvPr>
            <p:ph type="sldNum" sz="quarter" idx="4"/>
          </p:nvPr>
        </p:nvSpPr>
        <p:spPr/>
        <p:txBody>
          <a:bodyPr/>
          <a:lstStyle/>
          <a:p>
            <a:fld id="{B9CF2066-C172-C043-9656-E2597F9B5BE6}" type="slidenum">
              <a:rPr lang="en-US" smtClean="0"/>
              <a:pPr/>
              <a:t>28</a:t>
            </a:fld>
            <a:endParaRPr lang="en-US" dirty="0"/>
          </a:p>
        </p:txBody>
      </p:sp>
      <p:grpSp>
        <p:nvGrpSpPr>
          <p:cNvPr id="4" name="Group 3"/>
          <p:cNvGrpSpPr/>
          <p:nvPr/>
        </p:nvGrpSpPr>
        <p:grpSpPr>
          <a:xfrm>
            <a:off x="12811723" y="3172680"/>
            <a:ext cx="9714337" cy="6448536"/>
            <a:chOff x="12811721" y="3172680"/>
            <a:chExt cx="9714337" cy="6448536"/>
          </a:xfrm>
        </p:grpSpPr>
        <p:grpSp>
          <p:nvGrpSpPr>
            <p:cNvPr id="2" name="Group 1"/>
            <p:cNvGrpSpPr/>
            <p:nvPr/>
          </p:nvGrpSpPr>
          <p:grpSpPr>
            <a:xfrm>
              <a:off x="12811721" y="3172680"/>
              <a:ext cx="9714337" cy="6448536"/>
              <a:chOff x="12811721" y="3172680"/>
              <a:chExt cx="9714337" cy="6448536"/>
            </a:xfrm>
          </p:grpSpPr>
          <p:sp>
            <p:nvSpPr>
              <p:cNvPr id="33" name="Oval 75"/>
              <p:cNvSpPr/>
              <p:nvPr/>
            </p:nvSpPr>
            <p:spPr>
              <a:xfrm flipH="1">
                <a:off x="12811721" y="3172680"/>
                <a:ext cx="9714337" cy="5667576"/>
              </a:xfrm>
              <a:custGeom>
                <a:avLst/>
                <a:gdLst/>
                <a:ahLst/>
                <a:cxnLst/>
                <a:rect l="l" t="t" r="r" b="b"/>
                <a:pathLst>
                  <a:path w="9714338" h="5667576">
                    <a:moveTo>
                      <a:pt x="6279527" y="0"/>
                    </a:moveTo>
                    <a:cubicBezTo>
                      <a:pt x="5884261" y="0"/>
                      <a:pt x="5512382" y="93429"/>
                      <a:pt x="5187874" y="257910"/>
                    </a:cubicBezTo>
                    <a:lnTo>
                      <a:pt x="5171664" y="267099"/>
                    </a:lnTo>
                    <a:lnTo>
                      <a:pt x="5155086" y="260945"/>
                    </a:lnTo>
                    <a:cubicBezTo>
                      <a:pt x="4913242" y="179897"/>
                      <a:pt x="4652550" y="135737"/>
                      <a:pt x="4380806" y="135737"/>
                    </a:cubicBezTo>
                    <a:cubicBezTo>
                      <a:pt x="3590274" y="135737"/>
                      <a:pt x="2893290" y="509454"/>
                      <a:pt x="2481722" y="1077869"/>
                    </a:cubicBezTo>
                    <a:lnTo>
                      <a:pt x="2416306" y="1178339"/>
                    </a:lnTo>
                    <a:lnTo>
                      <a:pt x="2290214" y="1173139"/>
                    </a:lnTo>
                    <a:cubicBezTo>
                      <a:pt x="1025364" y="1173139"/>
                      <a:pt x="0" y="2129855"/>
                      <a:pt x="0" y="3310025"/>
                    </a:cubicBezTo>
                    <a:cubicBezTo>
                      <a:pt x="0" y="4490195"/>
                      <a:pt x="1025364" y="5446911"/>
                      <a:pt x="2290214" y="5446911"/>
                    </a:cubicBezTo>
                    <a:cubicBezTo>
                      <a:pt x="2685480" y="5446911"/>
                      <a:pt x="3057358" y="5353482"/>
                      <a:pt x="3381868" y="5189001"/>
                    </a:cubicBezTo>
                    <a:lnTo>
                      <a:pt x="3417248" y="5168945"/>
                    </a:lnTo>
                    <a:lnTo>
                      <a:pt x="3429832" y="5179616"/>
                    </a:lnTo>
                    <a:cubicBezTo>
                      <a:pt x="3825716" y="5484455"/>
                      <a:pt x="4333250" y="5667576"/>
                      <a:pt x="4886622" y="5667576"/>
                    </a:cubicBezTo>
                    <a:cubicBezTo>
                      <a:pt x="5439994" y="5667576"/>
                      <a:pt x="5947527" y="5484455"/>
                      <a:pt x="6343411" y="5179616"/>
                    </a:cubicBezTo>
                    <a:lnTo>
                      <a:pt x="6348071" y="5175664"/>
                    </a:lnTo>
                    <a:lnTo>
                      <a:pt x="6532668" y="5258635"/>
                    </a:lnTo>
                    <a:cubicBezTo>
                      <a:pt x="6806665" y="5366767"/>
                      <a:pt x="7107910" y="5426562"/>
                      <a:pt x="7424123" y="5426562"/>
                    </a:cubicBezTo>
                    <a:cubicBezTo>
                      <a:pt x="8688974" y="5426562"/>
                      <a:pt x="9714338" y="4469846"/>
                      <a:pt x="9714338" y="3289676"/>
                    </a:cubicBezTo>
                    <a:cubicBezTo>
                      <a:pt x="9714338" y="2478309"/>
                      <a:pt x="9229693" y="1772559"/>
                      <a:pt x="8515776" y="1410701"/>
                    </a:cubicBezTo>
                    <a:lnTo>
                      <a:pt x="8413077" y="1364540"/>
                    </a:lnTo>
                    <a:lnTo>
                      <a:pt x="8389766" y="1305114"/>
                    </a:lnTo>
                    <a:cubicBezTo>
                      <a:pt x="8042092" y="538153"/>
                      <a:pt x="7228165" y="0"/>
                      <a:pt x="6279527" y="0"/>
                    </a:cubicBezTo>
                    <a:close/>
                  </a:path>
                </a:pathLst>
              </a:custGeom>
              <a:solidFill>
                <a:srgbClr val="979B9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37" name="Shape 2591"/>
              <p:cNvSpPr/>
              <p:nvPr/>
            </p:nvSpPr>
            <p:spPr>
              <a:xfrm>
                <a:off x="14941085" y="8975006"/>
                <a:ext cx="5667206" cy="6462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660" tIns="45660" rIns="45660" bIns="45660" numCol="1" anchor="t">
                <a:spAutoFit/>
              </a:bodyPr>
              <a:lstStyle>
                <a:lvl1pPr algn="ctr">
                  <a:defRPr sz="4000"/>
                </a:lvl1pPr>
              </a:lstStyle>
              <a:p>
                <a:pPr lvl="0">
                  <a:defRPr sz="1800" spc="0">
                    <a:solidFill>
                      <a:srgbClr val="000000"/>
                    </a:solidFill>
                  </a:defRPr>
                </a:pPr>
                <a:r>
                  <a:rPr sz="3600" dirty="0">
                    <a:solidFill>
                      <a:srgbClr val="2D2D2D"/>
                    </a:solidFill>
                    <a:latin typeface="Helvetica Neue Thin"/>
                    <a:ea typeface="Helvetica Neue Thin"/>
                    <a:cs typeface="Helvetica Neue Thin"/>
                  </a:rPr>
                  <a:t>Multi-Datacenter Deployment</a:t>
                </a:r>
              </a:p>
            </p:txBody>
          </p:sp>
        </p:grpSp>
        <p:sp>
          <p:nvSpPr>
            <p:cNvPr id="38" name="Shape 2598"/>
            <p:cNvSpPr/>
            <p:nvPr/>
          </p:nvSpPr>
          <p:spPr>
            <a:xfrm>
              <a:off x="15761087" y="5500491"/>
              <a:ext cx="3806791" cy="144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64" tIns="45664" rIns="45664" bIns="45664" numCol="1" anchor="ctr">
              <a:spAutoFit/>
            </a:bodyPr>
            <a:lstStyle/>
            <a:p>
              <a:pPr lvl="0" algn="ctr">
                <a:defRPr sz="1800" spc="0">
                  <a:solidFill>
                    <a:srgbClr val="000000"/>
                  </a:solidFill>
                </a:defRPr>
              </a:pPr>
              <a:r>
                <a:rPr sz="4800" dirty="0">
                  <a:solidFill>
                    <a:schemeClr val="bg1"/>
                  </a:solidFill>
                  <a:latin typeface="Helvetica Neue Thin"/>
                  <a:ea typeface="Helvetica Neue Thin"/>
                  <a:cs typeface="Helvetica Neue Thin"/>
                </a:rPr>
                <a:t>1</a:t>
              </a:r>
              <a:r>
                <a:rPr sz="4800" baseline="30000" dirty="0">
                  <a:solidFill>
                    <a:schemeClr val="bg1"/>
                  </a:solidFill>
                  <a:latin typeface="Helvetica Neue Thin"/>
                  <a:ea typeface="Helvetica Neue Thin"/>
                  <a:cs typeface="Helvetica Neue Thin"/>
                </a:rPr>
                <a:t>+</a:t>
              </a:r>
              <a:r>
                <a:rPr sz="4800" dirty="0">
                  <a:solidFill>
                    <a:schemeClr val="bg1"/>
                  </a:solidFill>
                  <a:latin typeface="Helvetica Neue Thin"/>
                  <a:ea typeface="Helvetica Neue Thin"/>
                  <a:cs typeface="Helvetica Neue Thin"/>
                </a:rPr>
                <a:t> Billion </a:t>
              </a:r>
              <a:r>
                <a:rPr lang="en-US" sz="4800" dirty="0">
                  <a:solidFill>
                    <a:schemeClr val="bg1"/>
                  </a:solidFill>
                  <a:latin typeface="Helvetica Neue Thin"/>
                  <a:ea typeface="Helvetica Neue Thin"/>
                  <a:cs typeface="Helvetica Neue Thin"/>
                </a:rPr>
                <a:t/>
              </a:r>
              <a:br>
                <a:rPr lang="en-US" sz="4800" dirty="0">
                  <a:solidFill>
                    <a:schemeClr val="bg1"/>
                  </a:solidFill>
                  <a:latin typeface="Helvetica Neue Thin"/>
                  <a:ea typeface="Helvetica Neue Thin"/>
                  <a:cs typeface="Helvetica Neue Thin"/>
                </a:rPr>
              </a:br>
              <a:r>
                <a:rPr sz="4000" dirty="0">
                  <a:solidFill>
                    <a:schemeClr val="bg1"/>
                  </a:solidFill>
                  <a:latin typeface="Helvetica Neue Thin"/>
                  <a:ea typeface="Helvetica Neue Thin"/>
                  <a:cs typeface="Helvetica Neue Thin"/>
                </a:rPr>
                <a:t>calls / </a:t>
              </a:r>
              <a:r>
                <a:rPr lang="en-US" sz="4000" dirty="0">
                  <a:solidFill>
                    <a:schemeClr val="bg1"/>
                  </a:solidFill>
                  <a:latin typeface="Helvetica Neue Thin"/>
                  <a:ea typeface="Helvetica Neue Thin"/>
                  <a:cs typeface="Helvetica Neue Thin"/>
                </a:rPr>
                <a:t>week</a:t>
              </a:r>
              <a:endParaRPr sz="4000" dirty="0">
                <a:solidFill>
                  <a:schemeClr val="bg1"/>
                </a:solidFill>
                <a:latin typeface="Helvetica Neue Thin"/>
                <a:ea typeface="Helvetica Neue Thin"/>
                <a:cs typeface="Helvetica Neue Thin"/>
              </a:endParaRPr>
            </a:p>
          </p:txBody>
        </p:sp>
        <p:sp>
          <p:nvSpPr>
            <p:cNvPr id="54" name="Shape 2589"/>
            <p:cNvSpPr/>
            <p:nvPr/>
          </p:nvSpPr>
          <p:spPr>
            <a:xfrm>
              <a:off x="14677689" y="3543142"/>
              <a:ext cx="5318118" cy="1477051"/>
            </a:xfrm>
            <a:prstGeom prst="rect">
              <a:avLst/>
            </a:prstGeom>
            <a:ln w="12700">
              <a:miter lim="400000"/>
            </a:ln>
            <a:extLst>
              <a:ext uri="{C572A759-6A51-4108-AA02-DFA0A04FC94B}">
                <ma14:wrappingTextBoxFlag xmlns:ma14="http://schemas.microsoft.com/office/mac/drawingml/2011/main" val="1"/>
              </a:ext>
            </a:extLst>
          </p:spPr>
          <p:txBody>
            <a:bodyPr wrap="square" lIns="91303" tIns="91303" rIns="91303" bIns="91303">
              <a:spAutoFit/>
            </a:bodyPr>
            <a:lstStyle>
              <a:lvl1pPr algn="ctr">
                <a:defRPr sz="5600" u="sng">
                  <a:solidFill>
                    <a:srgbClr val="4E4E4E"/>
                  </a:solidFill>
                </a:defRPr>
              </a:lvl1pPr>
            </a:lstStyle>
            <a:p>
              <a:pPr lvl="0">
                <a:defRPr sz="1800" u="none" spc="0">
                  <a:solidFill>
                    <a:srgbClr val="000000"/>
                  </a:solidFill>
                </a:defRPr>
              </a:pPr>
              <a:r>
                <a:rPr lang="en-US" sz="4400" dirty="0">
                  <a:solidFill>
                    <a:schemeClr val="bg1"/>
                  </a:solidFill>
                  <a:latin typeface="Helvetica Neue Thin"/>
                  <a:ea typeface="Helvetica Neue Thin"/>
                  <a:cs typeface="Helvetica Neue Thin"/>
                </a:rPr>
                <a:t>Private</a:t>
              </a:r>
              <a:r>
                <a:rPr sz="4400" dirty="0">
                  <a:solidFill>
                    <a:schemeClr val="bg1"/>
                  </a:solidFill>
                  <a:latin typeface="Helvetica Neue Thin"/>
                  <a:ea typeface="Helvetica Neue Thin"/>
                  <a:cs typeface="Helvetica Neue Thin"/>
                </a:rPr>
                <a:t> Cloud</a:t>
              </a:r>
              <a:r>
                <a:rPr lang="en-US" sz="4400" dirty="0">
                  <a:solidFill>
                    <a:schemeClr val="bg1"/>
                  </a:solidFill>
                  <a:latin typeface="Helvetica Neue Thin"/>
                  <a:ea typeface="Helvetica Neue Thin"/>
                  <a:cs typeface="Helvetica Neue Thin"/>
                </a:rPr>
                <a:t/>
              </a:r>
              <a:br>
                <a:rPr lang="en-US" sz="4400" dirty="0">
                  <a:solidFill>
                    <a:schemeClr val="bg1"/>
                  </a:solidFill>
                  <a:latin typeface="Helvetica Neue Thin"/>
                  <a:ea typeface="Helvetica Neue Thin"/>
                  <a:cs typeface="Helvetica Neue Thin"/>
                </a:rPr>
              </a:br>
              <a:r>
                <a:rPr lang="en-US" sz="4000" dirty="0">
                  <a:solidFill>
                    <a:schemeClr val="bg1"/>
                  </a:solidFill>
                  <a:latin typeface="Helvetica Neue Thin"/>
                  <a:ea typeface="Helvetica Neue Thin"/>
                  <a:cs typeface="Helvetica Neue Thin"/>
                </a:rPr>
                <a:t>leading Telco</a:t>
              </a:r>
              <a:endParaRPr sz="4000" dirty="0">
                <a:solidFill>
                  <a:schemeClr val="bg1"/>
                </a:solidFill>
                <a:latin typeface="Helvetica Neue Thin"/>
                <a:ea typeface="Helvetica Neue Thin"/>
                <a:cs typeface="Helvetica Neue Thin"/>
              </a:endParaRPr>
            </a:p>
          </p:txBody>
        </p:sp>
        <p:sp>
          <p:nvSpPr>
            <p:cNvPr id="55" name="Oval 54"/>
            <p:cNvSpPr/>
            <p:nvPr/>
          </p:nvSpPr>
          <p:spPr>
            <a:xfrm>
              <a:off x="15128824" y="5268087"/>
              <a:ext cx="5080098" cy="2413790"/>
            </a:xfrm>
            <a:prstGeom prst="ellipse">
              <a:avLst/>
            </a:prstGeom>
            <a:noFill/>
            <a:ln w="38100" cmpd="sng">
              <a:solidFill>
                <a:srgbClr val="FFFFFF"/>
              </a:solidFill>
              <a:prstDash val="dot"/>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grpSp>
          <p:nvGrpSpPr>
            <p:cNvPr id="56" name="Group 55"/>
            <p:cNvGrpSpPr/>
            <p:nvPr/>
          </p:nvGrpSpPr>
          <p:grpSpPr>
            <a:xfrm>
              <a:off x="17127183" y="7081391"/>
              <a:ext cx="1083381" cy="1430402"/>
              <a:chOff x="4889500" y="2343150"/>
              <a:chExt cx="1219200" cy="1609725"/>
            </a:xfrm>
          </p:grpSpPr>
          <p:sp>
            <p:nvSpPr>
              <p:cNvPr id="5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sp>
            <p:nvSpPr>
              <p:cNvPr id="5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5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grpSp>
        <p:grpSp>
          <p:nvGrpSpPr>
            <p:cNvPr id="66" name="Group 65"/>
            <p:cNvGrpSpPr/>
            <p:nvPr/>
          </p:nvGrpSpPr>
          <p:grpSpPr>
            <a:xfrm>
              <a:off x="19995807" y="5516601"/>
              <a:ext cx="1083381" cy="1430402"/>
              <a:chOff x="4889500" y="2343150"/>
              <a:chExt cx="1219200" cy="1609725"/>
            </a:xfrm>
          </p:grpSpPr>
          <p:sp>
            <p:nvSpPr>
              <p:cNvPr id="6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sp>
            <p:nvSpPr>
              <p:cNvPr id="6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6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grpSp>
        <p:grpSp>
          <p:nvGrpSpPr>
            <p:cNvPr id="76" name="Group 75"/>
            <p:cNvGrpSpPr/>
            <p:nvPr/>
          </p:nvGrpSpPr>
          <p:grpSpPr>
            <a:xfrm>
              <a:off x="14181672" y="5516601"/>
              <a:ext cx="1083381" cy="1430402"/>
              <a:chOff x="4889500" y="2343150"/>
              <a:chExt cx="1219200" cy="1609725"/>
            </a:xfrm>
          </p:grpSpPr>
          <p:sp>
            <p:nvSpPr>
              <p:cNvPr id="7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sp>
            <p:nvSpPr>
              <p:cNvPr id="7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7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Helvetica Neue Thin"/>
                  <a:ea typeface="Helvetica Neue Thin"/>
                  <a:cs typeface="Helvetica Neue Thin"/>
                </a:endParaRPr>
              </a:p>
            </p:txBody>
          </p:sp>
          <p:sp>
            <p:nvSpPr>
              <p:cNvPr id="8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Helvetica Neue Thin"/>
                  <a:ea typeface="Helvetica Neue Thin"/>
                  <a:cs typeface="Helvetica Neue Thin"/>
                </a:endParaRPr>
              </a:p>
            </p:txBody>
          </p:sp>
        </p:grpSp>
      </p:grpSp>
      <p:grpSp>
        <p:nvGrpSpPr>
          <p:cNvPr id="11" name="Group 10"/>
          <p:cNvGrpSpPr/>
          <p:nvPr/>
        </p:nvGrpSpPr>
        <p:grpSpPr>
          <a:xfrm>
            <a:off x="1921150" y="3172680"/>
            <a:ext cx="9714337" cy="5667576"/>
            <a:chOff x="1921148" y="3172680"/>
            <a:chExt cx="9714337" cy="5667576"/>
          </a:xfrm>
        </p:grpSpPr>
        <p:sp>
          <p:nvSpPr>
            <p:cNvPr id="34" name="Oval 63"/>
            <p:cNvSpPr/>
            <p:nvPr/>
          </p:nvSpPr>
          <p:spPr>
            <a:xfrm>
              <a:off x="1921148" y="3172680"/>
              <a:ext cx="9714337" cy="5667576"/>
            </a:xfrm>
            <a:custGeom>
              <a:avLst/>
              <a:gdLst/>
              <a:ahLst/>
              <a:cxnLst/>
              <a:rect l="l" t="t" r="r" b="b"/>
              <a:pathLst>
                <a:path w="9714338" h="5667576">
                  <a:moveTo>
                    <a:pt x="6279528" y="0"/>
                  </a:moveTo>
                  <a:cubicBezTo>
                    <a:pt x="7228166" y="0"/>
                    <a:pt x="8042093" y="538153"/>
                    <a:pt x="8389767" y="1305114"/>
                  </a:cubicBezTo>
                  <a:lnTo>
                    <a:pt x="8413078" y="1364541"/>
                  </a:lnTo>
                  <a:lnTo>
                    <a:pt x="8515776" y="1410701"/>
                  </a:lnTo>
                  <a:cubicBezTo>
                    <a:pt x="9229693" y="1772559"/>
                    <a:pt x="9714338" y="2478309"/>
                    <a:pt x="9714338" y="3289676"/>
                  </a:cubicBezTo>
                  <a:cubicBezTo>
                    <a:pt x="9714338" y="4469846"/>
                    <a:pt x="8688974" y="5426562"/>
                    <a:pt x="7424123" y="5426562"/>
                  </a:cubicBezTo>
                  <a:cubicBezTo>
                    <a:pt x="7043680" y="5426562"/>
                    <a:pt x="6684902" y="5340009"/>
                    <a:pt x="6369176" y="5186855"/>
                  </a:cubicBezTo>
                  <a:lnTo>
                    <a:pt x="6347995" y="5175729"/>
                  </a:lnTo>
                  <a:lnTo>
                    <a:pt x="6343412" y="5179615"/>
                  </a:lnTo>
                  <a:cubicBezTo>
                    <a:pt x="5947528" y="5484455"/>
                    <a:pt x="5439995" y="5667576"/>
                    <a:pt x="4886622" y="5667576"/>
                  </a:cubicBezTo>
                  <a:cubicBezTo>
                    <a:pt x="4333250" y="5667576"/>
                    <a:pt x="3825717" y="5484455"/>
                    <a:pt x="3429833" y="5179615"/>
                  </a:cubicBezTo>
                  <a:lnTo>
                    <a:pt x="3416867" y="5168620"/>
                  </a:lnTo>
                  <a:lnTo>
                    <a:pt x="3381868" y="5189001"/>
                  </a:lnTo>
                  <a:cubicBezTo>
                    <a:pt x="3057360" y="5353482"/>
                    <a:pt x="2685481" y="5446911"/>
                    <a:pt x="2290215" y="5446911"/>
                  </a:cubicBezTo>
                  <a:cubicBezTo>
                    <a:pt x="1025364" y="5446911"/>
                    <a:pt x="0" y="4490195"/>
                    <a:pt x="0" y="3310025"/>
                  </a:cubicBezTo>
                  <a:cubicBezTo>
                    <a:pt x="0" y="2129855"/>
                    <a:pt x="1025364" y="1173139"/>
                    <a:pt x="2290215" y="1173139"/>
                  </a:cubicBezTo>
                  <a:lnTo>
                    <a:pt x="2415840" y="1179058"/>
                  </a:lnTo>
                  <a:lnTo>
                    <a:pt x="2481724" y="1077869"/>
                  </a:lnTo>
                  <a:cubicBezTo>
                    <a:pt x="2893292" y="509454"/>
                    <a:pt x="3590274" y="135737"/>
                    <a:pt x="4380806" y="135737"/>
                  </a:cubicBezTo>
                  <a:cubicBezTo>
                    <a:pt x="4652552" y="135737"/>
                    <a:pt x="4913243" y="179897"/>
                    <a:pt x="5155086" y="260945"/>
                  </a:cubicBezTo>
                  <a:lnTo>
                    <a:pt x="5171666" y="267099"/>
                  </a:lnTo>
                  <a:lnTo>
                    <a:pt x="5187876" y="257910"/>
                  </a:lnTo>
                  <a:cubicBezTo>
                    <a:pt x="5512384" y="93429"/>
                    <a:pt x="5884262" y="0"/>
                    <a:pt x="6279528" y="0"/>
                  </a:cubicBezTo>
                  <a:close/>
                </a:path>
              </a:pathLst>
            </a:custGeom>
            <a:solidFill>
              <a:srgbClr val="FD3415"/>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36" name="Shape 2589"/>
            <p:cNvSpPr/>
            <p:nvPr/>
          </p:nvSpPr>
          <p:spPr>
            <a:xfrm>
              <a:off x="6294342" y="3543132"/>
              <a:ext cx="3387492" cy="861498"/>
            </a:xfrm>
            <a:prstGeom prst="rect">
              <a:avLst/>
            </a:prstGeom>
            <a:ln w="12700">
              <a:miter lim="400000"/>
            </a:ln>
            <a:extLst>
              <a:ext uri="{C572A759-6A51-4108-AA02-DFA0A04FC94B}">
                <ma14:wrappingTextBoxFlag xmlns:ma14="http://schemas.microsoft.com/office/mac/drawingml/2011/main" val="1"/>
              </a:ext>
            </a:extLst>
          </p:spPr>
          <p:txBody>
            <a:bodyPr wrap="none" lIns="91303" tIns="91303" rIns="91303" bIns="91303">
              <a:spAutoFit/>
            </a:bodyPr>
            <a:lstStyle>
              <a:lvl1pPr algn="ctr">
                <a:defRPr sz="5600" u="sng">
                  <a:solidFill>
                    <a:srgbClr val="4E4E4E"/>
                  </a:solidFill>
                </a:defRPr>
              </a:lvl1pPr>
            </a:lstStyle>
            <a:p>
              <a:pPr lvl="0" algn="r">
                <a:defRPr sz="1800" u="none" spc="0">
                  <a:solidFill>
                    <a:srgbClr val="000000"/>
                  </a:solidFill>
                </a:defRPr>
              </a:pPr>
              <a:r>
                <a:rPr sz="4400" dirty="0">
                  <a:solidFill>
                    <a:schemeClr val="bg1"/>
                  </a:solidFill>
                  <a:latin typeface="Helvetica Neue Thin"/>
                  <a:ea typeface="Helvetica Neue Thin"/>
                  <a:cs typeface="Helvetica Neue Thin"/>
                </a:rPr>
                <a:t>Apigee Cloud</a:t>
              </a:r>
            </a:p>
          </p:txBody>
        </p:sp>
        <p:grpSp>
          <p:nvGrpSpPr>
            <p:cNvPr id="40" name="Groupe 13"/>
            <p:cNvGrpSpPr/>
            <p:nvPr/>
          </p:nvGrpSpPr>
          <p:grpSpPr>
            <a:xfrm>
              <a:off x="3337226" y="4344326"/>
              <a:ext cx="6882149" cy="3893664"/>
              <a:chOff x="250825" y="1412875"/>
              <a:chExt cx="8605838" cy="4868863"/>
            </a:xfrm>
            <a:solidFill>
              <a:schemeClr val="tx2">
                <a:lumMod val="20000"/>
                <a:lumOff val="80000"/>
              </a:schemeClr>
            </a:solidFill>
          </p:grpSpPr>
          <p:sp>
            <p:nvSpPr>
              <p:cNvPr id="41" name="Freeform 6"/>
              <p:cNvSpPr>
                <a:spLocks/>
              </p:cNvSpPr>
              <p:nvPr/>
            </p:nvSpPr>
            <p:spPr bwMode="auto">
              <a:xfrm>
                <a:off x="7023100" y="5295900"/>
                <a:ext cx="3175" cy="14288"/>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2" name="Freeform 7"/>
              <p:cNvSpPr>
                <a:spLocks/>
              </p:cNvSpPr>
              <p:nvPr/>
            </p:nvSpPr>
            <p:spPr bwMode="auto">
              <a:xfrm>
                <a:off x="4926013" y="3322638"/>
                <a:ext cx="6350" cy="9525"/>
              </a:xfrm>
              <a:custGeom>
                <a:avLst/>
                <a:gdLst>
                  <a:gd name="T0" fmla="*/ 0 w 4"/>
                  <a:gd name="T1" fmla="*/ 0 h 6"/>
                  <a:gd name="T2" fmla="*/ 4 w 4"/>
                  <a:gd name="T3" fmla="*/ 6 h 6"/>
                  <a:gd name="T4" fmla="*/ 4 w 4"/>
                  <a:gd name="T5" fmla="*/ 6 h 6"/>
                  <a:gd name="T6" fmla="*/ 4 w 4"/>
                  <a:gd name="T7" fmla="*/ 2 h 6"/>
                  <a:gd name="T8" fmla="*/ 4 w 4"/>
                  <a:gd name="T9" fmla="*/ 0 h 6"/>
                  <a:gd name="T10" fmla="*/ 0 w 4"/>
                  <a:gd name="T11" fmla="*/ 0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lnTo>
                      <a:pt x="4" y="6"/>
                    </a:lnTo>
                    <a:lnTo>
                      <a:pt x="4" y="6"/>
                    </a:lnTo>
                    <a:lnTo>
                      <a:pt x="4" y="2"/>
                    </a:lnTo>
                    <a:lnTo>
                      <a:pt x="4" y="0"/>
                    </a:lnTo>
                    <a:lnTo>
                      <a:pt x="0" y="0"/>
                    </a:lnTo>
                    <a:lnTo>
                      <a:pt x="0" y="0"/>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3" name="Freeform 8"/>
              <p:cNvSpPr>
                <a:spLocks noEditPoints="1"/>
              </p:cNvSpPr>
              <p:nvPr/>
            </p:nvSpPr>
            <p:spPr bwMode="auto">
              <a:xfrm>
                <a:off x="7019925" y="4449763"/>
                <a:ext cx="1560513" cy="1552575"/>
              </a:xfrm>
              <a:custGeom>
                <a:avLst/>
                <a:gdLst>
                  <a:gd name="T0" fmla="*/ 529 w 983"/>
                  <a:gd name="T1" fmla="*/ 204 h 978"/>
                  <a:gd name="T2" fmla="*/ 552 w 983"/>
                  <a:gd name="T3" fmla="*/ 226 h 978"/>
                  <a:gd name="T4" fmla="*/ 482 w 983"/>
                  <a:gd name="T5" fmla="*/ 193 h 978"/>
                  <a:gd name="T6" fmla="*/ 400 w 983"/>
                  <a:gd name="T7" fmla="*/ 197 h 978"/>
                  <a:gd name="T8" fmla="*/ 382 w 983"/>
                  <a:gd name="T9" fmla="*/ 161 h 978"/>
                  <a:gd name="T10" fmla="*/ 319 w 983"/>
                  <a:gd name="T11" fmla="*/ 110 h 978"/>
                  <a:gd name="T12" fmla="*/ 290 w 983"/>
                  <a:gd name="T13" fmla="*/ 81 h 978"/>
                  <a:gd name="T14" fmla="*/ 323 w 983"/>
                  <a:gd name="T15" fmla="*/ 76 h 978"/>
                  <a:gd name="T16" fmla="*/ 375 w 983"/>
                  <a:gd name="T17" fmla="*/ 74 h 978"/>
                  <a:gd name="T18" fmla="*/ 473 w 983"/>
                  <a:gd name="T19" fmla="*/ 121 h 978"/>
                  <a:gd name="T20" fmla="*/ 516 w 983"/>
                  <a:gd name="T21" fmla="*/ 173 h 978"/>
                  <a:gd name="T22" fmla="*/ 473 w 983"/>
                  <a:gd name="T23" fmla="*/ 857 h 978"/>
                  <a:gd name="T24" fmla="*/ 525 w 983"/>
                  <a:gd name="T25" fmla="*/ 895 h 978"/>
                  <a:gd name="T26" fmla="*/ 600 w 983"/>
                  <a:gd name="T27" fmla="*/ 530 h 978"/>
                  <a:gd name="T28" fmla="*/ 552 w 983"/>
                  <a:gd name="T29" fmla="*/ 461 h 978"/>
                  <a:gd name="T30" fmla="*/ 491 w 983"/>
                  <a:gd name="T31" fmla="*/ 363 h 978"/>
                  <a:gd name="T32" fmla="*/ 455 w 983"/>
                  <a:gd name="T33" fmla="*/ 293 h 978"/>
                  <a:gd name="T34" fmla="*/ 433 w 983"/>
                  <a:gd name="T35" fmla="*/ 295 h 978"/>
                  <a:gd name="T36" fmla="*/ 422 w 983"/>
                  <a:gd name="T37" fmla="*/ 363 h 978"/>
                  <a:gd name="T38" fmla="*/ 361 w 983"/>
                  <a:gd name="T39" fmla="*/ 334 h 978"/>
                  <a:gd name="T40" fmla="*/ 328 w 983"/>
                  <a:gd name="T41" fmla="*/ 271 h 978"/>
                  <a:gd name="T42" fmla="*/ 281 w 983"/>
                  <a:gd name="T43" fmla="*/ 276 h 978"/>
                  <a:gd name="T44" fmla="*/ 250 w 983"/>
                  <a:gd name="T45" fmla="*/ 320 h 978"/>
                  <a:gd name="T46" fmla="*/ 178 w 983"/>
                  <a:gd name="T47" fmla="*/ 325 h 978"/>
                  <a:gd name="T48" fmla="*/ 136 w 983"/>
                  <a:gd name="T49" fmla="*/ 387 h 978"/>
                  <a:gd name="T50" fmla="*/ 91 w 983"/>
                  <a:gd name="T51" fmla="*/ 419 h 978"/>
                  <a:gd name="T52" fmla="*/ 11 w 983"/>
                  <a:gd name="T53" fmla="*/ 463 h 978"/>
                  <a:gd name="T54" fmla="*/ 13 w 983"/>
                  <a:gd name="T55" fmla="*/ 564 h 978"/>
                  <a:gd name="T56" fmla="*/ 37 w 983"/>
                  <a:gd name="T57" fmla="*/ 638 h 978"/>
                  <a:gd name="T58" fmla="*/ 44 w 983"/>
                  <a:gd name="T59" fmla="*/ 711 h 978"/>
                  <a:gd name="T60" fmla="*/ 134 w 983"/>
                  <a:gd name="T61" fmla="*/ 700 h 978"/>
                  <a:gd name="T62" fmla="*/ 279 w 983"/>
                  <a:gd name="T63" fmla="*/ 649 h 978"/>
                  <a:gd name="T64" fmla="*/ 330 w 983"/>
                  <a:gd name="T65" fmla="*/ 691 h 978"/>
                  <a:gd name="T66" fmla="*/ 375 w 983"/>
                  <a:gd name="T67" fmla="*/ 678 h 978"/>
                  <a:gd name="T68" fmla="*/ 370 w 983"/>
                  <a:gd name="T69" fmla="*/ 720 h 978"/>
                  <a:gd name="T70" fmla="*/ 395 w 983"/>
                  <a:gd name="T71" fmla="*/ 736 h 978"/>
                  <a:gd name="T72" fmla="*/ 437 w 983"/>
                  <a:gd name="T73" fmla="*/ 788 h 978"/>
                  <a:gd name="T74" fmla="*/ 505 w 983"/>
                  <a:gd name="T75" fmla="*/ 805 h 978"/>
                  <a:gd name="T76" fmla="*/ 556 w 983"/>
                  <a:gd name="T77" fmla="*/ 770 h 978"/>
                  <a:gd name="T78" fmla="*/ 569 w 983"/>
                  <a:gd name="T79" fmla="*/ 711 h 978"/>
                  <a:gd name="T80" fmla="*/ 603 w 983"/>
                  <a:gd name="T81" fmla="*/ 637 h 978"/>
                  <a:gd name="T82" fmla="*/ 232 w 983"/>
                  <a:gd name="T83" fmla="*/ 18 h 978"/>
                  <a:gd name="T84" fmla="*/ 223 w 983"/>
                  <a:gd name="T85" fmla="*/ 34 h 978"/>
                  <a:gd name="T86" fmla="*/ 967 w 983"/>
                  <a:gd name="T87" fmla="*/ 792 h 978"/>
                  <a:gd name="T88" fmla="*/ 913 w 983"/>
                  <a:gd name="T89" fmla="*/ 722 h 978"/>
                  <a:gd name="T90" fmla="*/ 922 w 983"/>
                  <a:gd name="T91" fmla="*/ 794 h 978"/>
                  <a:gd name="T92" fmla="*/ 938 w 983"/>
                  <a:gd name="T93" fmla="*/ 859 h 978"/>
                  <a:gd name="T94" fmla="*/ 967 w 983"/>
                  <a:gd name="T95" fmla="*/ 792 h 978"/>
                  <a:gd name="T96" fmla="*/ 846 w 983"/>
                  <a:gd name="T97" fmla="*/ 915 h 978"/>
                  <a:gd name="T98" fmla="*/ 802 w 983"/>
                  <a:gd name="T99" fmla="*/ 950 h 978"/>
                  <a:gd name="T100" fmla="*/ 862 w 983"/>
                  <a:gd name="T101" fmla="*/ 971 h 978"/>
                  <a:gd name="T102" fmla="*/ 895 w 983"/>
                  <a:gd name="T103" fmla="*/ 904 h 978"/>
                  <a:gd name="T104" fmla="*/ 893 w 983"/>
                  <a:gd name="T105" fmla="*/ 854 h 978"/>
                  <a:gd name="T106" fmla="*/ 116 w 983"/>
                  <a:gd name="T107" fmla="*/ 39 h 978"/>
                  <a:gd name="T108" fmla="*/ 165 w 983"/>
                  <a:gd name="T109" fmla="*/ 19 h 978"/>
                  <a:gd name="T110" fmla="*/ 98 w 983"/>
                  <a:gd name="T111" fmla="*/ 32 h 978"/>
                  <a:gd name="T112" fmla="*/ 91 w 983"/>
                  <a:gd name="T113" fmla="*/ 103 h 978"/>
                  <a:gd name="T114" fmla="*/ 114 w 983"/>
                  <a:gd name="T115" fmla="*/ 106 h 978"/>
                  <a:gd name="T116" fmla="*/ 138 w 983"/>
                  <a:gd name="T117" fmla="*/ 119 h 978"/>
                  <a:gd name="T118" fmla="*/ 131 w 983"/>
                  <a:gd name="T119" fmla="*/ 72 h 978"/>
                  <a:gd name="T120" fmla="*/ 205 w 983"/>
                  <a:gd name="T121" fmla="*/ 211 h 978"/>
                  <a:gd name="T122" fmla="*/ 178 w 983"/>
                  <a:gd name="T123" fmla="*/ 21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3" h="978">
                    <a:moveTo>
                      <a:pt x="516" y="173"/>
                    </a:moveTo>
                    <a:lnTo>
                      <a:pt x="516" y="173"/>
                    </a:lnTo>
                    <a:lnTo>
                      <a:pt x="514" y="175"/>
                    </a:lnTo>
                    <a:lnTo>
                      <a:pt x="513" y="179"/>
                    </a:lnTo>
                    <a:lnTo>
                      <a:pt x="513" y="182"/>
                    </a:lnTo>
                    <a:lnTo>
                      <a:pt x="514" y="186"/>
                    </a:lnTo>
                    <a:lnTo>
                      <a:pt x="514" y="186"/>
                    </a:lnTo>
                    <a:lnTo>
                      <a:pt x="518" y="190"/>
                    </a:lnTo>
                    <a:lnTo>
                      <a:pt x="522" y="191"/>
                    </a:lnTo>
                    <a:lnTo>
                      <a:pt x="522" y="191"/>
                    </a:lnTo>
                    <a:lnTo>
                      <a:pt x="525" y="193"/>
                    </a:lnTo>
                    <a:lnTo>
                      <a:pt x="529" y="195"/>
                    </a:lnTo>
                    <a:lnTo>
                      <a:pt x="529" y="195"/>
                    </a:lnTo>
                    <a:lnTo>
                      <a:pt x="529" y="197"/>
                    </a:lnTo>
                    <a:lnTo>
                      <a:pt x="529" y="199"/>
                    </a:lnTo>
                    <a:lnTo>
                      <a:pt x="529" y="202"/>
                    </a:lnTo>
                    <a:lnTo>
                      <a:pt x="529" y="204"/>
                    </a:lnTo>
                    <a:lnTo>
                      <a:pt x="529" y="204"/>
                    </a:lnTo>
                    <a:lnTo>
                      <a:pt x="533" y="204"/>
                    </a:lnTo>
                    <a:lnTo>
                      <a:pt x="534" y="206"/>
                    </a:lnTo>
                    <a:lnTo>
                      <a:pt x="534" y="206"/>
                    </a:lnTo>
                    <a:lnTo>
                      <a:pt x="534" y="208"/>
                    </a:lnTo>
                    <a:lnTo>
                      <a:pt x="534" y="209"/>
                    </a:lnTo>
                    <a:lnTo>
                      <a:pt x="534" y="211"/>
                    </a:lnTo>
                    <a:lnTo>
                      <a:pt x="536" y="215"/>
                    </a:lnTo>
                    <a:lnTo>
                      <a:pt x="536" y="215"/>
                    </a:lnTo>
                    <a:lnTo>
                      <a:pt x="538" y="215"/>
                    </a:lnTo>
                    <a:lnTo>
                      <a:pt x="540" y="215"/>
                    </a:lnTo>
                    <a:lnTo>
                      <a:pt x="545" y="217"/>
                    </a:lnTo>
                    <a:lnTo>
                      <a:pt x="545" y="217"/>
                    </a:lnTo>
                    <a:lnTo>
                      <a:pt x="547" y="219"/>
                    </a:lnTo>
                    <a:lnTo>
                      <a:pt x="549" y="222"/>
                    </a:lnTo>
                    <a:lnTo>
                      <a:pt x="549" y="222"/>
                    </a:lnTo>
                    <a:lnTo>
                      <a:pt x="552" y="226"/>
                    </a:lnTo>
                    <a:lnTo>
                      <a:pt x="558" y="229"/>
                    </a:lnTo>
                    <a:lnTo>
                      <a:pt x="562" y="235"/>
                    </a:lnTo>
                    <a:lnTo>
                      <a:pt x="562" y="238"/>
                    </a:lnTo>
                    <a:lnTo>
                      <a:pt x="560" y="240"/>
                    </a:lnTo>
                    <a:lnTo>
                      <a:pt x="560" y="240"/>
                    </a:lnTo>
                    <a:lnTo>
                      <a:pt x="554" y="240"/>
                    </a:lnTo>
                    <a:lnTo>
                      <a:pt x="549" y="240"/>
                    </a:lnTo>
                    <a:lnTo>
                      <a:pt x="538" y="237"/>
                    </a:lnTo>
                    <a:lnTo>
                      <a:pt x="538" y="237"/>
                    </a:lnTo>
                    <a:lnTo>
                      <a:pt x="529" y="231"/>
                    </a:lnTo>
                    <a:lnTo>
                      <a:pt x="518" y="226"/>
                    </a:lnTo>
                    <a:lnTo>
                      <a:pt x="511" y="217"/>
                    </a:lnTo>
                    <a:lnTo>
                      <a:pt x="502" y="208"/>
                    </a:lnTo>
                    <a:lnTo>
                      <a:pt x="502" y="208"/>
                    </a:lnTo>
                    <a:lnTo>
                      <a:pt x="493" y="199"/>
                    </a:lnTo>
                    <a:lnTo>
                      <a:pt x="487" y="195"/>
                    </a:lnTo>
                    <a:lnTo>
                      <a:pt x="482" y="193"/>
                    </a:lnTo>
                    <a:lnTo>
                      <a:pt x="482" y="193"/>
                    </a:lnTo>
                    <a:lnTo>
                      <a:pt x="475" y="191"/>
                    </a:lnTo>
                    <a:lnTo>
                      <a:pt x="466" y="193"/>
                    </a:lnTo>
                    <a:lnTo>
                      <a:pt x="458" y="197"/>
                    </a:lnTo>
                    <a:lnTo>
                      <a:pt x="453" y="202"/>
                    </a:lnTo>
                    <a:lnTo>
                      <a:pt x="453" y="202"/>
                    </a:lnTo>
                    <a:lnTo>
                      <a:pt x="446" y="209"/>
                    </a:lnTo>
                    <a:lnTo>
                      <a:pt x="442" y="213"/>
                    </a:lnTo>
                    <a:lnTo>
                      <a:pt x="435" y="213"/>
                    </a:lnTo>
                    <a:lnTo>
                      <a:pt x="435" y="213"/>
                    </a:lnTo>
                    <a:lnTo>
                      <a:pt x="428" y="213"/>
                    </a:lnTo>
                    <a:lnTo>
                      <a:pt x="420" y="213"/>
                    </a:lnTo>
                    <a:lnTo>
                      <a:pt x="413" y="211"/>
                    </a:lnTo>
                    <a:lnTo>
                      <a:pt x="408" y="206"/>
                    </a:lnTo>
                    <a:lnTo>
                      <a:pt x="408" y="206"/>
                    </a:lnTo>
                    <a:lnTo>
                      <a:pt x="404" y="200"/>
                    </a:lnTo>
                    <a:lnTo>
                      <a:pt x="400" y="197"/>
                    </a:lnTo>
                    <a:lnTo>
                      <a:pt x="395" y="197"/>
                    </a:lnTo>
                    <a:lnTo>
                      <a:pt x="390" y="197"/>
                    </a:lnTo>
                    <a:lnTo>
                      <a:pt x="390" y="197"/>
                    </a:lnTo>
                    <a:lnTo>
                      <a:pt x="381" y="199"/>
                    </a:lnTo>
                    <a:lnTo>
                      <a:pt x="375" y="200"/>
                    </a:lnTo>
                    <a:lnTo>
                      <a:pt x="371" y="200"/>
                    </a:lnTo>
                    <a:lnTo>
                      <a:pt x="371" y="200"/>
                    </a:lnTo>
                    <a:lnTo>
                      <a:pt x="368" y="197"/>
                    </a:lnTo>
                    <a:lnTo>
                      <a:pt x="368" y="193"/>
                    </a:lnTo>
                    <a:lnTo>
                      <a:pt x="370" y="188"/>
                    </a:lnTo>
                    <a:lnTo>
                      <a:pt x="371" y="184"/>
                    </a:lnTo>
                    <a:lnTo>
                      <a:pt x="371" y="184"/>
                    </a:lnTo>
                    <a:lnTo>
                      <a:pt x="379" y="179"/>
                    </a:lnTo>
                    <a:lnTo>
                      <a:pt x="381" y="175"/>
                    </a:lnTo>
                    <a:lnTo>
                      <a:pt x="382" y="170"/>
                    </a:lnTo>
                    <a:lnTo>
                      <a:pt x="382" y="170"/>
                    </a:lnTo>
                    <a:lnTo>
                      <a:pt x="382" y="161"/>
                    </a:lnTo>
                    <a:lnTo>
                      <a:pt x="382" y="161"/>
                    </a:lnTo>
                    <a:lnTo>
                      <a:pt x="381" y="157"/>
                    </a:lnTo>
                    <a:lnTo>
                      <a:pt x="379" y="153"/>
                    </a:lnTo>
                    <a:lnTo>
                      <a:pt x="373" y="146"/>
                    </a:lnTo>
                    <a:lnTo>
                      <a:pt x="373" y="146"/>
                    </a:lnTo>
                    <a:lnTo>
                      <a:pt x="368" y="139"/>
                    </a:lnTo>
                    <a:lnTo>
                      <a:pt x="366" y="137"/>
                    </a:lnTo>
                    <a:lnTo>
                      <a:pt x="362" y="133"/>
                    </a:lnTo>
                    <a:lnTo>
                      <a:pt x="362" y="133"/>
                    </a:lnTo>
                    <a:lnTo>
                      <a:pt x="355" y="130"/>
                    </a:lnTo>
                    <a:lnTo>
                      <a:pt x="346" y="128"/>
                    </a:lnTo>
                    <a:lnTo>
                      <a:pt x="337" y="126"/>
                    </a:lnTo>
                    <a:lnTo>
                      <a:pt x="330" y="121"/>
                    </a:lnTo>
                    <a:lnTo>
                      <a:pt x="330" y="121"/>
                    </a:lnTo>
                    <a:lnTo>
                      <a:pt x="324" y="115"/>
                    </a:lnTo>
                    <a:lnTo>
                      <a:pt x="319" y="110"/>
                    </a:lnTo>
                    <a:lnTo>
                      <a:pt x="319" y="110"/>
                    </a:lnTo>
                    <a:lnTo>
                      <a:pt x="314" y="110"/>
                    </a:lnTo>
                    <a:lnTo>
                      <a:pt x="308" y="110"/>
                    </a:lnTo>
                    <a:lnTo>
                      <a:pt x="308" y="110"/>
                    </a:lnTo>
                    <a:lnTo>
                      <a:pt x="303" y="108"/>
                    </a:lnTo>
                    <a:lnTo>
                      <a:pt x="297" y="105"/>
                    </a:lnTo>
                    <a:lnTo>
                      <a:pt x="295" y="99"/>
                    </a:lnTo>
                    <a:lnTo>
                      <a:pt x="295" y="95"/>
                    </a:lnTo>
                    <a:lnTo>
                      <a:pt x="295" y="94"/>
                    </a:lnTo>
                    <a:lnTo>
                      <a:pt x="295" y="94"/>
                    </a:lnTo>
                    <a:lnTo>
                      <a:pt x="299" y="90"/>
                    </a:lnTo>
                    <a:lnTo>
                      <a:pt x="303" y="88"/>
                    </a:lnTo>
                    <a:lnTo>
                      <a:pt x="310" y="88"/>
                    </a:lnTo>
                    <a:lnTo>
                      <a:pt x="310" y="88"/>
                    </a:lnTo>
                    <a:lnTo>
                      <a:pt x="310" y="85"/>
                    </a:lnTo>
                    <a:lnTo>
                      <a:pt x="308" y="83"/>
                    </a:lnTo>
                    <a:lnTo>
                      <a:pt x="303" y="83"/>
                    </a:lnTo>
                    <a:lnTo>
                      <a:pt x="290" y="81"/>
                    </a:lnTo>
                    <a:lnTo>
                      <a:pt x="290" y="81"/>
                    </a:lnTo>
                    <a:lnTo>
                      <a:pt x="285" y="79"/>
                    </a:lnTo>
                    <a:lnTo>
                      <a:pt x="279" y="76"/>
                    </a:lnTo>
                    <a:lnTo>
                      <a:pt x="277" y="70"/>
                    </a:lnTo>
                    <a:lnTo>
                      <a:pt x="276" y="65"/>
                    </a:lnTo>
                    <a:lnTo>
                      <a:pt x="276" y="65"/>
                    </a:lnTo>
                    <a:lnTo>
                      <a:pt x="279" y="59"/>
                    </a:lnTo>
                    <a:lnTo>
                      <a:pt x="283" y="56"/>
                    </a:lnTo>
                    <a:lnTo>
                      <a:pt x="288" y="54"/>
                    </a:lnTo>
                    <a:lnTo>
                      <a:pt x="295" y="54"/>
                    </a:lnTo>
                    <a:lnTo>
                      <a:pt x="295" y="54"/>
                    </a:lnTo>
                    <a:lnTo>
                      <a:pt x="306" y="56"/>
                    </a:lnTo>
                    <a:lnTo>
                      <a:pt x="315" y="57"/>
                    </a:lnTo>
                    <a:lnTo>
                      <a:pt x="319" y="61"/>
                    </a:lnTo>
                    <a:lnTo>
                      <a:pt x="321" y="65"/>
                    </a:lnTo>
                    <a:lnTo>
                      <a:pt x="323" y="68"/>
                    </a:lnTo>
                    <a:lnTo>
                      <a:pt x="323" y="76"/>
                    </a:lnTo>
                    <a:lnTo>
                      <a:pt x="323" y="76"/>
                    </a:lnTo>
                    <a:lnTo>
                      <a:pt x="323" y="79"/>
                    </a:lnTo>
                    <a:lnTo>
                      <a:pt x="324" y="83"/>
                    </a:lnTo>
                    <a:lnTo>
                      <a:pt x="328" y="86"/>
                    </a:lnTo>
                    <a:lnTo>
                      <a:pt x="332" y="88"/>
                    </a:lnTo>
                    <a:lnTo>
                      <a:pt x="335" y="90"/>
                    </a:lnTo>
                    <a:lnTo>
                      <a:pt x="341" y="90"/>
                    </a:lnTo>
                    <a:lnTo>
                      <a:pt x="344" y="90"/>
                    </a:lnTo>
                    <a:lnTo>
                      <a:pt x="350" y="86"/>
                    </a:lnTo>
                    <a:lnTo>
                      <a:pt x="350" y="86"/>
                    </a:lnTo>
                    <a:lnTo>
                      <a:pt x="353" y="83"/>
                    </a:lnTo>
                    <a:lnTo>
                      <a:pt x="357" y="77"/>
                    </a:lnTo>
                    <a:lnTo>
                      <a:pt x="357" y="77"/>
                    </a:lnTo>
                    <a:lnTo>
                      <a:pt x="361" y="74"/>
                    </a:lnTo>
                    <a:lnTo>
                      <a:pt x="366" y="74"/>
                    </a:lnTo>
                    <a:lnTo>
                      <a:pt x="371" y="74"/>
                    </a:lnTo>
                    <a:lnTo>
                      <a:pt x="375" y="74"/>
                    </a:lnTo>
                    <a:lnTo>
                      <a:pt x="375" y="74"/>
                    </a:lnTo>
                    <a:lnTo>
                      <a:pt x="386" y="81"/>
                    </a:lnTo>
                    <a:lnTo>
                      <a:pt x="395" y="86"/>
                    </a:lnTo>
                    <a:lnTo>
                      <a:pt x="395" y="86"/>
                    </a:lnTo>
                    <a:lnTo>
                      <a:pt x="404" y="92"/>
                    </a:lnTo>
                    <a:lnTo>
                      <a:pt x="415" y="94"/>
                    </a:lnTo>
                    <a:lnTo>
                      <a:pt x="415" y="94"/>
                    </a:lnTo>
                    <a:lnTo>
                      <a:pt x="429" y="97"/>
                    </a:lnTo>
                    <a:lnTo>
                      <a:pt x="429" y="97"/>
                    </a:lnTo>
                    <a:lnTo>
                      <a:pt x="444" y="101"/>
                    </a:lnTo>
                    <a:lnTo>
                      <a:pt x="451" y="103"/>
                    </a:lnTo>
                    <a:lnTo>
                      <a:pt x="458" y="108"/>
                    </a:lnTo>
                    <a:lnTo>
                      <a:pt x="458" y="108"/>
                    </a:lnTo>
                    <a:lnTo>
                      <a:pt x="462" y="112"/>
                    </a:lnTo>
                    <a:lnTo>
                      <a:pt x="466" y="117"/>
                    </a:lnTo>
                    <a:lnTo>
                      <a:pt x="466" y="117"/>
                    </a:lnTo>
                    <a:lnTo>
                      <a:pt x="473" y="121"/>
                    </a:lnTo>
                    <a:lnTo>
                      <a:pt x="482" y="124"/>
                    </a:lnTo>
                    <a:lnTo>
                      <a:pt x="482" y="124"/>
                    </a:lnTo>
                    <a:lnTo>
                      <a:pt x="485" y="128"/>
                    </a:lnTo>
                    <a:lnTo>
                      <a:pt x="489" y="132"/>
                    </a:lnTo>
                    <a:lnTo>
                      <a:pt x="496" y="139"/>
                    </a:lnTo>
                    <a:lnTo>
                      <a:pt x="496" y="139"/>
                    </a:lnTo>
                    <a:lnTo>
                      <a:pt x="500" y="143"/>
                    </a:lnTo>
                    <a:lnTo>
                      <a:pt x="504" y="144"/>
                    </a:lnTo>
                    <a:lnTo>
                      <a:pt x="513" y="148"/>
                    </a:lnTo>
                    <a:lnTo>
                      <a:pt x="522" y="152"/>
                    </a:lnTo>
                    <a:lnTo>
                      <a:pt x="525" y="153"/>
                    </a:lnTo>
                    <a:lnTo>
                      <a:pt x="527" y="157"/>
                    </a:lnTo>
                    <a:lnTo>
                      <a:pt x="527" y="157"/>
                    </a:lnTo>
                    <a:lnTo>
                      <a:pt x="527" y="162"/>
                    </a:lnTo>
                    <a:lnTo>
                      <a:pt x="523" y="166"/>
                    </a:lnTo>
                    <a:lnTo>
                      <a:pt x="516" y="173"/>
                    </a:lnTo>
                    <a:lnTo>
                      <a:pt x="516" y="173"/>
                    </a:lnTo>
                    <a:close/>
                    <a:moveTo>
                      <a:pt x="511" y="850"/>
                    </a:moveTo>
                    <a:lnTo>
                      <a:pt x="511" y="850"/>
                    </a:lnTo>
                    <a:lnTo>
                      <a:pt x="504" y="850"/>
                    </a:lnTo>
                    <a:lnTo>
                      <a:pt x="496" y="850"/>
                    </a:lnTo>
                    <a:lnTo>
                      <a:pt x="496" y="850"/>
                    </a:lnTo>
                    <a:lnTo>
                      <a:pt x="493" y="850"/>
                    </a:lnTo>
                    <a:lnTo>
                      <a:pt x="489" y="846"/>
                    </a:lnTo>
                    <a:lnTo>
                      <a:pt x="489" y="846"/>
                    </a:lnTo>
                    <a:lnTo>
                      <a:pt x="482" y="845"/>
                    </a:lnTo>
                    <a:lnTo>
                      <a:pt x="478" y="845"/>
                    </a:lnTo>
                    <a:lnTo>
                      <a:pt x="476" y="846"/>
                    </a:lnTo>
                    <a:lnTo>
                      <a:pt x="476" y="846"/>
                    </a:lnTo>
                    <a:lnTo>
                      <a:pt x="473" y="848"/>
                    </a:lnTo>
                    <a:lnTo>
                      <a:pt x="473" y="852"/>
                    </a:lnTo>
                    <a:lnTo>
                      <a:pt x="473" y="852"/>
                    </a:lnTo>
                    <a:lnTo>
                      <a:pt x="473" y="854"/>
                    </a:lnTo>
                    <a:lnTo>
                      <a:pt x="473" y="857"/>
                    </a:lnTo>
                    <a:lnTo>
                      <a:pt x="478" y="859"/>
                    </a:lnTo>
                    <a:lnTo>
                      <a:pt x="482" y="863"/>
                    </a:lnTo>
                    <a:lnTo>
                      <a:pt x="485" y="866"/>
                    </a:lnTo>
                    <a:lnTo>
                      <a:pt x="485" y="866"/>
                    </a:lnTo>
                    <a:lnTo>
                      <a:pt x="484" y="870"/>
                    </a:lnTo>
                    <a:lnTo>
                      <a:pt x="482" y="875"/>
                    </a:lnTo>
                    <a:lnTo>
                      <a:pt x="482" y="875"/>
                    </a:lnTo>
                    <a:lnTo>
                      <a:pt x="482" y="881"/>
                    </a:lnTo>
                    <a:lnTo>
                      <a:pt x="484" y="886"/>
                    </a:lnTo>
                    <a:lnTo>
                      <a:pt x="484" y="886"/>
                    </a:lnTo>
                    <a:lnTo>
                      <a:pt x="487" y="895"/>
                    </a:lnTo>
                    <a:lnTo>
                      <a:pt x="495" y="901"/>
                    </a:lnTo>
                    <a:lnTo>
                      <a:pt x="504" y="902"/>
                    </a:lnTo>
                    <a:lnTo>
                      <a:pt x="513" y="902"/>
                    </a:lnTo>
                    <a:lnTo>
                      <a:pt x="513" y="902"/>
                    </a:lnTo>
                    <a:lnTo>
                      <a:pt x="522" y="899"/>
                    </a:lnTo>
                    <a:lnTo>
                      <a:pt x="525" y="895"/>
                    </a:lnTo>
                    <a:lnTo>
                      <a:pt x="529" y="892"/>
                    </a:lnTo>
                    <a:lnTo>
                      <a:pt x="529" y="886"/>
                    </a:lnTo>
                    <a:lnTo>
                      <a:pt x="527" y="874"/>
                    </a:lnTo>
                    <a:lnTo>
                      <a:pt x="525" y="861"/>
                    </a:lnTo>
                    <a:lnTo>
                      <a:pt x="525" y="861"/>
                    </a:lnTo>
                    <a:lnTo>
                      <a:pt x="523" y="854"/>
                    </a:lnTo>
                    <a:lnTo>
                      <a:pt x="522" y="852"/>
                    </a:lnTo>
                    <a:lnTo>
                      <a:pt x="516" y="850"/>
                    </a:lnTo>
                    <a:lnTo>
                      <a:pt x="511" y="850"/>
                    </a:lnTo>
                    <a:lnTo>
                      <a:pt x="511" y="850"/>
                    </a:lnTo>
                    <a:close/>
                    <a:moveTo>
                      <a:pt x="598" y="559"/>
                    </a:moveTo>
                    <a:lnTo>
                      <a:pt x="598" y="559"/>
                    </a:lnTo>
                    <a:lnTo>
                      <a:pt x="598" y="551"/>
                    </a:lnTo>
                    <a:lnTo>
                      <a:pt x="600" y="544"/>
                    </a:lnTo>
                    <a:lnTo>
                      <a:pt x="601" y="537"/>
                    </a:lnTo>
                    <a:lnTo>
                      <a:pt x="600" y="530"/>
                    </a:lnTo>
                    <a:lnTo>
                      <a:pt x="600" y="530"/>
                    </a:lnTo>
                    <a:lnTo>
                      <a:pt x="598" y="523"/>
                    </a:lnTo>
                    <a:lnTo>
                      <a:pt x="594" y="515"/>
                    </a:lnTo>
                    <a:lnTo>
                      <a:pt x="589" y="510"/>
                    </a:lnTo>
                    <a:lnTo>
                      <a:pt x="581" y="504"/>
                    </a:lnTo>
                    <a:lnTo>
                      <a:pt x="581" y="504"/>
                    </a:lnTo>
                    <a:lnTo>
                      <a:pt x="574" y="499"/>
                    </a:lnTo>
                    <a:lnTo>
                      <a:pt x="569" y="494"/>
                    </a:lnTo>
                    <a:lnTo>
                      <a:pt x="569" y="494"/>
                    </a:lnTo>
                    <a:lnTo>
                      <a:pt x="567" y="490"/>
                    </a:lnTo>
                    <a:lnTo>
                      <a:pt x="565" y="488"/>
                    </a:lnTo>
                    <a:lnTo>
                      <a:pt x="565" y="488"/>
                    </a:lnTo>
                    <a:lnTo>
                      <a:pt x="560" y="485"/>
                    </a:lnTo>
                    <a:lnTo>
                      <a:pt x="560" y="485"/>
                    </a:lnTo>
                    <a:lnTo>
                      <a:pt x="556" y="481"/>
                    </a:lnTo>
                    <a:lnTo>
                      <a:pt x="554" y="474"/>
                    </a:lnTo>
                    <a:lnTo>
                      <a:pt x="552" y="461"/>
                    </a:lnTo>
                    <a:lnTo>
                      <a:pt x="552" y="461"/>
                    </a:lnTo>
                    <a:lnTo>
                      <a:pt x="551" y="450"/>
                    </a:lnTo>
                    <a:lnTo>
                      <a:pt x="547" y="441"/>
                    </a:lnTo>
                    <a:lnTo>
                      <a:pt x="547" y="441"/>
                    </a:lnTo>
                    <a:lnTo>
                      <a:pt x="545" y="434"/>
                    </a:lnTo>
                    <a:lnTo>
                      <a:pt x="542" y="427"/>
                    </a:lnTo>
                    <a:lnTo>
                      <a:pt x="542" y="427"/>
                    </a:lnTo>
                    <a:lnTo>
                      <a:pt x="534" y="421"/>
                    </a:lnTo>
                    <a:lnTo>
                      <a:pt x="527" y="416"/>
                    </a:lnTo>
                    <a:lnTo>
                      <a:pt x="520" y="412"/>
                    </a:lnTo>
                    <a:lnTo>
                      <a:pt x="513" y="405"/>
                    </a:lnTo>
                    <a:lnTo>
                      <a:pt x="513" y="405"/>
                    </a:lnTo>
                    <a:lnTo>
                      <a:pt x="507" y="398"/>
                    </a:lnTo>
                    <a:lnTo>
                      <a:pt x="504" y="390"/>
                    </a:lnTo>
                    <a:lnTo>
                      <a:pt x="498" y="374"/>
                    </a:lnTo>
                    <a:lnTo>
                      <a:pt x="498" y="374"/>
                    </a:lnTo>
                    <a:lnTo>
                      <a:pt x="491" y="363"/>
                    </a:lnTo>
                    <a:lnTo>
                      <a:pt x="491" y="363"/>
                    </a:lnTo>
                    <a:lnTo>
                      <a:pt x="487" y="352"/>
                    </a:lnTo>
                    <a:lnTo>
                      <a:pt x="485" y="342"/>
                    </a:lnTo>
                    <a:lnTo>
                      <a:pt x="485" y="342"/>
                    </a:lnTo>
                    <a:lnTo>
                      <a:pt x="485" y="331"/>
                    </a:lnTo>
                    <a:lnTo>
                      <a:pt x="484" y="320"/>
                    </a:lnTo>
                    <a:lnTo>
                      <a:pt x="484" y="320"/>
                    </a:lnTo>
                    <a:lnTo>
                      <a:pt x="482" y="316"/>
                    </a:lnTo>
                    <a:lnTo>
                      <a:pt x="478" y="313"/>
                    </a:lnTo>
                    <a:lnTo>
                      <a:pt x="475" y="311"/>
                    </a:lnTo>
                    <a:lnTo>
                      <a:pt x="471" y="311"/>
                    </a:lnTo>
                    <a:lnTo>
                      <a:pt x="471" y="311"/>
                    </a:lnTo>
                    <a:lnTo>
                      <a:pt x="466" y="311"/>
                    </a:lnTo>
                    <a:lnTo>
                      <a:pt x="464" y="309"/>
                    </a:lnTo>
                    <a:lnTo>
                      <a:pt x="462" y="307"/>
                    </a:lnTo>
                    <a:lnTo>
                      <a:pt x="462" y="307"/>
                    </a:lnTo>
                    <a:lnTo>
                      <a:pt x="457" y="300"/>
                    </a:lnTo>
                    <a:lnTo>
                      <a:pt x="455" y="293"/>
                    </a:lnTo>
                    <a:lnTo>
                      <a:pt x="451" y="276"/>
                    </a:lnTo>
                    <a:lnTo>
                      <a:pt x="451" y="276"/>
                    </a:lnTo>
                    <a:lnTo>
                      <a:pt x="451" y="267"/>
                    </a:lnTo>
                    <a:lnTo>
                      <a:pt x="449" y="262"/>
                    </a:lnTo>
                    <a:lnTo>
                      <a:pt x="446" y="258"/>
                    </a:lnTo>
                    <a:lnTo>
                      <a:pt x="446" y="258"/>
                    </a:lnTo>
                    <a:lnTo>
                      <a:pt x="444" y="257"/>
                    </a:lnTo>
                    <a:lnTo>
                      <a:pt x="440" y="257"/>
                    </a:lnTo>
                    <a:lnTo>
                      <a:pt x="437" y="258"/>
                    </a:lnTo>
                    <a:lnTo>
                      <a:pt x="435" y="260"/>
                    </a:lnTo>
                    <a:lnTo>
                      <a:pt x="435" y="260"/>
                    </a:lnTo>
                    <a:lnTo>
                      <a:pt x="433" y="267"/>
                    </a:lnTo>
                    <a:lnTo>
                      <a:pt x="433" y="275"/>
                    </a:lnTo>
                    <a:lnTo>
                      <a:pt x="435" y="282"/>
                    </a:lnTo>
                    <a:lnTo>
                      <a:pt x="435" y="289"/>
                    </a:lnTo>
                    <a:lnTo>
                      <a:pt x="435" y="289"/>
                    </a:lnTo>
                    <a:lnTo>
                      <a:pt x="433" y="295"/>
                    </a:lnTo>
                    <a:lnTo>
                      <a:pt x="431" y="298"/>
                    </a:lnTo>
                    <a:lnTo>
                      <a:pt x="428" y="302"/>
                    </a:lnTo>
                    <a:lnTo>
                      <a:pt x="426" y="307"/>
                    </a:lnTo>
                    <a:lnTo>
                      <a:pt x="426" y="307"/>
                    </a:lnTo>
                    <a:lnTo>
                      <a:pt x="426" y="314"/>
                    </a:lnTo>
                    <a:lnTo>
                      <a:pt x="428" y="320"/>
                    </a:lnTo>
                    <a:lnTo>
                      <a:pt x="429" y="325"/>
                    </a:lnTo>
                    <a:lnTo>
                      <a:pt x="431" y="333"/>
                    </a:lnTo>
                    <a:lnTo>
                      <a:pt x="431" y="333"/>
                    </a:lnTo>
                    <a:lnTo>
                      <a:pt x="429" y="340"/>
                    </a:lnTo>
                    <a:lnTo>
                      <a:pt x="429" y="340"/>
                    </a:lnTo>
                    <a:lnTo>
                      <a:pt x="428" y="345"/>
                    </a:lnTo>
                    <a:lnTo>
                      <a:pt x="428" y="345"/>
                    </a:lnTo>
                    <a:lnTo>
                      <a:pt x="426" y="349"/>
                    </a:lnTo>
                    <a:lnTo>
                      <a:pt x="424" y="352"/>
                    </a:lnTo>
                    <a:lnTo>
                      <a:pt x="424" y="352"/>
                    </a:lnTo>
                    <a:lnTo>
                      <a:pt x="422" y="363"/>
                    </a:lnTo>
                    <a:lnTo>
                      <a:pt x="422" y="363"/>
                    </a:lnTo>
                    <a:lnTo>
                      <a:pt x="422" y="367"/>
                    </a:lnTo>
                    <a:lnTo>
                      <a:pt x="422" y="369"/>
                    </a:lnTo>
                    <a:lnTo>
                      <a:pt x="420" y="371"/>
                    </a:lnTo>
                    <a:lnTo>
                      <a:pt x="420" y="371"/>
                    </a:lnTo>
                    <a:lnTo>
                      <a:pt x="413" y="372"/>
                    </a:lnTo>
                    <a:lnTo>
                      <a:pt x="406" y="372"/>
                    </a:lnTo>
                    <a:lnTo>
                      <a:pt x="399" y="371"/>
                    </a:lnTo>
                    <a:lnTo>
                      <a:pt x="393" y="369"/>
                    </a:lnTo>
                    <a:lnTo>
                      <a:pt x="393" y="369"/>
                    </a:lnTo>
                    <a:lnTo>
                      <a:pt x="386" y="365"/>
                    </a:lnTo>
                    <a:lnTo>
                      <a:pt x="381" y="358"/>
                    </a:lnTo>
                    <a:lnTo>
                      <a:pt x="373" y="343"/>
                    </a:lnTo>
                    <a:lnTo>
                      <a:pt x="373" y="343"/>
                    </a:lnTo>
                    <a:lnTo>
                      <a:pt x="368" y="336"/>
                    </a:lnTo>
                    <a:lnTo>
                      <a:pt x="361" y="334"/>
                    </a:lnTo>
                    <a:lnTo>
                      <a:pt x="361" y="334"/>
                    </a:lnTo>
                    <a:lnTo>
                      <a:pt x="353" y="331"/>
                    </a:lnTo>
                    <a:lnTo>
                      <a:pt x="348" y="325"/>
                    </a:lnTo>
                    <a:lnTo>
                      <a:pt x="344" y="318"/>
                    </a:lnTo>
                    <a:lnTo>
                      <a:pt x="342" y="313"/>
                    </a:lnTo>
                    <a:lnTo>
                      <a:pt x="342" y="313"/>
                    </a:lnTo>
                    <a:lnTo>
                      <a:pt x="342" y="307"/>
                    </a:lnTo>
                    <a:lnTo>
                      <a:pt x="344" y="302"/>
                    </a:lnTo>
                    <a:lnTo>
                      <a:pt x="352" y="295"/>
                    </a:lnTo>
                    <a:lnTo>
                      <a:pt x="357" y="287"/>
                    </a:lnTo>
                    <a:lnTo>
                      <a:pt x="359" y="284"/>
                    </a:lnTo>
                    <a:lnTo>
                      <a:pt x="357" y="278"/>
                    </a:lnTo>
                    <a:lnTo>
                      <a:pt x="357" y="278"/>
                    </a:lnTo>
                    <a:lnTo>
                      <a:pt x="355" y="276"/>
                    </a:lnTo>
                    <a:lnTo>
                      <a:pt x="352" y="275"/>
                    </a:lnTo>
                    <a:lnTo>
                      <a:pt x="344" y="273"/>
                    </a:lnTo>
                    <a:lnTo>
                      <a:pt x="328" y="271"/>
                    </a:lnTo>
                    <a:lnTo>
                      <a:pt x="328" y="271"/>
                    </a:lnTo>
                    <a:lnTo>
                      <a:pt x="321" y="269"/>
                    </a:lnTo>
                    <a:lnTo>
                      <a:pt x="315" y="266"/>
                    </a:lnTo>
                    <a:lnTo>
                      <a:pt x="315" y="266"/>
                    </a:lnTo>
                    <a:lnTo>
                      <a:pt x="310" y="262"/>
                    </a:lnTo>
                    <a:lnTo>
                      <a:pt x="299" y="258"/>
                    </a:lnTo>
                    <a:lnTo>
                      <a:pt x="294" y="257"/>
                    </a:lnTo>
                    <a:lnTo>
                      <a:pt x="288" y="257"/>
                    </a:lnTo>
                    <a:lnTo>
                      <a:pt x="285" y="258"/>
                    </a:lnTo>
                    <a:lnTo>
                      <a:pt x="285" y="262"/>
                    </a:lnTo>
                    <a:lnTo>
                      <a:pt x="285" y="262"/>
                    </a:lnTo>
                    <a:lnTo>
                      <a:pt x="285" y="264"/>
                    </a:lnTo>
                    <a:lnTo>
                      <a:pt x="288" y="267"/>
                    </a:lnTo>
                    <a:lnTo>
                      <a:pt x="288" y="267"/>
                    </a:lnTo>
                    <a:lnTo>
                      <a:pt x="288" y="271"/>
                    </a:lnTo>
                    <a:lnTo>
                      <a:pt x="288" y="273"/>
                    </a:lnTo>
                    <a:lnTo>
                      <a:pt x="285" y="275"/>
                    </a:lnTo>
                    <a:lnTo>
                      <a:pt x="281" y="276"/>
                    </a:lnTo>
                    <a:lnTo>
                      <a:pt x="281" y="276"/>
                    </a:lnTo>
                    <a:lnTo>
                      <a:pt x="276" y="275"/>
                    </a:lnTo>
                    <a:lnTo>
                      <a:pt x="272" y="275"/>
                    </a:lnTo>
                    <a:lnTo>
                      <a:pt x="268" y="276"/>
                    </a:lnTo>
                    <a:lnTo>
                      <a:pt x="268" y="276"/>
                    </a:lnTo>
                    <a:lnTo>
                      <a:pt x="263" y="282"/>
                    </a:lnTo>
                    <a:lnTo>
                      <a:pt x="261" y="289"/>
                    </a:lnTo>
                    <a:lnTo>
                      <a:pt x="261" y="289"/>
                    </a:lnTo>
                    <a:lnTo>
                      <a:pt x="259" y="293"/>
                    </a:lnTo>
                    <a:lnTo>
                      <a:pt x="257" y="296"/>
                    </a:lnTo>
                    <a:lnTo>
                      <a:pt x="252" y="300"/>
                    </a:lnTo>
                    <a:lnTo>
                      <a:pt x="252" y="300"/>
                    </a:lnTo>
                    <a:lnTo>
                      <a:pt x="250" y="305"/>
                    </a:lnTo>
                    <a:lnTo>
                      <a:pt x="250" y="311"/>
                    </a:lnTo>
                    <a:lnTo>
                      <a:pt x="250" y="311"/>
                    </a:lnTo>
                    <a:lnTo>
                      <a:pt x="252" y="318"/>
                    </a:lnTo>
                    <a:lnTo>
                      <a:pt x="250" y="320"/>
                    </a:lnTo>
                    <a:lnTo>
                      <a:pt x="247" y="322"/>
                    </a:lnTo>
                    <a:lnTo>
                      <a:pt x="247" y="322"/>
                    </a:lnTo>
                    <a:lnTo>
                      <a:pt x="241" y="323"/>
                    </a:lnTo>
                    <a:lnTo>
                      <a:pt x="238" y="323"/>
                    </a:lnTo>
                    <a:lnTo>
                      <a:pt x="234" y="322"/>
                    </a:lnTo>
                    <a:lnTo>
                      <a:pt x="228" y="318"/>
                    </a:lnTo>
                    <a:lnTo>
                      <a:pt x="228" y="318"/>
                    </a:lnTo>
                    <a:lnTo>
                      <a:pt x="221" y="311"/>
                    </a:lnTo>
                    <a:lnTo>
                      <a:pt x="214" y="305"/>
                    </a:lnTo>
                    <a:lnTo>
                      <a:pt x="210" y="304"/>
                    </a:lnTo>
                    <a:lnTo>
                      <a:pt x="207" y="304"/>
                    </a:lnTo>
                    <a:lnTo>
                      <a:pt x="203" y="307"/>
                    </a:lnTo>
                    <a:lnTo>
                      <a:pt x="200" y="311"/>
                    </a:lnTo>
                    <a:lnTo>
                      <a:pt x="200" y="311"/>
                    </a:lnTo>
                    <a:lnTo>
                      <a:pt x="196" y="316"/>
                    </a:lnTo>
                    <a:lnTo>
                      <a:pt x="190" y="320"/>
                    </a:lnTo>
                    <a:lnTo>
                      <a:pt x="178" y="325"/>
                    </a:lnTo>
                    <a:lnTo>
                      <a:pt x="178" y="325"/>
                    </a:lnTo>
                    <a:lnTo>
                      <a:pt x="172" y="331"/>
                    </a:lnTo>
                    <a:lnTo>
                      <a:pt x="171" y="334"/>
                    </a:lnTo>
                    <a:lnTo>
                      <a:pt x="167" y="345"/>
                    </a:lnTo>
                    <a:lnTo>
                      <a:pt x="167" y="345"/>
                    </a:lnTo>
                    <a:lnTo>
                      <a:pt x="165" y="352"/>
                    </a:lnTo>
                    <a:lnTo>
                      <a:pt x="160" y="356"/>
                    </a:lnTo>
                    <a:lnTo>
                      <a:pt x="147" y="360"/>
                    </a:lnTo>
                    <a:lnTo>
                      <a:pt x="147" y="360"/>
                    </a:lnTo>
                    <a:lnTo>
                      <a:pt x="142" y="361"/>
                    </a:lnTo>
                    <a:lnTo>
                      <a:pt x="138" y="365"/>
                    </a:lnTo>
                    <a:lnTo>
                      <a:pt x="136" y="371"/>
                    </a:lnTo>
                    <a:lnTo>
                      <a:pt x="138" y="376"/>
                    </a:lnTo>
                    <a:lnTo>
                      <a:pt x="138" y="376"/>
                    </a:lnTo>
                    <a:lnTo>
                      <a:pt x="138" y="381"/>
                    </a:lnTo>
                    <a:lnTo>
                      <a:pt x="136" y="387"/>
                    </a:lnTo>
                    <a:lnTo>
                      <a:pt x="136" y="387"/>
                    </a:lnTo>
                    <a:lnTo>
                      <a:pt x="131" y="394"/>
                    </a:lnTo>
                    <a:lnTo>
                      <a:pt x="129" y="396"/>
                    </a:lnTo>
                    <a:lnTo>
                      <a:pt x="127" y="401"/>
                    </a:lnTo>
                    <a:lnTo>
                      <a:pt x="127" y="401"/>
                    </a:lnTo>
                    <a:lnTo>
                      <a:pt x="127" y="405"/>
                    </a:lnTo>
                    <a:lnTo>
                      <a:pt x="123" y="409"/>
                    </a:lnTo>
                    <a:lnTo>
                      <a:pt x="123" y="409"/>
                    </a:lnTo>
                    <a:lnTo>
                      <a:pt x="118" y="412"/>
                    </a:lnTo>
                    <a:lnTo>
                      <a:pt x="113" y="412"/>
                    </a:lnTo>
                    <a:lnTo>
                      <a:pt x="113" y="412"/>
                    </a:lnTo>
                    <a:lnTo>
                      <a:pt x="104" y="412"/>
                    </a:lnTo>
                    <a:lnTo>
                      <a:pt x="100" y="414"/>
                    </a:lnTo>
                    <a:lnTo>
                      <a:pt x="96" y="416"/>
                    </a:lnTo>
                    <a:lnTo>
                      <a:pt x="96" y="416"/>
                    </a:lnTo>
                    <a:lnTo>
                      <a:pt x="95" y="418"/>
                    </a:lnTo>
                    <a:lnTo>
                      <a:pt x="91" y="419"/>
                    </a:lnTo>
                    <a:lnTo>
                      <a:pt x="91" y="419"/>
                    </a:lnTo>
                    <a:lnTo>
                      <a:pt x="89" y="421"/>
                    </a:lnTo>
                    <a:lnTo>
                      <a:pt x="89" y="421"/>
                    </a:lnTo>
                    <a:lnTo>
                      <a:pt x="82" y="425"/>
                    </a:lnTo>
                    <a:lnTo>
                      <a:pt x="82" y="425"/>
                    </a:lnTo>
                    <a:lnTo>
                      <a:pt x="78" y="428"/>
                    </a:lnTo>
                    <a:lnTo>
                      <a:pt x="78" y="428"/>
                    </a:lnTo>
                    <a:lnTo>
                      <a:pt x="75" y="430"/>
                    </a:lnTo>
                    <a:lnTo>
                      <a:pt x="71" y="432"/>
                    </a:lnTo>
                    <a:lnTo>
                      <a:pt x="62" y="434"/>
                    </a:lnTo>
                    <a:lnTo>
                      <a:pt x="62" y="434"/>
                    </a:lnTo>
                    <a:lnTo>
                      <a:pt x="53" y="437"/>
                    </a:lnTo>
                    <a:lnTo>
                      <a:pt x="44" y="443"/>
                    </a:lnTo>
                    <a:lnTo>
                      <a:pt x="37" y="450"/>
                    </a:lnTo>
                    <a:lnTo>
                      <a:pt x="26" y="454"/>
                    </a:lnTo>
                    <a:lnTo>
                      <a:pt x="26" y="454"/>
                    </a:lnTo>
                    <a:lnTo>
                      <a:pt x="17" y="459"/>
                    </a:lnTo>
                    <a:lnTo>
                      <a:pt x="11" y="463"/>
                    </a:lnTo>
                    <a:lnTo>
                      <a:pt x="8" y="466"/>
                    </a:lnTo>
                    <a:lnTo>
                      <a:pt x="8" y="466"/>
                    </a:lnTo>
                    <a:lnTo>
                      <a:pt x="2" y="477"/>
                    </a:lnTo>
                    <a:lnTo>
                      <a:pt x="0" y="488"/>
                    </a:lnTo>
                    <a:lnTo>
                      <a:pt x="2" y="497"/>
                    </a:lnTo>
                    <a:lnTo>
                      <a:pt x="8" y="508"/>
                    </a:lnTo>
                    <a:lnTo>
                      <a:pt x="8" y="508"/>
                    </a:lnTo>
                    <a:lnTo>
                      <a:pt x="11" y="515"/>
                    </a:lnTo>
                    <a:lnTo>
                      <a:pt x="15" y="524"/>
                    </a:lnTo>
                    <a:lnTo>
                      <a:pt x="15" y="524"/>
                    </a:lnTo>
                    <a:lnTo>
                      <a:pt x="13" y="530"/>
                    </a:lnTo>
                    <a:lnTo>
                      <a:pt x="9" y="535"/>
                    </a:lnTo>
                    <a:lnTo>
                      <a:pt x="9" y="535"/>
                    </a:lnTo>
                    <a:lnTo>
                      <a:pt x="8" y="542"/>
                    </a:lnTo>
                    <a:lnTo>
                      <a:pt x="8" y="550"/>
                    </a:lnTo>
                    <a:lnTo>
                      <a:pt x="9" y="557"/>
                    </a:lnTo>
                    <a:lnTo>
                      <a:pt x="13" y="564"/>
                    </a:lnTo>
                    <a:lnTo>
                      <a:pt x="13" y="564"/>
                    </a:lnTo>
                    <a:lnTo>
                      <a:pt x="17" y="568"/>
                    </a:lnTo>
                    <a:lnTo>
                      <a:pt x="20" y="573"/>
                    </a:lnTo>
                    <a:lnTo>
                      <a:pt x="26" y="577"/>
                    </a:lnTo>
                    <a:lnTo>
                      <a:pt x="29" y="582"/>
                    </a:lnTo>
                    <a:lnTo>
                      <a:pt x="29" y="582"/>
                    </a:lnTo>
                    <a:lnTo>
                      <a:pt x="31" y="584"/>
                    </a:lnTo>
                    <a:lnTo>
                      <a:pt x="31" y="584"/>
                    </a:lnTo>
                    <a:lnTo>
                      <a:pt x="31" y="589"/>
                    </a:lnTo>
                    <a:lnTo>
                      <a:pt x="31" y="595"/>
                    </a:lnTo>
                    <a:lnTo>
                      <a:pt x="28" y="606"/>
                    </a:lnTo>
                    <a:lnTo>
                      <a:pt x="28" y="606"/>
                    </a:lnTo>
                    <a:lnTo>
                      <a:pt x="26" y="618"/>
                    </a:lnTo>
                    <a:lnTo>
                      <a:pt x="28" y="624"/>
                    </a:lnTo>
                    <a:lnTo>
                      <a:pt x="29" y="629"/>
                    </a:lnTo>
                    <a:lnTo>
                      <a:pt x="29" y="629"/>
                    </a:lnTo>
                    <a:lnTo>
                      <a:pt x="37" y="638"/>
                    </a:lnTo>
                    <a:lnTo>
                      <a:pt x="38" y="644"/>
                    </a:lnTo>
                    <a:lnTo>
                      <a:pt x="42" y="649"/>
                    </a:lnTo>
                    <a:lnTo>
                      <a:pt x="42" y="649"/>
                    </a:lnTo>
                    <a:lnTo>
                      <a:pt x="44" y="655"/>
                    </a:lnTo>
                    <a:lnTo>
                      <a:pt x="44" y="662"/>
                    </a:lnTo>
                    <a:lnTo>
                      <a:pt x="42" y="676"/>
                    </a:lnTo>
                    <a:lnTo>
                      <a:pt x="42" y="676"/>
                    </a:lnTo>
                    <a:lnTo>
                      <a:pt x="40" y="684"/>
                    </a:lnTo>
                    <a:lnTo>
                      <a:pt x="35" y="689"/>
                    </a:lnTo>
                    <a:lnTo>
                      <a:pt x="35" y="689"/>
                    </a:lnTo>
                    <a:lnTo>
                      <a:pt x="33" y="691"/>
                    </a:lnTo>
                    <a:lnTo>
                      <a:pt x="31" y="693"/>
                    </a:lnTo>
                    <a:lnTo>
                      <a:pt x="31" y="693"/>
                    </a:lnTo>
                    <a:lnTo>
                      <a:pt x="31" y="696"/>
                    </a:lnTo>
                    <a:lnTo>
                      <a:pt x="33" y="700"/>
                    </a:lnTo>
                    <a:lnTo>
                      <a:pt x="38" y="705"/>
                    </a:lnTo>
                    <a:lnTo>
                      <a:pt x="44" y="711"/>
                    </a:lnTo>
                    <a:lnTo>
                      <a:pt x="49" y="712"/>
                    </a:lnTo>
                    <a:lnTo>
                      <a:pt x="49" y="712"/>
                    </a:lnTo>
                    <a:lnTo>
                      <a:pt x="58" y="714"/>
                    </a:lnTo>
                    <a:lnTo>
                      <a:pt x="67" y="716"/>
                    </a:lnTo>
                    <a:lnTo>
                      <a:pt x="76" y="714"/>
                    </a:lnTo>
                    <a:lnTo>
                      <a:pt x="84" y="711"/>
                    </a:lnTo>
                    <a:lnTo>
                      <a:pt x="84" y="711"/>
                    </a:lnTo>
                    <a:lnTo>
                      <a:pt x="91" y="703"/>
                    </a:lnTo>
                    <a:lnTo>
                      <a:pt x="91" y="703"/>
                    </a:lnTo>
                    <a:lnTo>
                      <a:pt x="95" y="700"/>
                    </a:lnTo>
                    <a:lnTo>
                      <a:pt x="100" y="700"/>
                    </a:lnTo>
                    <a:lnTo>
                      <a:pt x="100" y="700"/>
                    </a:lnTo>
                    <a:lnTo>
                      <a:pt x="109" y="702"/>
                    </a:lnTo>
                    <a:lnTo>
                      <a:pt x="118" y="702"/>
                    </a:lnTo>
                    <a:lnTo>
                      <a:pt x="125" y="703"/>
                    </a:lnTo>
                    <a:lnTo>
                      <a:pt x="134" y="700"/>
                    </a:lnTo>
                    <a:lnTo>
                      <a:pt x="134" y="700"/>
                    </a:lnTo>
                    <a:lnTo>
                      <a:pt x="145" y="696"/>
                    </a:lnTo>
                    <a:lnTo>
                      <a:pt x="152" y="689"/>
                    </a:lnTo>
                    <a:lnTo>
                      <a:pt x="152" y="689"/>
                    </a:lnTo>
                    <a:lnTo>
                      <a:pt x="165" y="676"/>
                    </a:lnTo>
                    <a:lnTo>
                      <a:pt x="165" y="676"/>
                    </a:lnTo>
                    <a:lnTo>
                      <a:pt x="174" y="671"/>
                    </a:lnTo>
                    <a:lnTo>
                      <a:pt x="187" y="665"/>
                    </a:lnTo>
                    <a:lnTo>
                      <a:pt x="187" y="665"/>
                    </a:lnTo>
                    <a:lnTo>
                      <a:pt x="209" y="662"/>
                    </a:lnTo>
                    <a:lnTo>
                      <a:pt x="219" y="658"/>
                    </a:lnTo>
                    <a:lnTo>
                      <a:pt x="230" y="655"/>
                    </a:lnTo>
                    <a:lnTo>
                      <a:pt x="230" y="655"/>
                    </a:lnTo>
                    <a:lnTo>
                      <a:pt x="243" y="651"/>
                    </a:lnTo>
                    <a:lnTo>
                      <a:pt x="254" y="647"/>
                    </a:lnTo>
                    <a:lnTo>
                      <a:pt x="266" y="646"/>
                    </a:lnTo>
                    <a:lnTo>
                      <a:pt x="272" y="647"/>
                    </a:lnTo>
                    <a:lnTo>
                      <a:pt x="279" y="649"/>
                    </a:lnTo>
                    <a:lnTo>
                      <a:pt x="279" y="649"/>
                    </a:lnTo>
                    <a:lnTo>
                      <a:pt x="292" y="656"/>
                    </a:lnTo>
                    <a:lnTo>
                      <a:pt x="292" y="656"/>
                    </a:lnTo>
                    <a:lnTo>
                      <a:pt x="303" y="662"/>
                    </a:lnTo>
                    <a:lnTo>
                      <a:pt x="303" y="662"/>
                    </a:lnTo>
                    <a:lnTo>
                      <a:pt x="308" y="662"/>
                    </a:lnTo>
                    <a:lnTo>
                      <a:pt x="312" y="665"/>
                    </a:lnTo>
                    <a:lnTo>
                      <a:pt x="312" y="665"/>
                    </a:lnTo>
                    <a:lnTo>
                      <a:pt x="314" y="667"/>
                    </a:lnTo>
                    <a:lnTo>
                      <a:pt x="315" y="671"/>
                    </a:lnTo>
                    <a:lnTo>
                      <a:pt x="315" y="671"/>
                    </a:lnTo>
                    <a:lnTo>
                      <a:pt x="317" y="673"/>
                    </a:lnTo>
                    <a:lnTo>
                      <a:pt x="319" y="674"/>
                    </a:lnTo>
                    <a:lnTo>
                      <a:pt x="326" y="678"/>
                    </a:lnTo>
                    <a:lnTo>
                      <a:pt x="326" y="678"/>
                    </a:lnTo>
                    <a:lnTo>
                      <a:pt x="330" y="684"/>
                    </a:lnTo>
                    <a:lnTo>
                      <a:pt x="330" y="691"/>
                    </a:lnTo>
                    <a:lnTo>
                      <a:pt x="330" y="691"/>
                    </a:lnTo>
                    <a:lnTo>
                      <a:pt x="330" y="694"/>
                    </a:lnTo>
                    <a:lnTo>
                      <a:pt x="332" y="698"/>
                    </a:lnTo>
                    <a:lnTo>
                      <a:pt x="333" y="700"/>
                    </a:lnTo>
                    <a:lnTo>
                      <a:pt x="339" y="702"/>
                    </a:lnTo>
                    <a:lnTo>
                      <a:pt x="339" y="702"/>
                    </a:lnTo>
                    <a:lnTo>
                      <a:pt x="344" y="703"/>
                    </a:lnTo>
                    <a:lnTo>
                      <a:pt x="350" y="703"/>
                    </a:lnTo>
                    <a:lnTo>
                      <a:pt x="352" y="700"/>
                    </a:lnTo>
                    <a:lnTo>
                      <a:pt x="355" y="694"/>
                    </a:lnTo>
                    <a:lnTo>
                      <a:pt x="355" y="694"/>
                    </a:lnTo>
                    <a:lnTo>
                      <a:pt x="359" y="685"/>
                    </a:lnTo>
                    <a:lnTo>
                      <a:pt x="362" y="682"/>
                    </a:lnTo>
                    <a:lnTo>
                      <a:pt x="366" y="680"/>
                    </a:lnTo>
                    <a:lnTo>
                      <a:pt x="366" y="680"/>
                    </a:lnTo>
                    <a:lnTo>
                      <a:pt x="371" y="678"/>
                    </a:lnTo>
                    <a:lnTo>
                      <a:pt x="375" y="678"/>
                    </a:lnTo>
                    <a:lnTo>
                      <a:pt x="377" y="680"/>
                    </a:lnTo>
                    <a:lnTo>
                      <a:pt x="377" y="685"/>
                    </a:lnTo>
                    <a:lnTo>
                      <a:pt x="377" y="685"/>
                    </a:lnTo>
                    <a:lnTo>
                      <a:pt x="377" y="689"/>
                    </a:lnTo>
                    <a:lnTo>
                      <a:pt x="373" y="691"/>
                    </a:lnTo>
                    <a:lnTo>
                      <a:pt x="368" y="696"/>
                    </a:lnTo>
                    <a:lnTo>
                      <a:pt x="368" y="696"/>
                    </a:lnTo>
                    <a:lnTo>
                      <a:pt x="361" y="705"/>
                    </a:lnTo>
                    <a:lnTo>
                      <a:pt x="359" y="711"/>
                    </a:lnTo>
                    <a:lnTo>
                      <a:pt x="357" y="714"/>
                    </a:lnTo>
                    <a:lnTo>
                      <a:pt x="357" y="714"/>
                    </a:lnTo>
                    <a:lnTo>
                      <a:pt x="357" y="718"/>
                    </a:lnTo>
                    <a:lnTo>
                      <a:pt x="359" y="720"/>
                    </a:lnTo>
                    <a:lnTo>
                      <a:pt x="364" y="722"/>
                    </a:lnTo>
                    <a:lnTo>
                      <a:pt x="364" y="722"/>
                    </a:lnTo>
                    <a:lnTo>
                      <a:pt x="368" y="722"/>
                    </a:lnTo>
                    <a:lnTo>
                      <a:pt x="370" y="720"/>
                    </a:lnTo>
                    <a:lnTo>
                      <a:pt x="373" y="714"/>
                    </a:lnTo>
                    <a:lnTo>
                      <a:pt x="373" y="714"/>
                    </a:lnTo>
                    <a:lnTo>
                      <a:pt x="377" y="712"/>
                    </a:lnTo>
                    <a:lnTo>
                      <a:pt x="379" y="712"/>
                    </a:lnTo>
                    <a:lnTo>
                      <a:pt x="381" y="714"/>
                    </a:lnTo>
                    <a:lnTo>
                      <a:pt x="381" y="718"/>
                    </a:lnTo>
                    <a:lnTo>
                      <a:pt x="381" y="718"/>
                    </a:lnTo>
                    <a:lnTo>
                      <a:pt x="379" y="722"/>
                    </a:lnTo>
                    <a:lnTo>
                      <a:pt x="377" y="723"/>
                    </a:lnTo>
                    <a:lnTo>
                      <a:pt x="373" y="727"/>
                    </a:lnTo>
                    <a:lnTo>
                      <a:pt x="373" y="731"/>
                    </a:lnTo>
                    <a:lnTo>
                      <a:pt x="373" y="731"/>
                    </a:lnTo>
                    <a:lnTo>
                      <a:pt x="375" y="732"/>
                    </a:lnTo>
                    <a:lnTo>
                      <a:pt x="377" y="734"/>
                    </a:lnTo>
                    <a:lnTo>
                      <a:pt x="382" y="734"/>
                    </a:lnTo>
                    <a:lnTo>
                      <a:pt x="390" y="734"/>
                    </a:lnTo>
                    <a:lnTo>
                      <a:pt x="395" y="736"/>
                    </a:lnTo>
                    <a:lnTo>
                      <a:pt x="395" y="736"/>
                    </a:lnTo>
                    <a:lnTo>
                      <a:pt x="399" y="738"/>
                    </a:lnTo>
                    <a:lnTo>
                      <a:pt x="400" y="740"/>
                    </a:lnTo>
                    <a:lnTo>
                      <a:pt x="402" y="747"/>
                    </a:lnTo>
                    <a:lnTo>
                      <a:pt x="402" y="752"/>
                    </a:lnTo>
                    <a:lnTo>
                      <a:pt x="399" y="760"/>
                    </a:lnTo>
                    <a:lnTo>
                      <a:pt x="399" y="760"/>
                    </a:lnTo>
                    <a:lnTo>
                      <a:pt x="397" y="769"/>
                    </a:lnTo>
                    <a:lnTo>
                      <a:pt x="397" y="774"/>
                    </a:lnTo>
                    <a:lnTo>
                      <a:pt x="399" y="776"/>
                    </a:lnTo>
                    <a:lnTo>
                      <a:pt x="399" y="776"/>
                    </a:lnTo>
                    <a:lnTo>
                      <a:pt x="404" y="779"/>
                    </a:lnTo>
                    <a:lnTo>
                      <a:pt x="409" y="781"/>
                    </a:lnTo>
                    <a:lnTo>
                      <a:pt x="422" y="783"/>
                    </a:lnTo>
                    <a:lnTo>
                      <a:pt x="422" y="783"/>
                    </a:lnTo>
                    <a:lnTo>
                      <a:pt x="431" y="785"/>
                    </a:lnTo>
                    <a:lnTo>
                      <a:pt x="437" y="788"/>
                    </a:lnTo>
                    <a:lnTo>
                      <a:pt x="444" y="801"/>
                    </a:lnTo>
                    <a:lnTo>
                      <a:pt x="444" y="801"/>
                    </a:lnTo>
                    <a:lnTo>
                      <a:pt x="449" y="805"/>
                    </a:lnTo>
                    <a:lnTo>
                      <a:pt x="455" y="805"/>
                    </a:lnTo>
                    <a:lnTo>
                      <a:pt x="460" y="803"/>
                    </a:lnTo>
                    <a:lnTo>
                      <a:pt x="464" y="798"/>
                    </a:lnTo>
                    <a:lnTo>
                      <a:pt x="464" y="798"/>
                    </a:lnTo>
                    <a:lnTo>
                      <a:pt x="469" y="794"/>
                    </a:lnTo>
                    <a:lnTo>
                      <a:pt x="475" y="792"/>
                    </a:lnTo>
                    <a:lnTo>
                      <a:pt x="480" y="792"/>
                    </a:lnTo>
                    <a:lnTo>
                      <a:pt x="485" y="794"/>
                    </a:lnTo>
                    <a:lnTo>
                      <a:pt x="485" y="794"/>
                    </a:lnTo>
                    <a:lnTo>
                      <a:pt x="491" y="801"/>
                    </a:lnTo>
                    <a:lnTo>
                      <a:pt x="495" y="805"/>
                    </a:lnTo>
                    <a:lnTo>
                      <a:pt x="500" y="807"/>
                    </a:lnTo>
                    <a:lnTo>
                      <a:pt x="500" y="807"/>
                    </a:lnTo>
                    <a:lnTo>
                      <a:pt x="505" y="805"/>
                    </a:lnTo>
                    <a:lnTo>
                      <a:pt x="509" y="801"/>
                    </a:lnTo>
                    <a:lnTo>
                      <a:pt x="513" y="798"/>
                    </a:lnTo>
                    <a:lnTo>
                      <a:pt x="514" y="792"/>
                    </a:lnTo>
                    <a:lnTo>
                      <a:pt x="514" y="792"/>
                    </a:lnTo>
                    <a:lnTo>
                      <a:pt x="516" y="785"/>
                    </a:lnTo>
                    <a:lnTo>
                      <a:pt x="518" y="781"/>
                    </a:lnTo>
                    <a:lnTo>
                      <a:pt x="520" y="779"/>
                    </a:lnTo>
                    <a:lnTo>
                      <a:pt x="520" y="779"/>
                    </a:lnTo>
                    <a:lnTo>
                      <a:pt x="523" y="778"/>
                    </a:lnTo>
                    <a:lnTo>
                      <a:pt x="527" y="778"/>
                    </a:lnTo>
                    <a:lnTo>
                      <a:pt x="533" y="778"/>
                    </a:lnTo>
                    <a:lnTo>
                      <a:pt x="533" y="778"/>
                    </a:lnTo>
                    <a:lnTo>
                      <a:pt x="540" y="779"/>
                    </a:lnTo>
                    <a:lnTo>
                      <a:pt x="547" y="778"/>
                    </a:lnTo>
                    <a:lnTo>
                      <a:pt x="552" y="776"/>
                    </a:lnTo>
                    <a:lnTo>
                      <a:pt x="554" y="774"/>
                    </a:lnTo>
                    <a:lnTo>
                      <a:pt x="556" y="770"/>
                    </a:lnTo>
                    <a:lnTo>
                      <a:pt x="556" y="770"/>
                    </a:lnTo>
                    <a:lnTo>
                      <a:pt x="556" y="765"/>
                    </a:lnTo>
                    <a:lnTo>
                      <a:pt x="554" y="761"/>
                    </a:lnTo>
                    <a:lnTo>
                      <a:pt x="552" y="758"/>
                    </a:lnTo>
                    <a:lnTo>
                      <a:pt x="552" y="754"/>
                    </a:lnTo>
                    <a:lnTo>
                      <a:pt x="552" y="754"/>
                    </a:lnTo>
                    <a:lnTo>
                      <a:pt x="554" y="750"/>
                    </a:lnTo>
                    <a:lnTo>
                      <a:pt x="556" y="749"/>
                    </a:lnTo>
                    <a:lnTo>
                      <a:pt x="556" y="749"/>
                    </a:lnTo>
                    <a:lnTo>
                      <a:pt x="556" y="741"/>
                    </a:lnTo>
                    <a:lnTo>
                      <a:pt x="556" y="741"/>
                    </a:lnTo>
                    <a:lnTo>
                      <a:pt x="558" y="731"/>
                    </a:lnTo>
                    <a:lnTo>
                      <a:pt x="558" y="727"/>
                    </a:lnTo>
                    <a:lnTo>
                      <a:pt x="562" y="722"/>
                    </a:lnTo>
                    <a:lnTo>
                      <a:pt x="562" y="722"/>
                    </a:lnTo>
                    <a:lnTo>
                      <a:pt x="565" y="716"/>
                    </a:lnTo>
                    <a:lnTo>
                      <a:pt x="569" y="711"/>
                    </a:lnTo>
                    <a:lnTo>
                      <a:pt x="571" y="703"/>
                    </a:lnTo>
                    <a:lnTo>
                      <a:pt x="571" y="696"/>
                    </a:lnTo>
                    <a:lnTo>
                      <a:pt x="571" y="696"/>
                    </a:lnTo>
                    <a:lnTo>
                      <a:pt x="571" y="687"/>
                    </a:lnTo>
                    <a:lnTo>
                      <a:pt x="571" y="682"/>
                    </a:lnTo>
                    <a:lnTo>
                      <a:pt x="572" y="678"/>
                    </a:lnTo>
                    <a:lnTo>
                      <a:pt x="572" y="678"/>
                    </a:lnTo>
                    <a:lnTo>
                      <a:pt x="576" y="673"/>
                    </a:lnTo>
                    <a:lnTo>
                      <a:pt x="581" y="671"/>
                    </a:lnTo>
                    <a:lnTo>
                      <a:pt x="590" y="667"/>
                    </a:lnTo>
                    <a:lnTo>
                      <a:pt x="596" y="665"/>
                    </a:lnTo>
                    <a:lnTo>
                      <a:pt x="600" y="662"/>
                    </a:lnTo>
                    <a:lnTo>
                      <a:pt x="603" y="658"/>
                    </a:lnTo>
                    <a:lnTo>
                      <a:pt x="605" y="653"/>
                    </a:lnTo>
                    <a:lnTo>
                      <a:pt x="605" y="653"/>
                    </a:lnTo>
                    <a:lnTo>
                      <a:pt x="605" y="644"/>
                    </a:lnTo>
                    <a:lnTo>
                      <a:pt x="603" y="637"/>
                    </a:lnTo>
                    <a:lnTo>
                      <a:pt x="601" y="620"/>
                    </a:lnTo>
                    <a:lnTo>
                      <a:pt x="601" y="620"/>
                    </a:lnTo>
                    <a:lnTo>
                      <a:pt x="601" y="615"/>
                    </a:lnTo>
                    <a:lnTo>
                      <a:pt x="603" y="609"/>
                    </a:lnTo>
                    <a:lnTo>
                      <a:pt x="607" y="599"/>
                    </a:lnTo>
                    <a:lnTo>
                      <a:pt x="607" y="599"/>
                    </a:lnTo>
                    <a:lnTo>
                      <a:pt x="609" y="593"/>
                    </a:lnTo>
                    <a:lnTo>
                      <a:pt x="607" y="589"/>
                    </a:lnTo>
                    <a:lnTo>
                      <a:pt x="603" y="580"/>
                    </a:lnTo>
                    <a:lnTo>
                      <a:pt x="603" y="580"/>
                    </a:lnTo>
                    <a:lnTo>
                      <a:pt x="600" y="570"/>
                    </a:lnTo>
                    <a:lnTo>
                      <a:pt x="598" y="559"/>
                    </a:lnTo>
                    <a:lnTo>
                      <a:pt x="598" y="559"/>
                    </a:lnTo>
                    <a:close/>
                    <a:moveTo>
                      <a:pt x="238" y="19"/>
                    </a:moveTo>
                    <a:lnTo>
                      <a:pt x="238" y="19"/>
                    </a:lnTo>
                    <a:lnTo>
                      <a:pt x="234" y="18"/>
                    </a:lnTo>
                    <a:lnTo>
                      <a:pt x="232" y="18"/>
                    </a:lnTo>
                    <a:lnTo>
                      <a:pt x="228" y="18"/>
                    </a:lnTo>
                    <a:lnTo>
                      <a:pt x="227" y="16"/>
                    </a:lnTo>
                    <a:lnTo>
                      <a:pt x="227" y="16"/>
                    </a:lnTo>
                    <a:lnTo>
                      <a:pt x="227" y="12"/>
                    </a:lnTo>
                    <a:lnTo>
                      <a:pt x="227" y="7"/>
                    </a:lnTo>
                    <a:lnTo>
                      <a:pt x="225" y="3"/>
                    </a:lnTo>
                    <a:lnTo>
                      <a:pt x="223" y="0"/>
                    </a:lnTo>
                    <a:lnTo>
                      <a:pt x="223" y="0"/>
                    </a:lnTo>
                    <a:lnTo>
                      <a:pt x="221" y="0"/>
                    </a:lnTo>
                    <a:lnTo>
                      <a:pt x="221" y="0"/>
                    </a:lnTo>
                    <a:lnTo>
                      <a:pt x="219" y="1"/>
                    </a:lnTo>
                    <a:lnTo>
                      <a:pt x="219" y="3"/>
                    </a:lnTo>
                    <a:lnTo>
                      <a:pt x="216" y="12"/>
                    </a:lnTo>
                    <a:lnTo>
                      <a:pt x="216" y="25"/>
                    </a:lnTo>
                    <a:lnTo>
                      <a:pt x="216" y="25"/>
                    </a:lnTo>
                    <a:lnTo>
                      <a:pt x="219" y="32"/>
                    </a:lnTo>
                    <a:lnTo>
                      <a:pt x="223" y="34"/>
                    </a:lnTo>
                    <a:lnTo>
                      <a:pt x="225" y="36"/>
                    </a:lnTo>
                    <a:lnTo>
                      <a:pt x="225" y="36"/>
                    </a:lnTo>
                    <a:lnTo>
                      <a:pt x="230" y="36"/>
                    </a:lnTo>
                    <a:lnTo>
                      <a:pt x="232" y="34"/>
                    </a:lnTo>
                    <a:lnTo>
                      <a:pt x="234" y="32"/>
                    </a:lnTo>
                    <a:lnTo>
                      <a:pt x="234" y="32"/>
                    </a:lnTo>
                    <a:lnTo>
                      <a:pt x="232" y="32"/>
                    </a:lnTo>
                    <a:lnTo>
                      <a:pt x="232" y="30"/>
                    </a:lnTo>
                    <a:lnTo>
                      <a:pt x="232" y="29"/>
                    </a:lnTo>
                    <a:lnTo>
                      <a:pt x="232" y="27"/>
                    </a:lnTo>
                    <a:lnTo>
                      <a:pt x="232" y="27"/>
                    </a:lnTo>
                    <a:lnTo>
                      <a:pt x="238" y="23"/>
                    </a:lnTo>
                    <a:lnTo>
                      <a:pt x="238" y="21"/>
                    </a:lnTo>
                    <a:lnTo>
                      <a:pt x="238" y="19"/>
                    </a:lnTo>
                    <a:lnTo>
                      <a:pt x="238" y="19"/>
                    </a:lnTo>
                    <a:close/>
                    <a:moveTo>
                      <a:pt x="967" y="792"/>
                    </a:moveTo>
                    <a:lnTo>
                      <a:pt x="967" y="792"/>
                    </a:lnTo>
                    <a:lnTo>
                      <a:pt x="958" y="790"/>
                    </a:lnTo>
                    <a:lnTo>
                      <a:pt x="949" y="787"/>
                    </a:lnTo>
                    <a:lnTo>
                      <a:pt x="949" y="787"/>
                    </a:lnTo>
                    <a:lnTo>
                      <a:pt x="945" y="783"/>
                    </a:lnTo>
                    <a:lnTo>
                      <a:pt x="943" y="776"/>
                    </a:lnTo>
                    <a:lnTo>
                      <a:pt x="943" y="776"/>
                    </a:lnTo>
                    <a:lnTo>
                      <a:pt x="942" y="769"/>
                    </a:lnTo>
                    <a:lnTo>
                      <a:pt x="938" y="763"/>
                    </a:lnTo>
                    <a:lnTo>
                      <a:pt x="933" y="760"/>
                    </a:lnTo>
                    <a:lnTo>
                      <a:pt x="929" y="752"/>
                    </a:lnTo>
                    <a:lnTo>
                      <a:pt x="929" y="752"/>
                    </a:lnTo>
                    <a:lnTo>
                      <a:pt x="927" y="747"/>
                    </a:lnTo>
                    <a:lnTo>
                      <a:pt x="925" y="738"/>
                    </a:lnTo>
                    <a:lnTo>
                      <a:pt x="924" y="731"/>
                    </a:lnTo>
                    <a:lnTo>
                      <a:pt x="920" y="725"/>
                    </a:lnTo>
                    <a:lnTo>
                      <a:pt x="920" y="725"/>
                    </a:lnTo>
                    <a:lnTo>
                      <a:pt x="913" y="722"/>
                    </a:lnTo>
                    <a:lnTo>
                      <a:pt x="907" y="722"/>
                    </a:lnTo>
                    <a:lnTo>
                      <a:pt x="904" y="722"/>
                    </a:lnTo>
                    <a:lnTo>
                      <a:pt x="904" y="722"/>
                    </a:lnTo>
                    <a:lnTo>
                      <a:pt x="902" y="723"/>
                    </a:lnTo>
                    <a:lnTo>
                      <a:pt x="902" y="723"/>
                    </a:lnTo>
                    <a:lnTo>
                      <a:pt x="902" y="729"/>
                    </a:lnTo>
                    <a:lnTo>
                      <a:pt x="905" y="732"/>
                    </a:lnTo>
                    <a:lnTo>
                      <a:pt x="911" y="740"/>
                    </a:lnTo>
                    <a:lnTo>
                      <a:pt x="911" y="740"/>
                    </a:lnTo>
                    <a:lnTo>
                      <a:pt x="916" y="747"/>
                    </a:lnTo>
                    <a:lnTo>
                      <a:pt x="920" y="758"/>
                    </a:lnTo>
                    <a:lnTo>
                      <a:pt x="924" y="779"/>
                    </a:lnTo>
                    <a:lnTo>
                      <a:pt x="924" y="779"/>
                    </a:lnTo>
                    <a:lnTo>
                      <a:pt x="924" y="787"/>
                    </a:lnTo>
                    <a:lnTo>
                      <a:pt x="924" y="790"/>
                    </a:lnTo>
                    <a:lnTo>
                      <a:pt x="922" y="794"/>
                    </a:lnTo>
                    <a:lnTo>
                      <a:pt x="922" y="794"/>
                    </a:lnTo>
                    <a:lnTo>
                      <a:pt x="916" y="801"/>
                    </a:lnTo>
                    <a:lnTo>
                      <a:pt x="914" y="805"/>
                    </a:lnTo>
                    <a:lnTo>
                      <a:pt x="914" y="810"/>
                    </a:lnTo>
                    <a:lnTo>
                      <a:pt x="914" y="810"/>
                    </a:lnTo>
                    <a:lnTo>
                      <a:pt x="916" y="816"/>
                    </a:lnTo>
                    <a:lnTo>
                      <a:pt x="918" y="821"/>
                    </a:lnTo>
                    <a:lnTo>
                      <a:pt x="925" y="832"/>
                    </a:lnTo>
                    <a:lnTo>
                      <a:pt x="925" y="832"/>
                    </a:lnTo>
                    <a:lnTo>
                      <a:pt x="931" y="834"/>
                    </a:lnTo>
                    <a:lnTo>
                      <a:pt x="933" y="837"/>
                    </a:lnTo>
                    <a:lnTo>
                      <a:pt x="933" y="837"/>
                    </a:lnTo>
                    <a:lnTo>
                      <a:pt x="931" y="843"/>
                    </a:lnTo>
                    <a:lnTo>
                      <a:pt x="929" y="848"/>
                    </a:lnTo>
                    <a:lnTo>
                      <a:pt x="929" y="848"/>
                    </a:lnTo>
                    <a:lnTo>
                      <a:pt x="931" y="852"/>
                    </a:lnTo>
                    <a:lnTo>
                      <a:pt x="934" y="857"/>
                    </a:lnTo>
                    <a:lnTo>
                      <a:pt x="938" y="859"/>
                    </a:lnTo>
                    <a:lnTo>
                      <a:pt x="943" y="859"/>
                    </a:lnTo>
                    <a:lnTo>
                      <a:pt x="943" y="859"/>
                    </a:lnTo>
                    <a:lnTo>
                      <a:pt x="949" y="855"/>
                    </a:lnTo>
                    <a:lnTo>
                      <a:pt x="952" y="850"/>
                    </a:lnTo>
                    <a:lnTo>
                      <a:pt x="956" y="837"/>
                    </a:lnTo>
                    <a:lnTo>
                      <a:pt x="956" y="837"/>
                    </a:lnTo>
                    <a:lnTo>
                      <a:pt x="962" y="828"/>
                    </a:lnTo>
                    <a:lnTo>
                      <a:pt x="969" y="821"/>
                    </a:lnTo>
                    <a:lnTo>
                      <a:pt x="969" y="821"/>
                    </a:lnTo>
                    <a:lnTo>
                      <a:pt x="978" y="808"/>
                    </a:lnTo>
                    <a:lnTo>
                      <a:pt x="981" y="803"/>
                    </a:lnTo>
                    <a:lnTo>
                      <a:pt x="983" y="799"/>
                    </a:lnTo>
                    <a:lnTo>
                      <a:pt x="981" y="796"/>
                    </a:lnTo>
                    <a:lnTo>
                      <a:pt x="981" y="796"/>
                    </a:lnTo>
                    <a:lnTo>
                      <a:pt x="980" y="792"/>
                    </a:lnTo>
                    <a:lnTo>
                      <a:pt x="976" y="792"/>
                    </a:lnTo>
                    <a:lnTo>
                      <a:pt x="967" y="792"/>
                    </a:lnTo>
                    <a:lnTo>
                      <a:pt x="967" y="792"/>
                    </a:lnTo>
                    <a:close/>
                    <a:moveTo>
                      <a:pt x="893" y="854"/>
                    </a:moveTo>
                    <a:lnTo>
                      <a:pt x="893" y="854"/>
                    </a:lnTo>
                    <a:lnTo>
                      <a:pt x="889" y="854"/>
                    </a:lnTo>
                    <a:lnTo>
                      <a:pt x="889" y="854"/>
                    </a:lnTo>
                    <a:lnTo>
                      <a:pt x="885" y="857"/>
                    </a:lnTo>
                    <a:lnTo>
                      <a:pt x="882" y="861"/>
                    </a:lnTo>
                    <a:lnTo>
                      <a:pt x="878" y="870"/>
                    </a:lnTo>
                    <a:lnTo>
                      <a:pt x="878" y="870"/>
                    </a:lnTo>
                    <a:lnTo>
                      <a:pt x="876" y="883"/>
                    </a:lnTo>
                    <a:lnTo>
                      <a:pt x="875" y="888"/>
                    </a:lnTo>
                    <a:lnTo>
                      <a:pt x="873" y="895"/>
                    </a:lnTo>
                    <a:lnTo>
                      <a:pt x="873" y="895"/>
                    </a:lnTo>
                    <a:lnTo>
                      <a:pt x="867" y="901"/>
                    </a:lnTo>
                    <a:lnTo>
                      <a:pt x="860" y="908"/>
                    </a:lnTo>
                    <a:lnTo>
                      <a:pt x="853" y="912"/>
                    </a:lnTo>
                    <a:lnTo>
                      <a:pt x="846" y="915"/>
                    </a:lnTo>
                    <a:lnTo>
                      <a:pt x="846" y="915"/>
                    </a:lnTo>
                    <a:lnTo>
                      <a:pt x="838" y="917"/>
                    </a:lnTo>
                    <a:lnTo>
                      <a:pt x="835" y="919"/>
                    </a:lnTo>
                    <a:lnTo>
                      <a:pt x="833" y="921"/>
                    </a:lnTo>
                    <a:lnTo>
                      <a:pt x="833" y="921"/>
                    </a:lnTo>
                    <a:lnTo>
                      <a:pt x="829" y="924"/>
                    </a:lnTo>
                    <a:lnTo>
                      <a:pt x="826" y="928"/>
                    </a:lnTo>
                    <a:lnTo>
                      <a:pt x="826" y="928"/>
                    </a:lnTo>
                    <a:lnTo>
                      <a:pt x="826" y="926"/>
                    </a:lnTo>
                    <a:lnTo>
                      <a:pt x="826" y="926"/>
                    </a:lnTo>
                    <a:lnTo>
                      <a:pt x="826" y="930"/>
                    </a:lnTo>
                    <a:lnTo>
                      <a:pt x="824" y="933"/>
                    </a:lnTo>
                    <a:lnTo>
                      <a:pt x="819" y="937"/>
                    </a:lnTo>
                    <a:lnTo>
                      <a:pt x="813" y="939"/>
                    </a:lnTo>
                    <a:lnTo>
                      <a:pt x="808" y="942"/>
                    </a:lnTo>
                    <a:lnTo>
                      <a:pt x="808" y="942"/>
                    </a:lnTo>
                    <a:lnTo>
                      <a:pt x="802" y="950"/>
                    </a:lnTo>
                    <a:lnTo>
                      <a:pt x="800" y="955"/>
                    </a:lnTo>
                    <a:lnTo>
                      <a:pt x="800" y="959"/>
                    </a:lnTo>
                    <a:lnTo>
                      <a:pt x="800" y="959"/>
                    </a:lnTo>
                    <a:lnTo>
                      <a:pt x="804" y="962"/>
                    </a:lnTo>
                    <a:lnTo>
                      <a:pt x="806" y="964"/>
                    </a:lnTo>
                    <a:lnTo>
                      <a:pt x="815" y="964"/>
                    </a:lnTo>
                    <a:lnTo>
                      <a:pt x="815" y="964"/>
                    </a:lnTo>
                    <a:lnTo>
                      <a:pt x="817" y="966"/>
                    </a:lnTo>
                    <a:lnTo>
                      <a:pt x="820" y="968"/>
                    </a:lnTo>
                    <a:lnTo>
                      <a:pt x="824" y="973"/>
                    </a:lnTo>
                    <a:lnTo>
                      <a:pt x="824" y="973"/>
                    </a:lnTo>
                    <a:lnTo>
                      <a:pt x="829" y="977"/>
                    </a:lnTo>
                    <a:lnTo>
                      <a:pt x="838" y="978"/>
                    </a:lnTo>
                    <a:lnTo>
                      <a:pt x="838" y="978"/>
                    </a:lnTo>
                    <a:lnTo>
                      <a:pt x="847" y="977"/>
                    </a:lnTo>
                    <a:lnTo>
                      <a:pt x="855" y="975"/>
                    </a:lnTo>
                    <a:lnTo>
                      <a:pt x="862" y="971"/>
                    </a:lnTo>
                    <a:lnTo>
                      <a:pt x="864" y="968"/>
                    </a:lnTo>
                    <a:lnTo>
                      <a:pt x="864" y="964"/>
                    </a:lnTo>
                    <a:lnTo>
                      <a:pt x="864" y="964"/>
                    </a:lnTo>
                    <a:lnTo>
                      <a:pt x="866" y="948"/>
                    </a:lnTo>
                    <a:lnTo>
                      <a:pt x="866" y="940"/>
                    </a:lnTo>
                    <a:lnTo>
                      <a:pt x="867" y="933"/>
                    </a:lnTo>
                    <a:lnTo>
                      <a:pt x="867" y="933"/>
                    </a:lnTo>
                    <a:lnTo>
                      <a:pt x="875" y="926"/>
                    </a:lnTo>
                    <a:lnTo>
                      <a:pt x="882" y="922"/>
                    </a:lnTo>
                    <a:lnTo>
                      <a:pt x="882" y="922"/>
                    </a:lnTo>
                    <a:lnTo>
                      <a:pt x="889" y="921"/>
                    </a:lnTo>
                    <a:lnTo>
                      <a:pt x="893" y="919"/>
                    </a:lnTo>
                    <a:lnTo>
                      <a:pt x="895" y="915"/>
                    </a:lnTo>
                    <a:lnTo>
                      <a:pt x="895" y="915"/>
                    </a:lnTo>
                    <a:lnTo>
                      <a:pt x="896" y="912"/>
                    </a:lnTo>
                    <a:lnTo>
                      <a:pt x="896" y="908"/>
                    </a:lnTo>
                    <a:lnTo>
                      <a:pt x="895" y="904"/>
                    </a:lnTo>
                    <a:lnTo>
                      <a:pt x="896" y="901"/>
                    </a:lnTo>
                    <a:lnTo>
                      <a:pt x="896" y="901"/>
                    </a:lnTo>
                    <a:lnTo>
                      <a:pt x="898" y="897"/>
                    </a:lnTo>
                    <a:lnTo>
                      <a:pt x="900" y="893"/>
                    </a:lnTo>
                    <a:lnTo>
                      <a:pt x="907" y="888"/>
                    </a:lnTo>
                    <a:lnTo>
                      <a:pt x="907" y="888"/>
                    </a:lnTo>
                    <a:lnTo>
                      <a:pt x="914" y="883"/>
                    </a:lnTo>
                    <a:lnTo>
                      <a:pt x="918" y="879"/>
                    </a:lnTo>
                    <a:lnTo>
                      <a:pt x="920" y="875"/>
                    </a:lnTo>
                    <a:lnTo>
                      <a:pt x="920" y="875"/>
                    </a:lnTo>
                    <a:lnTo>
                      <a:pt x="920" y="872"/>
                    </a:lnTo>
                    <a:lnTo>
                      <a:pt x="918" y="866"/>
                    </a:lnTo>
                    <a:lnTo>
                      <a:pt x="913" y="859"/>
                    </a:lnTo>
                    <a:lnTo>
                      <a:pt x="913" y="859"/>
                    </a:lnTo>
                    <a:lnTo>
                      <a:pt x="905" y="854"/>
                    </a:lnTo>
                    <a:lnTo>
                      <a:pt x="893" y="854"/>
                    </a:lnTo>
                    <a:lnTo>
                      <a:pt x="893" y="854"/>
                    </a:lnTo>
                    <a:close/>
                    <a:moveTo>
                      <a:pt x="147" y="68"/>
                    </a:moveTo>
                    <a:lnTo>
                      <a:pt x="147" y="68"/>
                    </a:lnTo>
                    <a:lnTo>
                      <a:pt x="151" y="67"/>
                    </a:lnTo>
                    <a:lnTo>
                      <a:pt x="152" y="61"/>
                    </a:lnTo>
                    <a:lnTo>
                      <a:pt x="152" y="57"/>
                    </a:lnTo>
                    <a:lnTo>
                      <a:pt x="151" y="54"/>
                    </a:lnTo>
                    <a:lnTo>
                      <a:pt x="151" y="54"/>
                    </a:lnTo>
                    <a:lnTo>
                      <a:pt x="147" y="50"/>
                    </a:lnTo>
                    <a:lnTo>
                      <a:pt x="140" y="48"/>
                    </a:lnTo>
                    <a:lnTo>
                      <a:pt x="129" y="50"/>
                    </a:lnTo>
                    <a:lnTo>
                      <a:pt x="129" y="50"/>
                    </a:lnTo>
                    <a:lnTo>
                      <a:pt x="120" y="48"/>
                    </a:lnTo>
                    <a:lnTo>
                      <a:pt x="114" y="47"/>
                    </a:lnTo>
                    <a:lnTo>
                      <a:pt x="114" y="45"/>
                    </a:lnTo>
                    <a:lnTo>
                      <a:pt x="114" y="43"/>
                    </a:lnTo>
                    <a:lnTo>
                      <a:pt x="114" y="43"/>
                    </a:lnTo>
                    <a:lnTo>
                      <a:pt x="116" y="39"/>
                    </a:lnTo>
                    <a:lnTo>
                      <a:pt x="123" y="38"/>
                    </a:lnTo>
                    <a:lnTo>
                      <a:pt x="134" y="36"/>
                    </a:lnTo>
                    <a:lnTo>
                      <a:pt x="134" y="36"/>
                    </a:lnTo>
                    <a:lnTo>
                      <a:pt x="143" y="36"/>
                    </a:lnTo>
                    <a:lnTo>
                      <a:pt x="151" y="36"/>
                    </a:lnTo>
                    <a:lnTo>
                      <a:pt x="151" y="36"/>
                    </a:lnTo>
                    <a:lnTo>
                      <a:pt x="160" y="36"/>
                    </a:lnTo>
                    <a:lnTo>
                      <a:pt x="167" y="34"/>
                    </a:lnTo>
                    <a:lnTo>
                      <a:pt x="174" y="29"/>
                    </a:lnTo>
                    <a:lnTo>
                      <a:pt x="176" y="27"/>
                    </a:lnTo>
                    <a:lnTo>
                      <a:pt x="178" y="21"/>
                    </a:lnTo>
                    <a:lnTo>
                      <a:pt x="178" y="21"/>
                    </a:lnTo>
                    <a:lnTo>
                      <a:pt x="176" y="18"/>
                    </a:lnTo>
                    <a:lnTo>
                      <a:pt x="174" y="16"/>
                    </a:lnTo>
                    <a:lnTo>
                      <a:pt x="174" y="16"/>
                    </a:lnTo>
                    <a:lnTo>
                      <a:pt x="171" y="18"/>
                    </a:lnTo>
                    <a:lnTo>
                      <a:pt x="165" y="19"/>
                    </a:lnTo>
                    <a:lnTo>
                      <a:pt x="165" y="19"/>
                    </a:lnTo>
                    <a:lnTo>
                      <a:pt x="160" y="23"/>
                    </a:lnTo>
                    <a:lnTo>
                      <a:pt x="154" y="25"/>
                    </a:lnTo>
                    <a:lnTo>
                      <a:pt x="154" y="25"/>
                    </a:lnTo>
                    <a:lnTo>
                      <a:pt x="143" y="25"/>
                    </a:lnTo>
                    <a:lnTo>
                      <a:pt x="134" y="23"/>
                    </a:lnTo>
                    <a:lnTo>
                      <a:pt x="134" y="23"/>
                    </a:lnTo>
                    <a:lnTo>
                      <a:pt x="123" y="23"/>
                    </a:lnTo>
                    <a:lnTo>
                      <a:pt x="123" y="23"/>
                    </a:lnTo>
                    <a:lnTo>
                      <a:pt x="120" y="19"/>
                    </a:lnTo>
                    <a:lnTo>
                      <a:pt x="116" y="18"/>
                    </a:lnTo>
                    <a:lnTo>
                      <a:pt x="114" y="18"/>
                    </a:lnTo>
                    <a:lnTo>
                      <a:pt x="114" y="18"/>
                    </a:lnTo>
                    <a:lnTo>
                      <a:pt x="109" y="19"/>
                    </a:lnTo>
                    <a:lnTo>
                      <a:pt x="104" y="21"/>
                    </a:lnTo>
                    <a:lnTo>
                      <a:pt x="100" y="27"/>
                    </a:lnTo>
                    <a:lnTo>
                      <a:pt x="98" y="32"/>
                    </a:lnTo>
                    <a:lnTo>
                      <a:pt x="98" y="32"/>
                    </a:lnTo>
                    <a:lnTo>
                      <a:pt x="98" y="38"/>
                    </a:lnTo>
                    <a:lnTo>
                      <a:pt x="100" y="41"/>
                    </a:lnTo>
                    <a:lnTo>
                      <a:pt x="100" y="47"/>
                    </a:lnTo>
                    <a:lnTo>
                      <a:pt x="98" y="52"/>
                    </a:lnTo>
                    <a:lnTo>
                      <a:pt x="98" y="52"/>
                    </a:lnTo>
                    <a:lnTo>
                      <a:pt x="95" y="57"/>
                    </a:lnTo>
                    <a:lnTo>
                      <a:pt x="93" y="65"/>
                    </a:lnTo>
                    <a:lnTo>
                      <a:pt x="93" y="65"/>
                    </a:lnTo>
                    <a:lnTo>
                      <a:pt x="95" y="72"/>
                    </a:lnTo>
                    <a:lnTo>
                      <a:pt x="95" y="77"/>
                    </a:lnTo>
                    <a:lnTo>
                      <a:pt x="95" y="77"/>
                    </a:lnTo>
                    <a:lnTo>
                      <a:pt x="91" y="88"/>
                    </a:lnTo>
                    <a:lnTo>
                      <a:pt x="89" y="92"/>
                    </a:lnTo>
                    <a:lnTo>
                      <a:pt x="91" y="97"/>
                    </a:lnTo>
                    <a:lnTo>
                      <a:pt x="91" y="97"/>
                    </a:lnTo>
                    <a:lnTo>
                      <a:pt x="91" y="103"/>
                    </a:lnTo>
                    <a:lnTo>
                      <a:pt x="91" y="108"/>
                    </a:lnTo>
                    <a:lnTo>
                      <a:pt x="91" y="108"/>
                    </a:lnTo>
                    <a:lnTo>
                      <a:pt x="91" y="123"/>
                    </a:lnTo>
                    <a:lnTo>
                      <a:pt x="93" y="132"/>
                    </a:lnTo>
                    <a:lnTo>
                      <a:pt x="95" y="139"/>
                    </a:lnTo>
                    <a:lnTo>
                      <a:pt x="95" y="139"/>
                    </a:lnTo>
                    <a:lnTo>
                      <a:pt x="98" y="141"/>
                    </a:lnTo>
                    <a:lnTo>
                      <a:pt x="102" y="141"/>
                    </a:lnTo>
                    <a:lnTo>
                      <a:pt x="105" y="141"/>
                    </a:lnTo>
                    <a:lnTo>
                      <a:pt x="107" y="137"/>
                    </a:lnTo>
                    <a:lnTo>
                      <a:pt x="114" y="130"/>
                    </a:lnTo>
                    <a:lnTo>
                      <a:pt x="116" y="123"/>
                    </a:lnTo>
                    <a:lnTo>
                      <a:pt x="116" y="123"/>
                    </a:lnTo>
                    <a:lnTo>
                      <a:pt x="114" y="115"/>
                    </a:lnTo>
                    <a:lnTo>
                      <a:pt x="114" y="110"/>
                    </a:lnTo>
                    <a:lnTo>
                      <a:pt x="114" y="106"/>
                    </a:lnTo>
                    <a:lnTo>
                      <a:pt x="114" y="106"/>
                    </a:lnTo>
                    <a:lnTo>
                      <a:pt x="116" y="103"/>
                    </a:lnTo>
                    <a:lnTo>
                      <a:pt x="118" y="101"/>
                    </a:lnTo>
                    <a:lnTo>
                      <a:pt x="122" y="101"/>
                    </a:lnTo>
                    <a:lnTo>
                      <a:pt x="123" y="103"/>
                    </a:lnTo>
                    <a:lnTo>
                      <a:pt x="123" y="103"/>
                    </a:lnTo>
                    <a:lnTo>
                      <a:pt x="125" y="106"/>
                    </a:lnTo>
                    <a:lnTo>
                      <a:pt x="127" y="110"/>
                    </a:lnTo>
                    <a:lnTo>
                      <a:pt x="129" y="115"/>
                    </a:lnTo>
                    <a:lnTo>
                      <a:pt x="131" y="119"/>
                    </a:lnTo>
                    <a:lnTo>
                      <a:pt x="131" y="119"/>
                    </a:lnTo>
                    <a:lnTo>
                      <a:pt x="133" y="123"/>
                    </a:lnTo>
                    <a:lnTo>
                      <a:pt x="134" y="123"/>
                    </a:lnTo>
                    <a:lnTo>
                      <a:pt x="136" y="124"/>
                    </a:lnTo>
                    <a:lnTo>
                      <a:pt x="136" y="124"/>
                    </a:lnTo>
                    <a:lnTo>
                      <a:pt x="138" y="123"/>
                    </a:lnTo>
                    <a:lnTo>
                      <a:pt x="138" y="119"/>
                    </a:lnTo>
                    <a:lnTo>
                      <a:pt x="138" y="119"/>
                    </a:lnTo>
                    <a:lnTo>
                      <a:pt x="145" y="115"/>
                    </a:lnTo>
                    <a:lnTo>
                      <a:pt x="147" y="114"/>
                    </a:lnTo>
                    <a:lnTo>
                      <a:pt x="149" y="112"/>
                    </a:lnTo>
                    <a:lnTo>
                      <a:pt x="149" y="112"/>
                    </a:lnTo>
                    <a:lnTo>
                      <a:pt x="149" y="108"/>
                    </a:lnTo>
                    <a:lnTo>
                      <a:pt x="147" y="105"/>
                    </a:lnTo>
                    <a:lnTo>
                      <a:pt x="142" y="99"/>
                    </a:lnTo>
                    <a:lnTo>
                      <a:pt x="142" y="99"/>
                    </a:lnTo>
                    <a:lnTo>
                      <a:pt x="134" y="94"/>
                    </a:lnTo>
                    <a:lnTo>
                      <a:pt x="131" y="92"/>
                    </a:lnTo>
                    <a:lnTo>
                      <a:pt x="129" y="88"/>
                    </a:lnTo>
                    <a:lnTo>
                      <a:pt x="129" y="88"/>
                    </a:lnTo>
                    <a:lnTo>
                      <a:pt x="127" y="85"/>
                    </a:lnTo>
                    <a:lnTo>
                      <a:pt x="127" y="81"/>
                    </a:lnTo>
                    <a:lnTo>
                      <a:pt x="129" y="76"/>
                    </a:lnTo>
                    <a:lnTo>
                      <a:pt x="131" y="72"/>
                    </a:lnTo>
                    <a:lnTo>
                      <a:pt x="131" y="72"/>
                    </a:lnTo>
                    <a:lnTo>
                      <a:pt x="134" y="70"/>
                    </a:lnTo>
                    <a:lnTo>
                      <a:pt x="140" y="70"/>
                    </a:lnTo>
                    <a:lnTo>
                      <a:pt x="143" y="70"/>
                    </a:lnTo>
                    <a:lnTo>
                      <a:pt x="147" y="68"/>
                    </a:lnTo>
                    <a:lnTo>
                      <a:pt x="147" y="68"/>
                    </a:lnTo>
                    <a:close/>
                    <a:moveTo>
                      <a:pt x="156" y="242"/>
                    </a:moveTo>
                    <a:lnTo>
                      <a:pt x="156" y="242"/>
                    </a:lnTo>
                    <a:lnTo>
                      <a:pt x="161" y="240"/>
                    </a:lnTo>
                    <a:lnTo>
                      <a:pt x="165" y="238"/>
                    </a:lnTo>
                    <a:lnTo>
                      <a:pt x="174" y="233"/>
                    </a:lnTo>
                    <a:lnTo>
                      <a:pt x="174" y="233"/>
                    </a:lnTo>
                    <a:lnTo>
                      <a:pt x="180" y="229"/>
                    </a:lnTo>
                    <a:lnTo>
                      <a:pt x="183" y="226"/>
                    </a:lnTo>
                    <a:lnTo>
                      <a:pt x="190" y="219"/>
                    </a:lnTo>
                    <a:lnTo>
                      <a:pt x="190" y="219"/>
                    </a:lnTo>
                    <a:lnTo>
                      <a:pt x="200" y="215"/>
                    </a:lnTo>
                    <a:lnTo>
                      <a:pt x="205" y="211"/>
                    </a:lnTo>
                    <a:lnTo>
                      <a:pt x="209" y="208"/>
                    </a:lnTo>
                    <a:lnTo>
                      <a:pt x="209" y="208"/>
                    </a:lnTo>
                    <a:lnTo>
                      <a:pt x="209" y="206"/>
                    </a:lnTo>
                    <a:lnTo>
                      <a:pt x="207" y="204"/>
                    </a:lnTo>
                    <a:lnTo>
                      <a:pt x="207" y="204"/>
                    </a:lnTo>
                    <a:lnTo>
                      <a:pt x="201" y="204"/>
                    </a:lnTo>
                    <a:lnTo>
                      <a:pt x="198" y="206"/>
                    </a:lnTo>
                    <a:lnTo>
                      <a:pt x="198" y="206"/>
                    </a:lnTo>
                    <a:lnTo>
                      <a:pt x="194" y="208"/>
                    </a:lnTo>
                    <a:lnTo>
                      <a:pt x="190" y="209"/>
                    </a:lnTo>
                    <a:lnTo>
                      <a:pt x="190" y="209"/>
                    </a:lnTo>
                    <a:lnTo>
                      <a:pt x="185" y="209"/>
                    </a:lnTo>
                    <a:lnTo>
                      <a:pt x="185" y="209"/>
                    </a:lnTo>
                    <a:lnTo>
                      <a:pt x="181" y="209"/>
                    </a:lnTo>
                    <a:lnTo>
                      <a:pt x="180" y="211"/>
                    </a:lnTo>
                    <a:lnTo>
                      <a:pt x="180" y="213"/>
                    </a:lnTo>
                    <a:lnTo>
                      <a:pt x="178" y="215"/>
                    </a:lnTo>
                    <a:lnTo>
                      <a:pt x="178" y="215"/>
                    </a:lnTo>
                    <a:lnTo>
                      <a:pt x="174" y="217"/>
                    </a:lnTo>
                    <a:lnTo>
                      <a:pt x="171" y="217"/>
                    </a:lnTo>
                    <a:lnTo>
                      <a:pt x="171" y="217"/>
                    </a:lnTo>
                    <a:lnTo>
                      <a:pt x="167" y="219"/>
                    </a:lnTo>
                    <a:lnTo>
                      <a:pt x="165" y="220"/>
                    </a:lnTo>
                    <a:lnTo>
                      <a:pt x="165" y="220"/>
                    </a:lnTo>
                    <a:lnTo>
                      <a:pt x="154" y="231"/>
                    </a:lnTo>
                    <a:lnTo>
                      <a:pt x="154" y="231"/>
                    </a:lnTo>
                    <a:lnTo>
                      <a:pt x="151" y="235"/>
                    </a:lnTo>
                    <a:lnTo>
                      <a:pt x="149" y="238"/>
                    </a:lnTo>
                    <a:lnTo>
                      <a:pt x="151" y="240"/>
                    </a:lnTo>
                    <a:lnTo>
                      <a:pt x="156" y="242"/>
                    </a:lnTo>
                    <a:lnTo>
                      <a:pt x="156" y="242"/>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4" name="Freeform 9"/>
              <p:cNvSpPr>
                <a:spLocks noEditPoints="1"/>
              </p:cNvSpPr>
              <p:nvPr/>
            </p:nvSpPr>
            <p:spPr bwMode="auto">
              <a:xfrm>
                <a:off x="250825" y="1412875"/>
                <a:ext cx="3741738" cy="2843213"/>
              </a:xfrm>
              <a:custGeom>
                <a:avLst/>
                <a:gdLst>
                  <a:gd name="T0" fmla="*/ 1408 w 2357"/>
                  <a:gd name="T1" fmla="*/ 487 h 1791"/>
                  <a:gd name="T2" fmla="*/ 1207 w 2357"/>
                  <a:gd name="T3" fmla="*/ 268 h 1791"/>
                  <a:gd name="T4" fmla="*/ 1005 w 2357"/>
                  <a:gd name="T5" fmla="*/ 246 h 1791"/>
                  <a:gd name="T6" fmla="*/ 1095 w 2357"/>
                  <a:gd name="T7" fmla="*/ 469 h 1791"/>
                  <a:gd name="T8" fmla="*/ 1050 w 2357"/>
                  <a:gd name="T9" fmla="*/ 391 h 1791"/>
                  <a:gd name="T10" fmla="*/ 786 w 2357"/>
                  <a:gd name="T11" fmla="*/ 313 h 1791"/>
                  <a:gd name="T12" fmla="*/ 773 w 2357"/>
                  <a:gd name="T13" fmla="*/ 223 h 1791"/>
                  <a:gd name="T14" fmla="*/ 829 w 2357"/>
                  <a:gd name="T15" fmla="*/ 273 h 1791"/>
                  <a:gd name="T16" fmla="*/ 891 w 2357"/>
                  <a:gd name="T17" fmla="*/ 255 h 1791"/>
                  <a:gd name="T18" fmla="*/ 923 w 2357"/>
                  <a:gd name="T19" fmla="*/ 353 h 1791"/>
                  <a:gd name="T20" fmla="*/ 755 w 2357"/>
                  <a:gd name="T21" fmla="*/ 364 h 1791"/>
                  <a:gd name="T22" fmla="*/ 901 w 2357"/>
                  <a:gd name="T23" fmla="*/ 447 h 1791"/>
                  <a:gd name="T24" fmla="*/ 865 w 2357"/>
                  <a:gd name="T25" fmla="*/ 221 h 1791"/>
                  <a:gd name="T26" fmla="*/ 1531 w 2357"/>
                  <a:gd name="T27" fmla="*/ 483 h 1791"/>
                  <a:gd name="T28" fmla="*/ 1249 w 2357"/>
                  <a:gd name="T29" fmla="*/ 380 h 1791"/>
                  <a:gd name="T30" fmla="*/ 1435 w 2357"/>
                  <a:gd name="T31" fmla="*/ 539 h 1791"/>
                  <a:gd name="T32" fmla="*/ 1560 w 2357"/>
                  <a:gd name="T33" fmla="*/ 592 h 1791"/>
                  <a:gd name="T34" fmla="*/ 1146 w 2357"/>
                  <a:gd name="T35" fmla="*/ 166 h 1791"/>
                  <a:gd name="T36" fmla="*/ 1215 w 2357"/>
                  <a:gd name="T37" fmla="*/ 208 h 1791"/>
                  <a:gd name="T38" fmla="*/ 1392 w 2357"/>
                  <a:gd name="T39" fmla="*/ 192 h 1791"/>
                  <a:gd name="T40" fmla="*/ 1604 w 2357"/>
                  <a:gd name="T41" fmla="*/ 67 h 1791"/>
                  <a:gd name="T42" fmla="*/ 1381 w 2357"/>
                  <a:gd name="T43" fmla="*/ 38 h 1791"/>
                  <a:gd name="T44" fmla="*/ 1229 w 2357"/>
                  <a:gd name="T45" fmla="*/ 71 h 1791"/>
                  <a:gd name="T46" fmla="*/ 1274 w 2357"/>
                  <a:gd name="T47" fmla="*/ 98 h 1791"/>
                  <a:gd name="T48" fmla="*/ 1229 w 2357"/>
                  <a:gd name="T49" fmla="*/ 128 h 1791"/>
                  <a:gd name="T50" fmla="*/ 1307 w 2357"/>
                  <a:gd name="T51" fmla="*/ 603 h 1791"/>
                  <a:gd name="T52" fmla="*/ 1694 w 2357"/>
                  <a:gd name="T53" fmla="*/ 910 h 1791"/>
                  <a:gd name="T54" fmla="*/ 1419 w 2357"/>
                  <a:gd name="T55" fmla="*/ 1596 h 1791"/>
                  <a:gd name="T56" fmla="*/ 1394 w 2357"/>
                  <a:gd name="T57" fmla="*/ 1552 h 1791"/>
                  <a:gd name="T58" fmla="*/ 2246 w 2357"/>
                  <a:gd name="T59" fmla="*/ 333 h 1791"/>
                  <a:gd name="T60" fmla="*/ 2252 w 2357"/>
                  <a:gd name="T61" fmla="*/ 195 h 1791"/>
                  <a:gd name="T62" fmla="*/ 2232 w 2357"/>
                  <a:gd name="T63" fmla="*/ 89 h 1791"/>
                  <a:gd name="T64" fmla="*/ 2215 w 2357"/>
                  <a:gd name="T65" fmla="*/ 36 h 1791"/>
                  <a:gd name="T66" fmla="*/ 1949 w 2357"/>
                  <a:gd name="T67" fmla="*/ 25 h 1791"/>
                  <a:gd name="T68" fmla="*/ 1776 w 2357"/>
                  <a:gd name="T69" fmla="*/ 81 h 1791"/>
                  <a:gd name="T70" fmla="*/ 1528 w 2357"/>
                  <a:gd name="T71" fmla="*/ 125 h 1791"/>
                  <a:gd name="T72" fmla="*/ 1484 w 2357"/>
                  <a:gd name="T73" fmla="*/ 246 h 1791"/>
                  <a:gd name="T74" fmla="*/ 1718 w 2357"/>
                  <a:gd name="T75" fmla="*/ 431 h 1791"/>
                  <a:gd name="T76" fmla="*/ 1758 w 2357"/>
                  <a:gd name="T77" fmla="*/ 577 h 1791"/>
                  <a:gd name="T78" fmla="*/ 1924 w 2357"/>
                  <a:gd name="T79" fmla="*/ 610 h 1791"/>
                  <a:gd name="T80" fmla="*/ 1272 w 2357"/>
                  <a:gd name="T81" fmla="*/ 1717 h 1791"/>
                  <a:gd name="T82" fmla="*/ 1106 w 2357"/>
                  <a:gd name="T83" fmla="*/ 1598 h 1791"/>
                  <a:gd name="T84" fmla="*/ 1330 w 2357"/>
                  <a:gd name="T85" fmla="*/ 1451 h 1791"/>
                  <a:gd name="T86" fmla="*/ 1511 w 2357"/>
                  <a:gd name="T87" fmla="*/ 1073 h 1791"/>
                  <a:gd name="T88" fmla="*/ 1569 w 2357"/>
                  <a:gd name="T89" fmla="*/ 966 h 1791"/>
                  <a:gd name="T90" fmla="*/ 1642 w 2357"/>
                  <a:gd name="T91" fmla="*/ 869 h 1791"/>
                  <a:gd name="T92" fmla="*/ 1423 w 2357"/>
                  <a:gd name="T93" fmla="*/ 626 h 1791"/>
                  <a:gd name="T94" fmla="*/ 1316 w 2357"/>
                  <a:gd name="T95" fmla="*/ 887 h 1791"/>
                  <a:gd name="T96" fmla="*/ 1182 w 2357"/>
                  <a:gd name="T97" fmla="*/ 565 h 1791"/>
                  <a:gd name="T98" fmla="*/ 1267 w 2357"/>
                  <a:gd name="T99" fmla="*/ 465 h 1791"/>
                  <a:gd name="T100" fmla="*/ 1164 w 2357"/>
                  <a:gd name="T101" fmla="*/ 414 h 1791"/>
                  <a:gd name="T102" fmla="*/ 1097 w 2357"/>
                  <a:gd name="T103" fmla="*/ 385 h 1791"/>
                  <a:gd name="T104" fmla="*/ 1010 w 2357"/>
                  <a:gd name="T105" fmla="*/ 496 h 1791"/>
                  <a:gd name="T106" fmla="*/ 811 w 2357"/>
                  <a:gd name="T107" fmla="*/ 476 h 1791"/>
                  <a:gd name="T108" fmla="*/ 552 w 2357"/>
                  <a:gd name="T109" fmla="*/ 458 h 1791"/>
                  <a:gd name="T110" fmla="*/ 65 w 2357"/>
                  <a:gd name="T111" fmla="*/ 445 h 1791"/>
                  <a:gd name="T112" fmla="*/ 67 w 2357"/>
                  <a:gd name="T113" fmla="*/ 572 h 1791"/>
                  <a:gd name="T114" fmla="*/ 87 w 2357"/>
                  <a:gd name="T115" fmla="*/ 720 h 1791"/>
                  <a:gd name="T116" fmla="*/ 217 w 2357"/>
                  <a:gd name="T117" fmla="*/ 697 h 1791"/>
                  <a:gd name="T118" fmla="*/ 469 w 2357"/>
                  <a:gd name="T119" fmla="*/ 733 h 1791"/>
                  <a:gd name="T120" fmla="*/ 650 w 2357"/>
                  <a:gd name="T121" fmla="*/ 977 h 1791"/>
                  <a:gd name="T122" fmla="*/ 880 w 2357"/>
                  <a:gd name="T123" fmla="*/ 1489 h 1791"/>
                  <a:gd name="T124" fmla="*/ 1122 w 2357"/>
                  <a:gd name="T125" fmla="*/ 1647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7" h="1791">
                    <a:moveTo>
                      <a:pt x="1086" y="284"/>
                    </a:moveTo>
                    <a:lnTo>
                      <a:pt x="1086" y="284"/>
                    </a:lnTo>
                    <a:lnTo>
                      <a:pt x="1086" y="279"/>
                    </a:lnTo>
                    <a:lnTo>
                      <a:pt x="1088" y="275"/>
                    </a:lnTo>
                    <a:lnTo>
                      <a:pt x="1093" y="268"/>
                    </a:lnTo>
                    <a:lnTo>
                      <a:pt x="1093" y="268"/>
                    </a:lnTo>
                    <a:lnTo>
                      <a:pt x="1102" y="261"/>
                    </a:lnTo>
                    <a:lnTo>
                      <a:pt x="1102" y="261"/>
                    </a:lnTo>
                    <a:lnTo>
                      <a:pt x="1111" y="259"/>
                    </a:lnTo>
                    <a:lnTo>
                      <a:pt x="1111" y="259"/>
                    </a:lnTo>
                    <a:lnTo>
                      <a:pt x="1115" y="261"/>
                    </a:lnTo>
                    <a:lnTo>
                      <a:pt x="1119" y="262"/>
                    </a:lnTo>
                    <a:lnTo>
                      <a:pt x="1124" y="268"/>
                    </a:lnTo>
                    <a:lnTo>
                      <a:pt x="1128" y="275"/>
                    </a:lnTo>
                    <a:lnTo>
                      <a:pt x="1128" y="282"/>
                    </a:lnTo>
                    <a:lnTo>
                      <a:pt x="1128" y="282"/>
                    </a:lnTo>
                    <a:lnTo>
                      <a:pt x="1126" y="290"/>
                    </a:lnTo>
                    <a:lnTo>
                      <a:pt x="1122" y="291"/>
                    </a:lnTo>
                    <a:lnTo>
                      <a:pt x="1117" y="293"/>
                    </a:lnTo>
                    <a:lnTo>
                      <a:pt x="1110" y="293"/>
                    </a:lnTo>
                    <a:lnTo>
                      <a:pt x="1110" y="293"/>
                    </a:lnTo>
                    <a:lnTo>
                      <a:pt x="1097" y="291"/>
                    </a:lnTo>
                    <a:lnTo>
                      <a:pt x="1090" y="290"/>
                    </a:lnTo>
                    <a:lnTo>
                      <a:pt x="1088" y="286"/>
                    </a:lnTo>
                    <a:lnTo>
                      <a:pt x="1086" y="284"/>
                    </a:lnTo>
                    <a:lnTo>
                      <a:pt x="1086" y="284"/>
                    </a:lnTo>
                    <a:close/>
                    <a:moveTo>
                      <a:pt x="1122" y="214"/>
                    </a:moveTo>
                    <a:lnTo>
                      <a:pt x="1122" y="214"/>
                    </a:lnTo>
                    <a:lnTo>
                      <a:pt x="1131" y="214"/>
                    </a:lnTo>
                    <a:lnTo>
                      <a:pt x="1137" y="210"/>
                    </a:lnTo>
                    <a:lnTo>
                      <a:pt x="1140" y="208"/>
                    </a:lnTo>
                    <a:lnTo>
                      <a:pt x="1142" y="204"/>
                    </a:lnTo>
                    <a:lnTo>
                      <a:pt x="1140" y="201"/>
                    </a:lnTo>
                    <a:lnTo>
                      <a:pt x="1137" y="197"/>
                    </a:lnTo>
                    <a:lnTo>
                      <a:pt x="1131" y="197"/>
                    </a:lnTo>
                    <a:lnTo>
                      <a:pt x="1122" y="197"/>
                    </a:lnTo>
                    <a:lnTo>
                      <a:pt x="1122" y="197"/>
                    </a:lnTo>
                    <a:lnTo>
                      <a:pt x="1115" y="201"/>
                    </a:lnTo>
                    <a:lnTo>
                      <a:pt x="1106" y="204"/>
                    </a:lnTo>
                    <a:lnTo>
                      <a:pt x="1100" y="204"/>
                    </a:lnTo>
                    <a:lnTo>
                      <a:pt x="1100" y="204"/>
                    </a:lnTo>
                    <a:lnTo>
                      <a:pt x="1099" y="203"/>
                    </a:lnTo>
                    <a:lnTo>
                      <a:pt x="1095" y="203"/>
                    </a:lnTo>
                    <a:lnTo>
                      <a:pt x="1091" y="208"/>
                    </a:lnTo>
                    <a:lnTo>
                      <a:pt x="1091" y="208"/>
                    </a:lnTo>
                    <a:lnTo>
                      <a:pt x="1095" y="208"/>
                    </a:lnTo>
                    <a:lnTo>
                      <a:pt x="1097" y="208"/>
                    </a:lnTo>
                    <a:lnTo>
                      <a:pt x="1099" y="206"/>
                    </a:lnTo>
                    <a:lnTo>
                      <a:pt x="1100" y="206"/>
                    </a:lnTo>
                    <a:lnTo>
                      <a:pt x="1100" y="206"/>
                    </a:lnTo>
                    <a:lnTo>
                      <a:pt x="1111" y="210"/>
                    </a:lnTo>
                    <a:lnTo>
                      <a:pt x="1117" y="212"/>
                    </a:lnTo>
                    <a:lnTo>
                      <a:pt x="1122" y="214"/>
                    </a:lnTo>
                    <a:lnTo>
                      <a:pt x="1122" y="214"/>
                    </a:lnTo>
                    <a:close/>
                    <a:moveTo>
                      <a:pt x="1403" y="481"/>
                    </a:moveTo>
                    <a:lnTo>
                      <a:pt x="1403" y="481"/>
                    </a:lnTo>
                    <a:lnTo>
                      <a:pt x="1401" y="481"/>
                    </a:lnTo>
                    <a:lnTo>
                      <a:pt x="1401" y="481"/>
                    </a:lnTo>
                    <a:lnTo>
                      <a:pt x="1397" y="483"/>
                    </a:lnTo>
                    <a:lnTo>
                      <a:pt x="1394" y="485"/>
                    </a:lnTo>
                    <a:lnTo>
                      <a:pt x="1392" y="487"/>
                    </a:lnTo>
                    <a:lnTo>
                      <a:pt x="1392" y="490"/>
                    </a:lnTo>
                    <a:lnTo>
                      <a:pt x="1392" y="499"/>
                    </a:lnTo>
                    <a:lnTo>
                      <a:pt x="1396" y="501"/>
                    </a:lnTo>
                    <a:lnTo>
                      <a:pt x="1397" y="505"/>
                    </a:lnTo>
                    <a:lnTo>
                      <a:pt x="1397" y="505"/>
                    </a:lnTo>
                    <a:lnTo>
                      <a:pt x="1403" y="505"/>
                    </a:lnTo>
                    <a:lnTo>
                      <a:pt x="1406" y="503"/>
                    </a:lnTo>
                    <a:lnTo>
                      <a:pt x="1408" y="499"/>
                    </a:lnTo>
                    <a:lnTo>
                      <a:pt x="1410" y="496"/>
                    </a:lnTo>
                    <a:lnTo>
                      <a:pt x="1410" y="490"/>
                    </a:lnTo>
                    <a:lnTo>
                      <a:pt x="1408" y="487"/>
                    </a:lnTo>
                    <a:lnTo>
                      <a:pt x="1406" y="483"/>
                    </a:lnTo>
                    <a:lnTo>
                      <a:pt x="1403" y="481"/>
                    </a:lnTo>
                    <a:lnTo>
                      <a:pt x="1403" y="481"/>
                    </a:lnTo>
                    <a:close/>
                    <a:moveTo>
                      <a:pt x="1153" y="268"/>
                    </a:moveTo>
                    <a:lnTo>
                      <a:pt x="1153" y="268"/>
                    </a:lnTo>
                    <a:lnTo>
                      <a:pt x="1155" y="275"/>
                    </a:lnTo>
                    <a:lnTo>
                      <a:pt x="1157" y="282"/>
                    </a:lnTo>
                    <a:lnTo>
                      <a:pt x="1160" y="286"/>
                    </a:lnTo>
                    <a:lnTo>
                      <a:pt x="1166" y="290"/>
                    </a:lnTo>
                    <a:lnTo>
                      <a:pt x="1166" y="290"/>
                    </a:lnTo>
                    <a:lnTo>
                      <a:pt x="1173" y="291"/>
                    </a:lnTo>
                    <a:lnTo>
                      <a:pt x="1182" y="291"/>
                    </a:lnTo>
                    <a:lnTo>
                      <a:pt x="1182" y="291"/>
                    </a:lnTo>
                    <a:lnTo>
                      <a:pt x="1187" y="290"/>
                    </a:lnTo>
                    <a:lnTo>
                      <a:pt x="1191" y="290"/>
                    </a:lnTo>
                    <a:lnTo>
                      <a:pt x="1191" y="290"/>
                    </a:lnTo>
                    <a:lnTo>
                      <a:pt x="1196" y="293"/>
                    </a:lnTo>
                    <a:lnTo>
                      <a:pt x="1200" y="295"/>
                    </a:lnTo>
                    <a:lnTo>
                      <a:pt x="1200" y="295"/>
                    </a:lnTo>
                    <a:lnTo>
                      <a:pt x="1204" y="295"/>
                    </a:lnTo>
                    <a:lnTo>
                      <a:pt x="1205" y="295"/>
                    </a:lnTo>
                    <a:lnTo>
                      <a:pt x="1213" y="290"/>
                    </a:lnTo>
                    <a:lnTo>
                      <a:pt x="1224" y="280"/>
                    </a:lnTo>
                    <a:lnTo>
                      <a:pt x="1224" y="280"/>
                    </a:lnTo>
                    <a:lnTo>
                      <a:pt x="1229" y="277"/>
                    </a:lnTo>
                    <a:lnTo>
                      <a:pt x="1236" y="277"/>
                    </a:lnTo>
                    <a:lnTo>
                      <a:pt x="1242" y="279"/>
                    </a:lnTo>
                    <a:lnTo>
                      <a:pt x="1247" y="282"/>
                    </a:lnTo>
                    <a:lnTo>
                      <a:pt x="1247" y="282"/>
                    </a:lnTo>
                    <a:lnTo>
                      <a:pt x="1254" y="288"/>
                    </a:lnTo>
                    <a:lnTo>
                      <a:pt x="1260" y="291"/>
                    </a:lnTo>
                    <a:lnTo>
                      <a:pt x="1265" y="291"/>
                    </a:lnTo>
                    <a:lnTo>
                      <a:pt x="1274" y="290"/>
                    </a:lnTo>
                    <a:lnTo>
                      <a:pt x="1274" y="290"/>
                    </a:lnTo>
                    <a:lnTo>
                      <a:pt x="1280" y="286"/>
                    </a:lnTo>
                    <a:lnTo>
                      <a:pt x="1283" y="284"/>
                    </a:lnTo>
                    <a:lnTo>
                      <a:pt x="1287" y="284"/>
                    </a:lnTo>
                    <a:lnTo>
                      <a:pt x="1287" y="284"/>
                    </a:lnTo>
                    <a:lnTo>
                      <a:pt x="1292" y="288"/>
                    </a:lnTo>
                    <a:lnTo>
                      <a:pt x="1298" y="291"/>
                    </a:lnTo>
                    <a:lnTo>
                      <a:pt x="1298" y="291"/>
                    </a:lnTo>
                    <a:lnTo>
                      <a:pt x="1307" y="293"/>
                    </a:lnTo>
                    <a:lnTo>
                      <a:pt x="1320" y="291"/>
                    </a:lnTo>
                    <a:lnTo>
                      <a:pt x="1330" y="288"/>
                    </a:lnTo>
                    <a:lnTo>
                      <a:pt x="1334" y="286"/>
                    </a:lnTo>
                    <a:lnTo>
                      <a:pt x="1336" y="282"/>
                    </a:lnTo>
                    <a:lnTo>
                      <a:pt x="1336" y="282"/>
                    </a:lnTo>
                    <a:lnTo>
                      <a:pt x="1338" y="273"/>
                    </a:lnTo>
                    <a:lnTo>
                      <a:pt x="1336" y="268"/>
                    </a:lnTo>
                    <a:lnTo>
                      <a:pt x="1330" y="262"/>
                    </a:lnTo>
                    <a:lnTo>
                      <a:pt x="1323" y="259"/>
                    </a:lnTo>
                    <a:lnTo>
                      <a:pt x="1323" y="259"/>
                    </a:lnTo>
                    <a:lnTo>
                      <a:pt x="1307" y="259"/>
                    </a:lnTo>
                    <a:lnTo>
                      <a:pt x="1307" y="259"/>
                    </a:lnTo>
                    <a:lnTo>
                      <a:pt x="1300" y="257"/>
                    </a:lnTo>
                    <a:lnTo>
                      <a:pt x="1292" y="255"/>
                    </a:lnTo>
                    <a:lnTo>
                      <a:pt x="1292" y="255"/>
                    </a:lnTo>
                    <a:lnTo>
                      <a:pt x="1287" y="255"/>
                    </a:lnTo>
                    <a:lnTo>
                      <a:pt x="1283" y="255"/>
                    </a:lnTo>
                    <a:lnTo>
                      <a:pt x="1276" y="257"/>
                    </a:lnTo>
                    <a:lnTo>
                      <a:pt x="1276" y="257"/>
                    </a:lnTo>
                    <a:lnTo>
                      <a:pt x="1271" y="259"/>
                    </a:lnTo>
                    <a:lnTo>
                      <a:pt x="1265" y="259"/>
                    </a:lnTo>
                    <a:lnTo>
                      <a:pt x="1253" y="257"/>
                    </a:lnTo>
                    <a:lnTo>
                      <a:pt x="1253" y="257"/>
                    </a:lnTo>
                    <a:lnTo>
                      <a:pt x="1247" y="257"/>
                    </a:lnTo>
                    <a:lnTo>
                      <a:pt x="1242" y="259"/>
                    </a:lnTo>
                    <a:lnTo>
                      <a:pt x="1231" y="264"/>
                    </a:lnTo>
                    <a:lnTo>
                      <a:pt x="1231" y="264"/>
                    </a:lnTo>
                    <a:lnTo>
                      <a:pt x="1224" y="266"/>
                    </a:lnTo>
                    <a:lnTo>
                      <a:pt x="1215" y="268"/>
                    </a:lnTo>
                    <a:lnTo>
                      <a:pt x="1207" y="268"/>
                    </a:lnTo>
                    <a:lnTo>
                      <a:pt x="1200" y="264"/>
                    </a:lnTo>
                    <a:lnTo>
                      <a:pt x="1200" y="264"/>
                    </a:lnTo>
                    <a:lnTo>
                      <a:pt x="1195" y="261"/>
                    </a:lnTo>
                    <a:lnTo>
                      <a:pt x="1195" y="261"/>
                    </a:lnTo>
                    <a:lnTo>
                      <a:pt x="1187" y="259"/>
                    </a:lnTo>
                    <a:lnTo>
                      <a:pt x="1187" y="259"/>
                    </a:lnTo>
                    <a:lnTo>
                      <a:pt x="1186" y="255"/>
                    </a:lnTo>
                    <a:lnTo>
                      <a:pt x="1184" y="252"/>
                    </a:lnTo>
                    <a:lnTo>
                      <a:pt x="1182" y="244"/>
                    </a:lnTo>
                    <a:lnTo>
                      <a:pt x="1182" y="244"/>
                    </a:lnTo>
                    <a:lnTo>
                      <a:pt x="1178" y="239"/>
                    </a:lnTo>
                    <a:lnTo>
                      <a:pt x="1175" y="237"/>
                    </a:lnTo>
                    <a:lnTo>
                      <a:pt x="1169" y="237"/>
                    </a:lnTo>
                    <a:lnTo>
                      <a:pt x="1164" y="235"/>
                    </a:lnTo>
                    <a:lnTo>
                      <a:pt x="1164" y="235"/>
                    </a:lnTo>
                    <a:lnTo>
                      <a:pt x="1158" y="230"/>
                    </a:lnTo>
                    <a:lnTo>
                      <a:pt x="1155" y="228"/>
                    </a:lnTo>
                    <a:lnTo>
                      <a:pt x="1151" y="228"/>
                    </a:lnTo>
                    <a:lnTo>
                      <a:pt x="1151" y="228"/>
                    </a:lnTo>
                    <a:lnTo>
                      <a:pt x="1146" y="228"/>
                    </a:lnTo>
                    <a:lnTo>
                      <a:pt x="1139" y="230"/>
                    </a:lnTo>
                    <a:lnTo>
                      <a:pt x="1139" y="230"/>
                    </a:lnTo>
                    <a:lnTo>
                      <a:pt x="1135" y="230"/>
                    </a:lnTo>
                    <a:lnTo>
                      <a:pt x="1133" y="228"/>
                    </a:lnTo>
                    <a:lnTo>
                      <a:pt x="1131" y="226"/>
                    </a:lnTo>
                    <a:lnTo>
                      <a:pt x="1129" y="223"/>
                    </a:lnTo>
                    <a:lnTo>
                      <a:pt x="1129" y="223"/>
                    </a:lnTo>
                    <a:lnTo>
                      <a:pt x="1122" y="221"/>
                    </a:lnTo>
                    <a:lnTo>
                      <a:pt x="1115" y="219"/>
                    </a:lnTo>
                    <a:lnTo>
                      <a:pt x="1106" y="221"/>
                    </a:lnTo>
                    <a:lnTo>
                      <a:pt x="1099" y="224"/>
                    </a:lnTo>
                    <a:lnTo>
                      <a:pt x="1099" y="224"/>
                    </a:lnTo>
                    <a:lnTo>
                      <a:pt x="1097" y="226"/>
                    </a:lnTo>
                    <a:lnTo>
                      <a:pt x="1097" y="226"/>
                    </a:lnTo>
                    <a:lnTo>
                      <a:pt x="1095" y="230"/>
                    </a:lnTo>
                    <a:lnTo>
                      <a:pt x="1097" y="232"/>
                    </a:lnTo>
                    <a:lnTo>
                      <a:pt x="1100" y="235"/>
                    </a:lnTo>
                    <a:lnTo>
                      <a:pt x="1106" y="237"/>
                    </a:lnTo>
                    <a:lnTo>
                      <a:pt x="1111" y="237"/>
                    </a:lnTo>
                    <a:lnTo>
                      <a:pt x="1111" y="237"/>
                    </a:lnTo>
                    <a:lnTo>
                      <a:pt x="1133" y="237"/>
                    </a:lnTo>
                    <a:lnTo>
                      <a:pt x="1144" y="241"/>
                    </a:lnTo>
                    <a:lnTo>
                      <a:pt x="1148" y="242"/>
                    </a:lnTo>
                    <a:lnTo>
                      <a:pt x="1151" y="246"/>
                    </a:lnTo>
                    <a:lnTo>
                      <a:pt x="1151" y="246"/>
                    </a:lnTo>
                    <a:lnTo>
                      <a:pt x="1153" y="250"/>
                    </a:lnTo>
                    <a:lnTo>
                      <a:pt x="1153" y="257"/>
                    </a:lnTo>
                    <a:lnTo>
                      <a:pt x="1153" y="268"/>
                    </a:lnTo>
                    <a:lnTo>
                      <a:pt x="1153" y="268"/>
                    </a:lnTo>
                    <a:close/>
                    <a:moveTo>
                      <a:pt x="1032" y="226"/>
                    </a:moveTo>
                    <a:lnTo>
                      <a:pt x="1032" y="226"/>
                    </a:lnTo>
                    <a:lnTo>
                      <a:pt x="1028" y="228"/>
                    </a:lnTo>
                    <a:lnTo>
                      <a:pt x="1026" y="232"/>
                    </a:lnTo>
                    <a:lnTo>
                      <a:pt x="1026" y="233"/>
                    </a:lnTo>
                    <a:lnTo>
                      <a:pt x="1026" y="237"/>
                    </a:lnTo>
                    <a:lnTo>
                      <a:pt x="1030" y="242"/>
                    </a:lnTo>
                    <a:lnTo>
                      <a:pt x="1030" y="250"/>
                    </a:lnTo>
                    <a:lnTo>
                      <a:pt x="1030" y="250"/>
                    </a:lnTo>
                    <a:lnTo>
                      <a:pt x="1030" y="253"/>
                    </a:lnTo>
                    <a:lnTo>
                      <a:pt x="1028" y="255"/>
                    </a:lnTo>
                    <a:lnTo>
                      <a:pt x="1026" y="253"/>
                    </a:lnTo>
                    <a:lnTo>
                      <a:pt x="1023" y="252"/>
                    </a:lnTo>
                    <a:lnTo>
                      <a:pt x="1015" y="239"/>
                    </a:lnTo>
                    <a:lnTo>
                      <a:pt x="1015" y="239"/>
                    </a:lnTo>
                    <a:lnTo>
                      <a:pt x="1014" y="237"/>
                    </a:lnTo>
                    <a:lnTo>
                      <a:pt x="1008" y="235"/>
                    </a:lnTo>
                    <a:lnTo>
                      <a:pt x="1005" y="235"/>
                    </a:lnTo>
                    <a:lnTo>
                      <a:pt x="1003" y="237"/>
                    </a:lnTo>
                    <a:lnTo>
                      <a:pt x="1003" y="237"/>
                    </a:lnTo>
                    <a:lnTo>
                      <a:pt x="1001" y="241"/>
                    </a:lnTo>
                    <a:lnTo>
                      <a:pt x="1003" y="242"/>
                    </a:lnTo>
                    <a:lnTo>
                      <a:pt x="1005" y="246"/>
                    </a:lnTo>
                    <a:lnTo>
                      <a:pt x="1010" y="250"/>
                    </a:lnTo>
                    <a:lnTo>
                      <a:pt x="1012" y="255"/>
                    </a:lnTo>
                    <a:lnTo>
                      <a:pt x="1012" y="255"/>
                    </a:lnTo>
                    <a:lnTo>
                      <a:pt x="1012" y="259"/>
                    </a:lnTo>
                    <a:lnTo>
                      <a:pt x="1008" y="261"/>
                    </a:lnTo>
                    <a:lnTo>
                      <a:pt x="1001" y="262"/>
                    </a:lnTo>
                    <a:lnTo>
                      <a:pt x="1001" y="262"/>
                    </a:lnTo>
                    <a:lnTo>
                      <a:pt x="996" y="262"/>
                    </a:lnTo>
                    <a:lnTo>
                      <a:pt x="992" y="266"/>
                    </a:lnTo>
                    <a:lnTo>
                      <a:pt x="990" y="268"/>
                    </a:lnTo>
                    <a:lnTo>
                      <a:pt x="992" y="273"/>
                    </a:lnTo>
                    <a:lnTo>
                      <a:pt x="992" y="273"/>
                    </a:lnTo>
                    <a:lnTo>
                      <a:pt x="996" y="275"/>
                    </a:lnTo>
                    <a:lnTo>
                      <a:pt x="997" y="275"/>
                    </a:lnTo>
                    <a:lnTo>
                      <a:pt x="1003" y="273"/>
                    </a:lnTo>
                    <a:lnTo>
                      <a:pt x="1012" y="270"/>
                    </a:lnTo>
                    <a:lnTo>
                      <a:pt x="1012" y="270"/>
                    </a:lnTo>
                    <a:lnTo>
                      <a:pt x="1019" y="266"/>
                    </a:lnTo>
                    <a:lnTo>
                      <a:pt x="1023" y="266"/>
                    </a:lnTo>
                    <a:lnTo>
                      <a:pt x="1026" y="266"/>
                    </a:lnTo>
                    <a:lnTo>
                      <a:pt x="1026" y="266"/>
                    </a:lnTo>
                    <a:lnTo>
                      <a:pt x="1028" y="268"/>
                    </a:lnTo>
                    <a:lnTo>
                      <a:pt x="1028" y="270"/>
                    </a:lnTo>
                    <a:lnTo>
                      <a:pt x="1026" y="273"/>
                    </a:lnTo>
                    <a:lnTo>
                      <a:pt x="1026" y="273"/>
                    </a:lnTo>
                    <a:lnTo>
                      <a:pt x="1026" y="277"/>
                    </a:lnTo>
                    <a:lnTo>
                      <a:pt x="1026" y="280"/>
                    </a:lnTo>
                    <a:lnTo>
                      <a:pt x="1030" y="284"/>
                    </a:lnTo>
                    <a:lnTo>
                      <a:pt x="1035" y="286"/>
                    </a:lnTo>
                    <a:lnTo>
                      <a:pt x="1035" y="286"/>
                    </a:lnTo>
                    <a:lnTo>
                      <a:pt x="1048" y="286"/>
                    </a:lnTo>
                    <a:lnTo>
                      <a:pt x="1061" y="284"/>
                    </a:lnTo>
                    <a:lnTo>
                      <a:pt x="1061" y="284"/>
                    </a:lnTo>
                    <a:lnTo>
                      <a:pt x="1066" y="282"/>
                    </a:lnTo>
                    <a:lnTo>
                      <a:pt x="1072" y="275"/>
                    </a:lnTo>
                    <a:lnTo>
                      <a:pt x="1072" y="275"/>
                    </a:lnTo>
                    <a:lnTo>
                      <a:pt x="1073" y="270"/>
                    </a:lnTo>
                    <a:lnTo>
                      <a:pt x="1072" y="266"/>
                    </a:lnTo>
                    <a:lnTo>
                      <a:pt x="1068" y="262"/>
                    </a:lnTo>
                    <a:lnTo>
                      <a:pt x="1066" y="257"/>
                    </a:lnTo>
                    <a:lnTo>
                      <a:pt x="1066" y="257"/>
                    </a:lnTo>
                    <a:lnTo>
                      <a:pt x="1064" y="253"/>
                    </a:lnTo>
                    <a:lnTo>
                      <a:pt x="1066" y="248"/>
                    </a:lnTo>
                    <a:lnTo>
                      <a:pt x="1066" y="242"/>
                    </a:lnTo>
                    <a:lnTo>
                      <a:pt x="1066" y="237"/>
                    </a:lnTo>
                    <a:lnTo>
                      <a:pt x="1066" y="237"/>
                    </a:lnTo>
                    <a:lnTo>
                      <a:pt x="1061" y="232"/>
                    </a:lnTo>
                    <a:lnTo>
                      <a:pt x="1052" y="226"/>
                    </a:lnTo>
                    <a:lnTo>
                      <a:pt x="1052" y="226"/>
                    </a:lnTo>
                    <a:lnTo>
                      <a:pt x="1044" y="224"/>
                    </a:lnTo>
                    <a:lnTo>
                      <a:pt x="1035" y="224"/>
                    </a:lnTo>
                    <a:lnTo>
                      <a:pt x="1035" y="224"/>
                    </a:lnTo>
                    <a:lnTo>
                      <a:pt x="1032" y="226"/>
                    </a:lnTo>
                    <a:lnTo>
                      <a:pt x="1032" y="226"/>
                    </a:lnTo>
                    <a:close/>
                    <a:moveTo>
                      <a:pt x="1061" y="434"/>
                    </a:moveTo>
                    <a:lnTo>
                      <a:pt x="1061" y="434"/>
                    </a:lnTo>
                    <a:lnTo>
                      <a:pt x="1055" y="432"/>
                    </a:lnTo>
                    <a:lnTo>
                      <a:pt x="1048" y="434"/>
                    </a:lnTo>
                    <a:lnTo>
                      <a:pt x="1044" y="438"/>
                    </a:lnTo>
                    <a:lnTo>
                      <a:pt x="1041" y="443"/>
                    </a:lnTo>
                    <a:lnTo>
                      <a:pt x="1041" y="443"/>
                    </a:lnTo>
                    <a:lnTo>
                      <a:pt x="1041" y="451"/>
                    </a:lnTo>
                    <a:lnTo>
                      <a:pt x="1044" y="458"/>
                    </a:lnTo>
                    <a:lnTo>
                      <a:pt x="1050" y="463"/>
                    </a:lnTo>
                    <a:lnTo>
                      <a:pt x="1057" y="469"/>
                    </a:lnTo>
                    <a:lnTo>
                      <a:pt x="1066" y="472"/>
                    </a:lnTo>
                    <a:lnTo>
                      <a:pt x="1075" y="474"/>
                    </a:lnTo>
                    <a:lnTo>
                      <a:pt x="1082" y="474"/>
                    </a:lnTo>
                    <a:lnTo>
                      <a:pt x="1090" y="472"/>
                    </a:lnTo>
                    <a:lnTo>
                      <a:pt x="1090" y="472"/>
                    </a:lnTo>
                    <a:lnTo>
                      <a:pt x="1093" y="470"/>
                    </a:lnTo>
                    <a:lnTo>
                      <a:pt x="1095" y="469"/>
                    </a:lnTo>
                    <a:lnTo>
                      <a:pt x="1097" y="461"/>
                    </a:lnTo>
                    <a:lnTo>
                      <a:pt x="1095" y="454"/>
                    </a:lnTo>
                    <a:lnTo>
                      <a:pt x="1095" y="447"/>
                    </a:lnTo>
                    <a:lnTo>
                      <a:pt x="1095" y="447"/>
                    </a:lnTo>
                    <a:lnTo>
                      <a:pt x="1090" y="443"/>
                    </a:lnTo>
                    <a:lnTo>
                      <a:pt x="1082" y="440"/>
                    </a:lnTo>
                    <a:lnTo>
                      <a:pt x="1068" y="434"/>
                    </a:lnTo>
                    <a:lnTo>
                      <a:pt x="1068" y="434"/>
                    </a:lnTo>
                    <a:lnTo>
                      <a:pt x="1061" y="434"/>
                    </a:lnTo>
                    <a:lnTo>
                      <a:pt x="1061" y="434"/>
                    </a:lnTo>
                    <a:close/>
                    <a:moveTo>
                      <a:pt x="1077" y="346"/>
                    </a:moveTo>
                    <a:lnTo>
                      <a:pt x="1077" y="346"/>
                    </a:lnTo>
                    <a:lnTo>
                      <a:pt x="1072" y="344"/>
                    </a:lnTo>
                    <a:lnTo>
                      <a:pt x="1064" y="340"/>
                    </a:lnTo>
                    <a:lnTo>
                      <a:pt x="1061" y="335"/>
                    </a:lnTo>
                    <a:lnTo>
                      <a:pt x="1061" y="333"/>
                    </a:lnTo>
                    <a:lnTo>
                      <a:pt x="1062" y="329"/>
                    </a:lnTo>
                    <a:lnTo>
                      <a:pt x="1062" y="329"/>
                    </a:lnTo>
                    <a:lnTo>
                      <a:pt x="1066" y="326"/>
                    </a:lnTo>
                    <a:lnTo>
                      <a:pt x="1072" y="324"/>
                    </a:lnTo>
                    <a:lnTo>
                      <a:pt x="1072" y="324"/>
                    </a:lnTo>
                    <a:lnTo>
                      <a:pt x="1073" y="320"/>
                    </a:lnTo>
                    <a:lnTo>
                      <a:pt x="1073" y="315"/>
                    </a:lnTo>
                    <a:lnTo>
                      <a:pt x="1072" y="311"/>
                    </a:lnTo>
                    <a:lnTo>
                      <a:pt x="1070" y="308"/>
                    </a:lnTo>
                    <a:lnTo>
                      <a:pt x="1070" y="308"/>
                    </a:lnTo>
                    <a:lnTo>
                      <a:pt x="1068" y="306"/>
                    </a:lnTo>
                    <a:lnTo>
                      <a:pt x="1064" y="304"/>
                    </a:lnTo>
                    <a:lnTo>
                      <a:pt x="1057" y="304"/>
                    </a:lnTo>
                    <a:lnTo>
                      <a:pt x="1057" y="304"/>
                    </a:lnTo>
                    <a:lnTo>
                      <a:pt x="1052" y="306"/>
                    </a:lnTo>
                    <a:lnTo>
                      <a:pt x="1048" y="308"/>
                    </a:lnTo>
                    <a:lnTo>
                      <a:pt x="1048" y="308"/>
                    </a:lnTo>
                    <a:lnTo>
                      <a:pt x="1039" y="313"/>
                    </a:lnTo>
                    <a:lnTo>
                      <a:pt x="1030" y="315"/>
                    </a:lnTo>
                    <a:lnTo>
                      <a:pt x="1030" y="315"/>
                    </a:lnTo>
                    <a:lnTo>
                      <a:pt x="1023" y="317"/>
                    </a:lnTo>
                    <a:lnTo>
                      <a:pt x="1017" y="320"/>
                    </a:lnTo>
                    <a:lnTo>
                      <a:pt x="1015" y="322"/>
                    </a:lnTo>
                    <a:lnTo>
                      <a:pt x="1015" y="324"/>
                    </a:lnTo>
                    <a:lnTo>
                      <a:pt x="1017" y="328"/>
                    </a:lnTo>
                    <a:lnTo>
                      <a:pt x="1021" y="331"/>
                    </a:lnTo>
                    <a:lnTo>
                      <a:pt x="1021" y="331"/>
                    </a:lnTo>
                    <a:lnTo>
                      <a:pt x="1024" y="335"/>
                    </a:lnTo>
                    <a:lnTo>
                      <a:pt x="1026" y="340"/>
                    </a:lnTo>
                    <a:lnTo>
                      <a:pt x="1026" y="342"/>
                    </a:lnTo>
                    <a:lnTo>
                      <a:pt x="1024" y="346"/>
                    </a:lnTo>
                    <a:lnTo>
                      <a:pt x="1023" y="346"/>
                    </a:lnTo>
                    <a:lnTo>
                      <a:pt x="1019" y="347"/>
                    </a:lnTo>
                    <a:lnTo>
                      <a:pt x="1019" y="347"/>
                    </a:lnTo>
                    <a:lnTo>
                      <a:pt x="1015" y="347"/>
                    </a:lnTo>
                    <a:lnTo>
                      <a:pt x="1010" y="346"/>
                    </a:lnTo>
                    <a:lnTo>
                      <a:pt x="1006" y="344"/>
                    </a:lnTo>
                    <a:lnTo>
                      <a:pt x="1003" y="342"/>
                    </a:lnTo>
                    <a:lnTo>
                      <a:pt x="1003" y="342"/>
                    </a:lnTo>
                    <a:lnTo>
                      <a:pt x="997" y="344"/>
                    </a:lnTo>
                    <a:lnTo>
                      <a:pt x="996" y="346"/>
                    </a:lnTo>
                    <a:lnTo>
                      <a:pt x="994" y="349"/>
                    </a:lnTo>
                    <a:lnTo>
                      <a:pt x="992" y="355"/>
                    </a:lnTo>
                    <a:lnTo>
                      <a:pt x="992" y="355"/>
                    </a:lnTo>
                    <a:lnTo>
                      <a:pt x="994" y="360"/>
                    </a:lnTo>
                    <a:lnTo>
                      <a:pt x="997" y="362"/>
                    </a:lnTo>
                    <a:lnTo>
                      <a:pt x="1008" y="362"/>
                    </a:lnTo>
                    <a:lnTo>
                      <a:pt x="1008" y="362"/>
                    </a:lnTo>
                    <a:lnTo>
                      <a:pt x="1015" y="364"/>
                    </a:lnTo>
                    <a:lnTo>
                      <a:pt x="1021" y="369"/>
                    </a:lnTo>
                    <a:lnTo>
                      <a:pt x="1030" y="380"/>
                    </a:lnTo>
                    <a:lnTo>
                      <a:pt x="1030" y="380"/>
                    </a:lnTo>
                    <a:lnTo>
                      <a:pt x="1039" y="387"/>
                    </a:lnTo>
                    <a:lnTo>
                      <a:pt x="1043" y="391"/>
                    </a:lnTo>
                    <a:lnTo>
                      <a:pt x="1050" y="391"/>
                    </a:lnTo>
                    <a:lnTo>
                      <a:pt x="1050" y="391"/>
                    </a:lnTo>
                    <a:lnTo>
                      <a:pt x="1055" y="389"/>
                    </a:lnTo>
                    <a:lnTo>
                      <a:pt x="1061" y="387"/>
                    </a:lnTo>
                    <a:lnTo>
                      <a:pt x="1072" y="384"/>
                    </a:lnTo>
                    <a:lnTo>
                      <a:pt x="1072" y="384"/>
                    </a:lnTo>
                    <a:lnTo>
                      <a:pt x="1077" y="382"/>
                    </a:lnTo>
                    <a:lnTo>
                      <a:pt x="1079" y="380"/>
                    </a:lnTo>
                    <a:lnTo>
                      <a:pt x="1084" y="373"/>
                    </a:lnTo>
                    <a:lnTo>
                      <a:pt x="1088" y="364"/>
                    </a:lnTo>
                    <a:lnTo>
                      <a:pt x="1090" y="355"/>
                    </a:lnTo>
                    <a:lnTo>
                      <a:pt x="1090" y="355"/>
                    </a:lnTo>
                    <a:lnTo>
                      <a:pt x="1088" y="349"/>
                    </a:lnTo>
                    <a:lnTo>
                      <a:pt x="1086" y="347"/>
                    </a:lnTo>
                    <a:lnTo>
                      <a:pt x="1077" y="346"/>
                    </a:lnTo>
                    <a:lnTo>
                      <a:pt x="1077" y="346"/>
                    </a:lnTo>
                    <a:close/>
                    <a:moveTo>
                      <a:pt x="1068" y="183"/>
                    </a:moveTo>
                    <a:lnTo>
                      <a:pt x="1068" y="183"/>
                    </a:lnTo>
                    <a:lnTo>
                      <a:pt x="1072" y="185"/>
                    </a:lnTo>
                    <a:lnTo>
                      <a:pt x="1072" y="186"/>
                    </a:lnTo>
                    <a:lnTo>
                      <a:pt x="1072" y="190"/>
                    </a:lnTo>
                    <a:lnTo>
                      <a:pt x="1073" y="194"/>
                    </a:lnTo>
                    <a:lnTo>
                      <a:pt x="1073" y="194"/>
                    </a:lnTo>
                    <a:lnTo>
                      <a:pt x="1077" y="197"/>
                    </a:lnTo>
                    <a:lnTo>
                      <a:pt x="1081" y="199"/>
                    </a:lnTo>
                    <a:lnTo>
                      <a:pt x="1090" y="201"/>
                    </a:lnTo>
                    <a:lnTo>
                      <a:pt x="1099" y="199"/>
                    </a:lnTo>
                    <a:lnTo>
                      <a:pt x="1106" y="195"/>
                    </a:lnTo>
                    <a:lnTo>
                      <a:pt x="1106" y="195"/>
                    </a:lnTo>
                    <a:lnTo>
                      <a:pt x="1108" y="192"/>
                    </a:lnTo>
                    <a:lnTo>
                      <a:pt x="1108" y="190"/>
                    </a:lnTo>
                    <a:lnTo>
                      <a:pt x="1106" y="186"/>
                    </a:lnTo>
                    <a:lnTo>
                      <a:pt x="1104" y="183"/>
                    </a:lnTo>
                    <a:lnTo>
                      <a:pt x="1090" y="174"/>
                    </a:lnTo>
                    <a:lnTo>
                      <a:pt x="1090" y="174"/>
                    </a:lnTo>
                    <a:lnTo>
                      <a:pt x="1084" y="168"/>
                    </a:lnTo>
                    <a:lnTo>
                      <a:pt x="1075" y="165"/>
                    </a:lnTo>
                    <a:lnTo>
                      <a:pt x="1068" y="163"/>
                    </a:lnTo>
                    <a:lnTo>
                      <a:pt x="1064" y="163"/>
                    </a:lnTo>
                    <a:lnTo>
                      <a:pt x="1061" y="165"/>
                    </a:lnTo>
                    <a:lnTo>
                      <a:pt x="1061" y="165"/>
                    </a:lnTo>
                    <a:lnTo>
                      <a:pt x="1057" y="168"/>
                    </a:lnTo>
                    <a:lnTo>
                      <a:pt x="1057" y="168"/>
                    </a:lnTo>
                    <a:lnTo>
                      <a:pt x="1055" y="170"/>
                    </a:lnTo>
                    <a:lnTo>
                      <a:pt x="1055" y="172"/>
                    </a:lnTo>
                    <a:lnTo>
                      <a:pt x="1059" y="177"/>
                    </a:lnTo>
                    <a:lnTo>
                      <a:pt x="1068" y="183"/>
                    </a:lnTo>
                    <a:lnTo>
                      <a:pt x="1068" y="183"/>
                    </a:lnTo>
                    <a:close/>
                    <a:moveTo>
                      <a:pt x="679" y="391"/>
                    </a:moveTo>
                    <a:lnTo>
                      <a:pt x="679" y="391"/>
                    </a:lnTo>
                    <a:lnTo>
                      <a:pt x="691" y="393"/>
                    </a:lnTo>
                    <a:lnTo>
                      <a:pt x="702" y="391"/>
                    </a:lnTo>
                    <a:lnTo>
                      <a:pt x="702" y="391"/>
                    </a:lnTo>
                    <a:lnTo>
                      <a:pt x="710" y="391"/>
                    </a:lnTo>
                    <a:lnTo>
                      <a:pt x="711" y="389"/>
                    </a:lnTo>
                    <a:lnTo>
                      <a:pt x="713" y="389"/>
                    </a:lnTo>
                    <a:lnTo>
                      <a:pt x="713" y="389"/>
                    </a:lnTo>
                    <a:lnTo>
                      <a:pt x="715" y="384"/>
                    </a:lnTo>
                    <a:lnTo>
                      <a:pt x="715" y="380"/>
                    </a:lnTo>
                    <a:lnTo>
                      <a:pt x="719" y="371"/>
                    </a:lnTo>
                    <a:lnTo>
                      <a:pt x="719" y="371"/>
                    </a:lnTo>
                    <a:lnTo>
                      <a:pt x="724" y="362"/>
                    </a:lnTo>
                    <a:lnTo>
                      <a:pt x="731" y="355"/>
                    </a:lnTo>
                    <a:lnTo>
                      <a:pt x="731" y="355"/>
                    </a:lnTo>
                    <a:lnTo>
                      <a:pt x="740" y="347"/>
                    </a:lnTo>
                    <a:lnTo>
                      <a:pt x="751" y="342"/>
                    </a:lnTo>
                    <a:lnTo>
                      <a:pt x="751" y="342"/>
                    </a:lnTo>
                    <a:lnTo>
                      <a:pt x="771" y="335"/>
                    </a:lnTo>
                    <a:lnTo>
                      <a:pt x="780" y="329"/>
                    </a:lnTo>
                    <a:lnTo>
                      <a:pt x="784" y="326"/>
                    </a:lnTo>
                    <a:lnTo>
                      <a:pt x="786" y="320"/>
                    </a:lnTo>
                    <a:lnTo>
                      <a:pt x="786" y="320"/>
                    </a:lnTo>
                    <a:lnTo>
                      <a:pt x="787" y="317"/>
                    </a:lnTo>
                    <a:lnTo>
                      <a:pt x="786" y="313"/>
                    </a:lnTo>
                    <a:lnTo>
                      <a:pt x="786" y="309"/>
                    </a:lnTo>
                    <a:lnTo>
                      <a:pt x="782" y="308"/>
                    </a:lnTo>
                    <a:lnTo>
                      <a:pt x="776" y="306"/>
                    </a:lnTo>
                    <a:lnTo>
                      <a:pt x="769" y="308"/>
                    </a:lnTo>
                    <a:lnTo>
                      <a:pt x="769" y="308"/>
                    </a:lnTo>
                    <a:lnTo>
                      <a:pt x="764" y="311"/>
                    </a:lnTo>
                    <a:lnTo>
                      <a:pt x="760" y="313"/>
                    </a:lnTo>
                    <a:lnTo>
                      <a:pt x="755" y="313"/>
                    </a:lnTo>
                    <a:lnTo>
                      <a:pt x="755" y="313"/>
                    </a:lnTo>
                    <a:lnTo>
                      <a:pt x="746" y="311"/>
                    </a:lnTo>
                    <a:lnTo>
                      <a:pt x="737" y="309"/>
                    </a:lnTo>
                    <a:lnTo>
                      <a:pt x="737" y="309"/>
                    </a:lnTo>
                    <a:lnTo>
                      <a:pt x="720" y="304"/>
                    </a:lnTo>
                    <a:lnTo>
                      <a:pt x="708" y="299"/>
                    </a:lnTo>
                    <a:lnTo>
                      <a:pt x="708" y="299"/>
                    </a:lnTo>
                    <a:lnTo>
                      <a:pt x="700" y="297"/>
                    </a:lnTo>
                    <a:lnTo>
                      <a:pt x="693" y="297"/>
                    </a:lnTo>
                    <a:lnTo>
                      <a:pt x="693" y="297"/>
                    </a:lnTo>
                    <a:lnTo>
                      <a:pt x="684" y="300"/>
                    </a:lnTo>
                    <a:lnTo>
                      <a:pt x="675" y="306"/>
                    </a:lnTo>
                    <a:lnTo>
                      <a:pt x="670" y="313"/>
                    </a:lnTo>
                    <a:lnTo>
                      <a:pt x="666" y="320"/>
                    </a:lnTo>
                    <a:lnTo>
                      <a:pt x="666" y="320"/>
                    </a:lnTo>
                    <a:lnTo>
                      <a:pt x="664" y="337"/>
                    </a:lnTo>
                    <a:lnTo>
                      <a:pt x="664" y="337"/>
                    </a:lnTo>
                    <a:lnTo>
                      <a:pt x="661" y="347"/>
                    </a:lnTo>
                    <a:lnTo>
                      <a:pt x="657" y="360"/>
                    </a:lnTo>
                    <a:lnTo>
                      <a:pt x="657" y="360"/>
                    </a:lnTo>
                    <a:lnTo>
                      <a:pt x="659" y="369"/>
                    </a:lnTo>
                    <a:lnTo>
                      <a:pt x="662" y="378"/>
                    </a:lnTo>
                    <a:lnTo>
                      <a:pt x="670" y="387"/>
                    </a:lnTo>
                    <a:lnTo>
                      <a:pt x="679" y="391"/>
                    </a:lnTo>
                    <a:lnTo>
                      <a:pt x="679" y="391"/>
                    </a:lnTo>
                    <a:close/>
                    <a:moveTo>
                      <a:pt x="690" y="257"/>
                    </a:moveTo>
                    <a:lnTo>
                      <a:pt x="690" y="257"/>
                    </a:lnTo>
                    <a:lnTo>
                      <a:pt x="693" y="255"/>
                    </a:lnTo>
                    <a:lnTo>
                      <a:pt x="697" y="255"/>
                    </a:lnTo>
                    <a:lnTo>
                      <a:pt x="706" y="257"/>
                    </a:lnTo>
                    <a:lnTo>
                      <a:pt x="706" y="257"/>
                    </a:lnTo>
                    <a:lnTo>
                      <a:pt x="708" y="257"/>
                    </a:lnTo>
                    <a:lnTo>
                      <a:pt x="711" y="255"/>
                    </a:lnTo>
                    <a:lnTo>
                      <a:pt x="717" y="253"/>
                    </a:lnTo>
                    <a:lnTo>
                      <a:pt x="717" y="253"/>
                    </a:lnTo>
                    <a:lnTo>
                      <a:pt x="720" y="252"/>
                    </a:lnTo>
                    <a:lnTo>
                      <a:pt x="724" y="253"/>
                    </a:lnTo>
                    <a:lnTo>
                      <a:pt x="724" y="253"/>
                    </a:lnTo>
                    <a:lnTo>
                      <a:pt x="728" y="252"/>
                    </a:lnTo>
                    <a:lnTo>
                      <a:pt x="731" y="250"/>
                    </a:lnTo>
                    <a:lnTo>
                      <a:pt x="735" y="248"/>
                    </a:lnTo>
                    <a:lnTo>
                      <a:pt x="738" y="244"/>
                    </a:lnTo>
                    <a:lnTo>
                      <a:pt x="738" y="244"/>
                    </a:lnTo>
                    <a:lnTo>
                      <a:pt x="738" y="237"/>
                    </a:lnTo>
                    <a:lnTo>
                      <a:pt x="740" y="230"/>
                    </a:lnTo>
                    <a:lnTo>
                      <a:pt x="740" y="230"/>
                    </a:lnTo>
                    <a:lnTo>
                      <a:pt x="742" y="228"/>
                    </a:lnTo>
                    <a:lnTo>
                      <a:pt x="744" y="228"/>
                    </a:lnTo>
                    <a:lnTo>
                      <a:pt x="748" y="230"/>
                    </a:lnTo>
                    <a:lnTo>
                      <a:pt x="748" y="230"/>
                    </a:lnTo>
                    <a:lnTo>
                      <a:pt x="751" y="224"/>
                    </a:lnTo>
                    <a:lnTo>
                      <a:pt x="753" y="223"/>
                    </a:lnTo>
                    <a:lnTo>
                      <a:pt x="755" y="224"/>
                    </a:lnTo>
                    <a:lnTo>
                      <a:pt x="755" y="224"/>
                    </a:lnTo>
                    <a:lnTo>
                      <a:pt x="755" y="228"/>
                    </a:lnTo>
                    <a:lnTo>
                      <a:pt x="753" y="232"/>
                    </a:lnTo>
                    <a:lnTo>
                      <a:pt x="751" y="235"/>
                    </a:lnTo>
                    <a:lnTo>
                      <a:pt x="753" y="237"/>
                    </a:lnTo>
                    <a:lnTo>
                      <a:pt x="755" y="239"/>
                    </a:lnTo>
                    <a:lnTo>
                      <a:pt x="755" y="239"/>
                    </a:lnTo>
                    <a:lnTo>
                      <a:pt x="757" y="239"/>
                    </a:lnTo>
                    <a:lnTo>
                      <a:pt x="760" y="239"/>
                    </a:lnTo>
                    <a:lnTo>
                      <a:pt x="766" y="233"/>
                    </a:lnTo>
                    <a:lnTo>
                      <a:pt x="773" y="223"/>
                    </a:lnTo>
                    <a:lnTo>
                      <a:pt x="773" y="223"/>
                    </a:lnTo>
                    <a:lnTo>
                      <a:pt x="778" y="219"/>
                    </a:lnTo>
                    <a:lnTo>
                      <a:pt x="786" y="217"/>
                    </a:lnTo>
                    <a:lnTo>
                      <a:pt x="789" y="214"/>
                    </a:lnTo>
                    <a:lnTo>
                      <a:pt x="791" y="210"/>
                    </a:lnTo>
                    <a:lnTo>
                      <a:pt x="791" y="206"/>
                    </a:lnTo>
                    <a:lnTo>
                      <a:pt x="791" y="206"/>
                    </a:lnTo>
                    <a:lnTo>
                      <a:pt x="791" y="199"/>
                    </a:lnTo>
                    <a:lnTo>
                      <a:pt x="787" y="194"/>
                    </a:lnTo>
                    <a:lnTo>
                      <a:pt x="787" y="194"/>
                    </a:lnTo>
                    <a:lnTo>
                      <a:pt x="780" y="190"/>
                    </a:lnTo>
                    <a:lnTo>
                      <a:pt x="776" y="190"/>
                    </a:lnTo>
                    <a:lnTo>
                      <a:pt x="773" y="190"/>
                    </a:lnTo>
                    <a:lnTo>
                      <a:pt x="773" y="190"/>
                    </a:lnTo>
                    <a:lnTo>
                      <a:pt x="773" y="190"/>
                    </a:lnTo>
                    <a:lnTo>
                      <a:pt x="773" y="190"/>
                    </a:lnTo>
                    <a:lnTo>
                      <a:pt x="771" y="192"/>
                    </a:lnTo>
                    <a:lnTo>
                      <a:pt x="769" y="195"/>
                    </a:lnTo>
                    <a:lnTo>
                      <a:pt x="766" y="199"/>
                    </a:lnTo>
                    <a:lnTo>
                      <a:pt x="766" y="199"/>
                    </a:lnTo>
                    <a:lnTo>
                      <a:pt x="764" y="203"/>
                    </a:lnTo>
                    <a:lnTo>
                      <a:pt x="762" y="203"/>
                    </a:lnTo>
                    <a:lnTo>
                      <a:pt x="755" y="203"/>
                    </a:lnTo>
                    <a:lnTo>
                      <a:pt x="742" y="201"/>
                    </a:lnTo>
                    <a:lnTo>
                      <a:pt x="742" y="201"/>
                    </a:lnTo>
                    <a:lnTo>
                      <a:pt x="735" y="201"/>
                    </a:lnTo>
                    <a:lnTo>
                      <a:pt x="728" y="201"/>
                    </a:lnTo>
                    <a:lnTo>
                      <a:pt x="720" y="204"/>
                    </a:lnTo>
                    <a:lnTo>
                      <a:pt x="715" y="208"/>
                    </a:lnTo>
                    <a:lnTo>
                      <a:pt x="715" y="208"/>
                    </a:lnTo>
                    <a:lnTo>
                      <a:pt x="711" y="212"/>
                    </a:lnTo>
                    <a:lnTo>
                      <a:pt x="708" y="215"/>
                    </a:lnTo>
                    <a:lnTo>
                      <a:pt x="708" y="215"/>
                    </a:lnTo>
                    <a:lnTo>
                      <a:pt x="702" y="219"/>
                    </a:lnTo>
                    <a:lnTo>
                      <a:pt x="697" y="221"/>
                    </a:lnTo>
                    <a:lnTo>
                      <a:pt x="697" y="221"/>
                    </a:lnTo>
                    <a:lnTo>
                      <a:pt x="690" y="223"/>
                    </a:lnTo>
                    <a:lnTo>
                      <a:pt x="682" y="226"/>
                    </a:lnTo>
                    <a:lnTo>
                      <a:pt x="677" y="232"/>
                    </a:lnTo>
                    <a:lnTo>
                      <a:pt x="672" y="237"/>
                    </a:lnTo>
                    <a:lnTo>
                      <a:pt x="672" y="237"/>
                    </a:lnTo>
                    <a:lnTo>
                      <a:pt x="670" y="242"/>
                    </a:lnTo>
                    <a:lnTo>
                      <a:pt x="670" y="248"/>
                    </a:lnTo>
                    <a:lnTo>
                      <a:pt x="672" y="253"/>
                    </a:lnTo>
                    <a:lnTo>
                      <a:pt x="673" y="259"/>
                    </a:lnTo>
                    <a:lnTo>
                      <a:pt x="673" y="259"/>
                    </a:lnTo>
                    <a:lnTo>
                      <a:pt x="677" y="261"/>
                    </a:lnTo>
                    <a:lnTo>
                      <a:pt x="681" y="261"/>
                    </a:lnTo>
                    <a:lnTo>
                      <a:pt x="690" y="257"/>
                    </a:lnTo>
                    <a:lnTo>
                      <a:pt x="690" y="257"/>
                    </a:lnTo>
                    <a:close/>
                    <a:moveTo>
                      <a:pt x="776" y="259"/>
                    </a:moveTo>
                    <a:lnTo>
                      <a:pt x="776" y="259"/>
                    </a:lnTo>
                    <a:lnTo>
                      <a:pt x="775" y="264"/>
                    </a:lnTo>
                    <a:lnTo>
                      <a:pt x="776" y="268"/>
                    </a:lnTo>
                    <a:lnTo>
                      <a:pt x="778" y="271"/>
                    </a:lnTo>
                    <a:lnTo>
                      <a:pt x="782" y="275"/>
                    </a:lnTo>
                    <a:lnTo>
                      <a:pt x="786" y="277"/>
                    </a:lnTo>
                    <a:lnTo>
                      <a:pt x="791" y="277"/>
                    </a:lnTo>
                    <a:lnTo>
                      <a:pt x="796" y="275"/>
                    </a:lnTo>
                    <a:lnTo>
                      <a:pt x="800" y="271"/>
                    </a:lnTo>
                    <a:lnTo>
                      <a:pt x="800" y="271"/>
                    </a:lnTo>
                    <a:lnTo>
                      <a:pt x="804" y="266"/>
                    </a:lnTo>
                    <a:lnTo>
                      <a:pt x="805" y="264"/>
                    </a:lnTo>
                    <a:lnTo>
                      <a:pt x="807" y="262"/>
                    </a:lnTo>
                    <a:lnTo>
                      <a:pt x="807" y="262"/>
                    </a:lnTo>
                    <a:lnTo>
                      <a:pt x="813" y="261"/>
                    </a:lnTo>
                    <a:lnTo>
                      <a:pt x="815" y="264"/>
                    </a:lnTo>
                    <a:lnTo>
                      <a:pt x="818" y="268"/>
                    </a:lnTo>
                    <a:lnTo>
                      <a:pt x="820" y="271"/>
                    </a:lnTo>
                    <a:lnTo>
                      <a:pt x="820" y="271"/>
                    </a:lnTo>
                    <a:lnTo>
                      <a:pt x="825" y="273"/>
                    </a:lnTo>
                    <a:lnTo>
                      <a:pt x="829" y="273"/>
                    </a:lnTo>
                    <a:lnTo>
                      <a:pt x="840" y="271"/>
                    </a:lnTo>
                    <a:lnTo>
                      <a:pt x="840" y="271"/>
                    </a:lnTo>
                    <a:lnTo>
                      <a:pt x="858" y="271"/>
                    </a:lnTo>
                    <a:lnTo>
                      <a:pt x="858" y="271"/>
                    </a:lnTo>
                    <a:lnTo>
                      <a:pt x="863" y="271"/>
                    </a:lnTo>
                    <a:lnTo>
                      <a:pt x="863" y="273"/>
                    </a:lnTo>
                    <a:lnTo>
                      <a:pt x="863" y="275"/>
                    </a:lnTo>
                    <a:lnTo>
                      <a:pt x="863" y="275"/>
                    </a:lnTo>
                    <a:lnTo>
                      <a:pt x="860" y="279"/>
                    </a:lnTo>
                    <a:lnTo>
                      <a:pt x="854" y="280"/>
                    </a:lnTo>
                    <a:lnTo>
                      <a:pt x="843" y="282"/>
                    </a:lnTo>
                    <a:lnTo>
                      <a:pt x="843" y="282"/>
                    </a:lnTo>
                    <a:lnTo>
                      <a:pt x="834" y="284"/>
                    </a:lnTo>
                    <a:lnTo>
                      <a:pt x="824" y="288"/>
                    </a:lnTo>
                    <a:lnTo>
                      <a:pt x="818" y="291"/>
                    </a:lnTo>
                    <a:lnTo>
                      <a:pt x="815" y="295"/>
                    </a:lnTo>
                    <a:lnTo>
                      <a:pt x="815" y="299"/>
                    </a:lnTo>
                    <a:lnTo>
                      <a:pt x="816" y="302"/>
                    </a:lnTo>
                    <a:lnTo>
                      <a:pt x="816" y="302"/>
                    </a:lnTo>
                    <a:lnTo>
                      <a:pt x="822" y="304"/>
                    </a:lnTo>
                    <a:lnTo>
                      <a:pt x="825" y="306"/>
                    </a:lnTo>
                    <a:lnTo>
                      <a:pt x="831" y="304"/>
                    </a:lnTo>
                    <a:lnTo>
                      <a:pt x="836" y="302"/>
                    </a:lnTo>
                    <a:lnTo>
                      <a:pt x="847" y="297"/>
                    </a:lnTo>
                    <a:lnTo>
                      <a:pt x="856" y="291"/>
                    </a:lnTo>
                    <a:lnTo>
                      <a:pt x="856" y="291"/>
                    </a:lnTo>
                    <a:lnTo>
                      <a:pt x="869" y="286"/>
                    </a:lnTo>
                    <a:lnTo>
                      <a:pt x="876" y="284"/>
                    </a:lnTo>
                    <a:lnTo>
                      <a:pt x="883" y="284"/>
                    </a:lnTo>
                    <a:lnTo>
                      <a:pt x="883" y="284"/>
                    </a:lnTo>
                    <a:lnTo>
                      <a:pt x="894" y="284"/>
                    </a:lnTo>
                    <a:lnTo>
                      <a:pt x="905" y="282"/>
                    </a:lnTo>
                    <a:lnTo>
                      <a:pt x="905" y="282"/>
                    </a:lnTo>
                    <a:lnTo>
                      <a:pt x="912" y="280"/>
                    </a:lnTo>
                    <a:lnTo>
                      <a:pt x="923" y="275"/>
                    </a:lnTo>
                    <a:lnTo>
                      <a:pt x="932" y="270"/>
                    </a:lnTo>
                    <a:lnTo>
                      <a:pt x="934" y="264"/>
                    </a:lnTo>
                    <a:lnTo>
                      <a:pt x="936" y="261"/>
                    </a:lnTo>
                    <a:lnTo>
                      <a:pt x="936" y="261"/>
                    </a:lnTo>
                    <a:lnTo>
                      <a:pt x="936" y="255"/>
                    </a:lnTo>
                    <a:lnTo>
                      <a:pt x="934" y="248"/>
                    </a:lnTo>
                    <a:lnTo>
                      <a:pt x="932" y="246"/>
                    </a:lnTo>
                    <a:lnTo>
                      <a:pt x="930" y="246"/>
                    </a:lnTo>
                    <a:lnTo>
                      <a:pt x="927" y="246"/>
                    </a:lnTo>
                    <a:lnTo>
                      <a:pt x="925" y="250"/>
                    </a:lnTo>
                    <a:lnTo>
                      <a:pt x="925" y="250"/>
                    </a:lnTo>
                    <a:lnTo>
                      <a:pt x="921" y="257"/>
                    </a:lnTo>
                    <a:lnTo>
                      <a:pt x="919" y="259"/>
                    </a:lnTo>
                    <a:lnTo>
                      <a:pt x="914" y="259"/>
                    </a:lnTo>
                    <a:lnTo>
                      <a:pt x="914" y="259"/>
                    </a:lnTo>
                    <a:lnTo>
                      <a:pt x="912" y="255"/>
                    </a:lnTo>
                    <a:lnTo>
                      <a:pt x="910" y="250"/>
                    </a:lnTo>
                    <a:lnTo>
                      <a:pt x="909" y="246"/>
                    </a:lnTo>
                    <a:lnTo>
                      <a:pt x="907" y="241"/>
                    </a:lnTo>
                    <a:lnTo>
                      <a:pt x="907" y="241"/>
                    </a:lnTo>
                    <a:lnTo>
                      <a:pt x="900" y="235"/>
                    </a:lnTo>
                    <a:lnTo>
                      <a:pt x="900" y="235"/>
                    </a:lnTo>
                    <a:lnTo>
                      <a:pt x="892" y="226"/>
                    </a:lnTo>
                    <a:lnTo>
                      <a:pt x="892" y="226"/>
                    </a:lnTo>
                    <a:lnTo>
                      <a:pt x="887" y="224"/>
                    </a:lnTo>
                    <a:lnTo>
                      <a:pt x="883" y="223"/>
                    </a:lnTo>
                    <a:lnTo>
                      <a:pt x="883" y="223"/>
                    </a:lnTo>
                    <a:lnTo>
                      <a:pt x="878" y="224"/>
                    </a:lnTo>
                    <a:lnTo>
                      <a:pt x="876" y="226"/>
                    </a:lnTo>
                    <a:lnTo>
                      <a:pt x="874" y="228"/>
                    </a:lnTo>
                    <a:lnTo>
                      <a:pt x="874" y="228"/>
                    </a:lnTo>
                    <a:lnTo>
                      <a:pt x="874" y="233"/>
                    </a:lnTo>
                    <a:lnTo>
                      <a:pt x="876" y="235"/>
                    </a:lnTo>
                    <a:lnTo>
                      <a:pt x="881" y="242"/>
                    </a:lnTo>
                    <a:lnTo>
                      <a:pt x="887" y="248"/>
                    </a:lnTo>
                    <a:lnTo>
                      <a:pt x="889" y="252"/>
                    </a:lnTo>
                    <a:lnTo>
                      <a:pt x="891" y="255"/>
                    </a:lnTo>
                    <a:lnTo>
                      <a:pt x="891" y="255"/>
                    </a:lnTo>
                    <a:lnTo>
                      <a:pt x="889" y="259"/>
                    </a:lnTo>
                    <a:lnTo>
                      <a:pt x="887" y="261"/>
                    </a:lnTo>
                    <a:lnTo>
                      <a:pt x="881" y="264"/>
                    </a:lnTo>
                    <a:lnTo>
                      <a:pt x="874" y="266"/>
                    </a:lnTo>
                    <a:lnTo>
                      <a:pt x="869" y="266"/>
                    </a:lnTo>
                    <a:lnTo>
                      <a:pt x="869" y="266"/>
                    </a:lnTo>
                    <a:lnTo>
                      <a:pt x="862" y="264"/>
                    </a:lnTo>
                    <a:lnTo>
                      <a:pt x="856" y="259"/>
                    </a:lnTo>
                    <a:lnTo>
                      <a:pt x="851" y="255"/>
                    </a:lnTo>
                    <a:lnTo>
                      <a:pt x="843" y="252"/>
                    </a:lnTo>
                    <a:lnTo>
                      <a:pt x="843" y="252"/>
                    </a:lnTo>
                    <a:lnTo>
                      <a:pt x="838" y="252"/>
                    </a:lnTo>
                    <a:lnTo>
                      <a:pt x="833" y="252"/>
                    </a:lnTo>
                    <a:lnTo>
                      <a:pt x="833" y="252"/>
                    </a:lnTo>
                    <a:lnTo>
                      <a:pt x="825" y="248"/>
                    </a:lnTo>
                    <a:lnTo>
                      <a:pt x="820" y="244"/>
                    </a:lnTo>
                    <a:lnTo>
                      <a:pt x="820" y="244"/>
                    </a:lnTo>
                    <a:lnTo>
                      <a:pt x="813" y="242"/>
                    </a:lnTo>
                    <a:lnTo>
                      <a:pt x="807" y="242"/>
                    </a:lnTo>
                    <a:lnTo>
                      <a:pt x="795" y="244"/>
                    </a:lnTo>
                    <a:lnTo>
                      <a:pt x="795" y="244"/>
                    </a:lnTo>
                    <a:lnTo>
                      <a:pt x="787" y="246"/>
                    </a:lnTo>
                    <a:lnTo>
                      <a:pt x="782" y="248"/>
                    </a:lnTo>
                    <a:lnTo>
                      <a:pt x="778" y="252"/>
                    </a:lnTo>
                    <a:lnTo>
                      <a:pt x="776" y="259"/>
                    </a:lnTo>
                    <a:lnTo>
                      <a:pt x="776" y="259"/>
                    </a:lnTo>
                    <a:close/>
                    <a:moveTo>
                      <a:pt x="952" y="166"/>
                    </a:moveTo>
                    <a:lnTo>
                      <a:pt x="952" y="166"/>
                    </a:lnTo>
                    <a:lnTo>
                      <a:pt x="956" y="170"/>
                    </a:lnTo>
                    <a:lnTo>
                      <a:pt x="959" y="176"/>
                    </a:lnTo>
                    <a:lnTo>
                      <a:pt x="959" y="176"/>
                    </a:lnTo>
                    <a:lnTo>
                      <a:pt x="965" y="179"/>
                    </a:lnTo>
                    <a:lnTo>
                      <a:pt x="972" y="179"/>
                    </a:lnTo>
                    <a:lnTo>
                      <a:pt x="985" y="177"/>
                    </a:lnTo>
                    <a:lnTo>
                      <a:pt x="985" y="177"/>
                    </a:lnTo>
                    <a:lnTo>
                      <a:pt x="990" y="177"/>
                    </a:lnTo>
                    <a:lnTo>
                      <a:pt x="996" y="177"/>
                    </a:lnTo>
                    <a:lnTo>
                      <a:pt x="999" y="179"/>
                    </a:lnTo>
                    <a:lnTo>
                      <a:pt x="1005" y="183"/>
                    </a:lnTo>
                    <a:lnTo>
                      <a:pt x="1005" y="183"/>
                    </a:lnTo>
                    <a:lnTo>
                      <a:pt x="1017" y="195"/>
                    </a:lnTo>
                    <a:lnTo>
                      <a:pt x="1024" y="201"/>
                    </a:lnTo>
                    <a:lnTo>
                      <a:pt x="1034" y="203"/>
                    </a:lnTo>
                    <a:lnTo>
                      <a:pt x="1034" y="203"/>
                    </a:lnTo>
                    <a:lnTo>
                      <a:pt x="1037" y="201"/>
                    </a:lnTo>
                    <a:lnTo>
                      <a:pt x="1039" y="197"/>
                    </a:lnTo>
                    <a:lnTo>
                      <a:pt x="1039" y="194"/>
                    </a:lnTo>
                    <a:lnTo>
                      <a:pt x="1037" y="190"/>
                    </a:lnTo>
                    <a:lnTo>
                      <a:pt x="1037" y="190"/>
                    </a:lnTo>
                    <a:lnTo>
                      <a:pt x="1034" y="185"/>
                    </a:lnTo>
                    <a:lnTo>
                      <a:pt x="1028" y="181"/>
                    </a:lnTo>
                    <a:lnTo>
                      <a:pt x="1015" y="176"/>
                    </a:lnTo>
                    <a:lnTo>
                      <a:pt x="1015" y="176"/>
                    </a:lnTo>
                    <a:lnTo>
                      <a:pt x="1008" y="170"/>
                    </a:lnTo>
                    <a:lnTo>
                      <a:pt x="1001" y="165"/>
                    </a:lnTo>
                    <a:lnTo>
                      <a:pt x="1001" y="165"/>
                    </a:lnTo>
                    <a:lnTo>
                      <a:pt x="992" y="161"/>
                    </a:lnTo>
                    <a:lnTo>
                      <a:pt x="976" y="156"/>
                    </a:lnTo>
                    <a:lnTo>
                      <a:pt x="959" y="154"/>
                    </a:lnTo>
                    <a:lnTo>
                      <a:pt x="952" y="154"/>
                    </a:lnTo>
                    <a:lnTo>
                      <a:pt x="947" y="156"/>
                    </a:lnTo>
                    <a:lnTo>
                      <a:pt x="947" y="156"/>
                    </a:lnTo>
                    <a:lnTo>
                      <a:pt x="945" y="157"/>
                    </a:lnTo>
                    <a:lnTo>
                      <a:pt x="945" y="161"/>
                    </a:lnTo>
                    <a:lnTo>
                      <a:pt x="945" y="161"/>
                    </a:lnTo>
                    <a:lnTo>
                      <a:pt x="947" y="165"/>
                    </a:lnTo>
                    <a:lnTo>
                      <a:pt x="952" y="166"/>
                    </a:lnTo>
                    <a:lnTo>
                      <a:pt x="952" y="166"/>
                    </a:lnTo>
                    <a:close/>
                    <a:moveTo>
                      <a:pt x="918" y="346"/>
                    </a:moveTo>
                    <a:lnTo>
                      <a:pt x="918" y="346"/>
                    </a:lnTo>
                    <a:lnTo>
                      <a:pt x="923" y="353"/>
                    </a:lnTo>
                    <a:lnTo>
                      <a:pt x="930" y="358"/>
                    </a:lnTo>
                    <a:lnTo>
                      <a:pt x="930" y="358"/>
                    </a:lnTo>
                    <a:lnTo>
                      <a:pt x="936" y="360"/>
                    </a:lnTo>
                    <a:lnTo>
                      <a:pt x="938" y="362"/>
                    </a:lnTo>
                    <a:lnTo>
                      <a:pt x="938" y="366"/>
                    </a:lnTo>
                    <a:lnTo>
                      <a:pt x="938" y="366"/>
                    </a:lnTo>
                    <a:lnTo>
                      <a:pt x="932" y="367"/>
                    </a:lnTo>
                    <a:lnTo>
                      <a:pt x="929" y="366"/>
                    </a:lnTo>
                    <a:lnTo>
                      <a:pt x="923" y="366"/>
                    </a:lnTo>
                    <a:lnTo>
                      <a:pt x="919" y="367"/>
                    </a:lnTo>
                    <a:lnTo>
                      <a:pt x="919" y="367"/>
                    </a:lnTo>
                    <a:lnTo>
                      <a:pt x="918" y="369"/>
                    </a:lnTo>
                    <a:lnTo>
                      <a:pt x="914" y="375"/>
                    </a:lnTo>
                    <a:lnTo>
                      <a:pt x="910" y="378"/>
                    </a:lnTo>
                    <a:lnTo>
                      <a:pt x="907" y="378"/>
                    </a:lnTo>
                    <a:lnTo>
                      <a:pt x="907" y="378"/>
                    </a:lnTo>
                    <a:lnTo>
                      <a:pt x="905" y="376"/>
                    </a:lnTo>
                    <a:lnTo>
                      <a:pt x="903" y="371"/>
                    </a:lnTo>
                    <a:lnTo>
                      <a:pt x="903" y="367"/>
                    </a:lnTo>
                    <a:lnTo>
                      <a:pt x="903" y="364"/>
                    </a:lnTo>
                    <a:lnTo>
                      <a:pt x="903" y="364"/>
                    </a:lnTo>
                    <a:lnTo>
                      <a:pt x="909" y="360"/>
                    </a:lnTo>
                    <a:lnTo>
                      <a:pt x="910" y="356"/>
                    </a:lnTo>
                    <a:lnTo>
                      <a:pt x="912" y="355"/>
                    </a:lnTo>
                    <a:lnTo>
                      <a:pt x="912" y="355"/>
                    </a:lnTo>
                    <a:lnTo>
                      <a:pt x="910" y="351"/>
                    </a:lnTo>
                    <a:lnTo>
                      <a:pt x="909" y="349"/>
                    </a:lnTo>
                    <a:lnTo>
                      <a:pt x="905" y="344"/>
                    </a:lnTo>
                    <a:lnTo>
                      <a:pt x="905" y="344"/>
                    </a:lnTo>
                    <a:lnTo>
                      <a:pt x="900" y="342"/>
                    </a:lnTo>
                    <a:lnTo>
                      <a:pt x="894" y="344"/>
                    </a:lnTo>
                    <a:lnTo>
                      <a:pt x="883" y="349"/>
                    </a:lnTo>
                    <a:lnTo>
                      <a:pt x="878" y="353"/>
                    </a:lnTo>
                    <a:lnTo>
                      <a:pt x="874" y="353"/>
                    </a:lnTo>
                    <a:lnTo>
                      <a:pt x="869" y="351"/>
                    </a:lnTo>
                    <a:lnTo>
                      <a:pt x="865" y="344"/>
                    </a:lnTo>
                    <a:lnTo>
                      <a:pt x="865" y="344"/>
                    </a:lnTo>
                    <a:lnTo>
                      <a:pt x="865" y="340"/>
                    </a:lnTo>
                    <a:lnTo>
                      <a:pt x="863" y="338"/>
                    </a:lnTo>
                    <a:lnTo>
                      <a:pt x="863" y="338"/>
                    </a:lnTo>
                    <a:lnTo>
                      <a:pt x="858" y="335"/>
                    </a:lnTo>
                    <a:lnTo>
                      <a:pt x="853" y="335"/>
                    </a:lnTo>
                    <a:lnTo>
                      <a:pt x="853" y="335"/>
                    </a:lnTo>
                    <a:lnTo>
                      <a:pt x="849" y="335"/>
                    </a:lnTo>
                    <a:lnTo>
                      <a:pt x="847" y="337"/>
                    </a:lnTo>
                    <a:lnTo>
                      <a:pt x="845" y="342"/>
                    </a:lnTo>
                    <a:lnTo>
                      <a:pt x="845" y="349"/>
                    </a:lnTo>
                    <a:lnTo>
                      <a:pt x="845" y="353"/>
                    </a:lnTo>
                    <a:lnTo>
                      <a:pt x="842" y="355"/>
                    </a:lnTo>
                    <a:lnTo>
                      <a:pt x="842" y="355"/>
                    </a:lnTo>
                    <a:lnTo>
                      <a:pt x="836" y="356"/>
                    </a:lnTo>
                    <a:lnTo>
                      <a:pt x="831" y="356"/>
                    </a:lnTo>
                    <a:lnTo>
                      <a:pt x="825" y="353"/>
                    </a:lnTo>
                    <a:lnTo>
                      <a:pt x="822" y="347"/>
                    </a:lnTo>
                    <a:lnTo>
                      <a:pt x="822" y="347"/>
                    </a:lnTo>
                    <a:lnTo>
                      <a:pt x="818" y="338"/>
                    </a:lnTo>
                    <a:lnTo>
                      <a:pt x="816" y="335"/>
                    </a:lnTo>
                    <a:lnTo>
                      <a:pt x="811" y="333"/>
                    </a:lnTo>
                    <a:lnTo>
                      <a:pt x="811" y="333"/>
                    </a:lnTo>
                    <a:lnTo>
                      <a:pt x="805" y="335"/>
                    </a:lnTo>
                    <a:lnTo>
                      <a:pt x="805" y="335"/>
                    </a:lnTo>
                    <a:lnTo>
                      <a:pt x="796" y="338"/>
                    </a:lnTo>
                    <a:lnTo>
                      <a:pt x="793" y="342"/>
                    </a:lnTo>
                    <a:lnTo>
                      <a:pt x="787" y="344"/>
                    </a:lnTo>
                    <a:lnTo>
                      <a:pt x="787" y="344"/>
                    </a:lnTo>
                    <a:lnTo>
                      <a:pt x="773" y="347"/>
                    </a:lnTo>
                    <a:lnTo>
                      <a:pt x="767" y="351"/>
                    </a:lnTo>
                    <a:lnTo>
                      <a:pt x="762" y="355"/>
                    </a:lnTo>
                    <a:lnTo>
                      <a:pt x="762" y="355"/>
                    </a:lnTo>
                    <a:lnTo>
                      <a:pt x="758" y="360"/>
                    </a:lnTo>
                    <a:lnTo>
                      <a:pt x="755" y="364"/>
                    </a:lnTo>
                    <a:lnTo>
                      <a:pt x="755" y="364"/>
                    </a:lnTo>
                    <a:lnTo>
                      <a:pt x="749" y="367"/>
                    </a:lnTo>
                    <a:lnTo>
                      <a:pt x="748" y="371"/>
                    </a:lnTo>
                    <a:lnTo>
                      <a:pt x="746" y="375"/>
                    </a:lnTo>
                    <a:lnTo>
                      <a:pt x="746" y="375"/>
                    </a:lnTo>
                    <a:lnTo>
                      <a:pt x="748" y="378"/>
                    </a:lnTo>
                    <a:lnTo>
                      <a:pt x="749" y="380"/>
                    </a:lnTo>
                    <a:lnTo>
                      <a:pt x="753" y="384"/>
                    </a:lnTo>
                    <a:lnTo>
                      <a:pt x="760" y="384"/>
                    </a:lnTo>
                    <a:lnTo>
                      <a:pt x="766" y="385"/>
                    </a:lnTo>
                    <a:lnTo>
                      <a:pt x="766" y="385"/>
                    </a:lnTo>
                    <a:lnTo>
                      <a:pt x="782" y="382"/>
                    </a:lnTo>
                    <a:lnTo>
                      <a:pt x="782" y="382"/>
                    </a:lnTo>
                    <a:lnTo>
                      <a:pt x="795" y="382"/>
                    </a:lnTo>
                    <a:lnTo>
                      <a:pt x="807" y="384"/>
                    </a:lnTo>
                    <a:lnTo>
                      <a:pt x="807" y="384"/>
                    </a:lnTo>
                    <a:lnTo>
                      <a:pt x="807" y="387"/>
                    </a:lnTo>
                    <a:lnTo>
                      <a:pt x="807" y="389"/>
                    </a:lnTo>
                    <a:lnTo>
                      <a:pt x="802" y="393"/>
                    </a:lnTo>
                    <a:lnTo>
                      <a:pt x="795" y="394"/>
                    </a:lnTo>
                    <a:lnTo>
                      <a:pt x="786" y="394"/>
                    </a:lnTo>
                    <a:lnTo>
                      <a:pt x="776" y="396"/>
                    </a:lnTo>
                    <a:lnTo>
                      <a:pt x="769" y="398"/>
                    </a:lnTo>
                    <a:lnTo>
                      <a:pt x="764" y="400"/>
                    </a:lnTo>
                    <a:lnTo>
                      <a:pt x="762" y="402"/>
                    </a:lnTo>
                    <a:lnTo>
                      <a:pt x="762" y="405"/>
                    </a:lnTo>
                    <a:lnTo>
                      <a:pt x="762" y="405"/>
                    </a:lnTo>
                    <a:lnTo>
                      <a:pt x="764" y="409"/>
                    </a:lnTo>
                    <a:lnTo>
                      <a:pt x="769" y="411"/>
                    </a:lnTo>
                    <a:lnTo>
                      <a:pt x="775" y="411"/>
                    </a:lnTo>
                    <a:lnTo>
                      <a:pt x="784" y="411"/>
                    </a:lnTo>
                    <a:lnTo>
                      <a:pt x="798" y="407"/>
                    </a:lnTo>
                    <a:lnTo>
                      <a:pt x="809" y="405"/>
                    </a:lnTo>
                    <a:lnTo>
                      <a:pt x="809" y="405"/>
                    </a:lnTo>
                    <a:lnTo>
                      <a:pt x="818" y="402"/>
                    </a:lnTo>
                    <a:lnTo>
                      <a:pt x="829" y="400"/>
                    </a:lnTo>
                    <a:lnTo>
                      <a:pt x="834" y="400"/>
                    </a:lnTo>
                    <a:lnTo>
                      <a:pt x="840" y="402"/>
                    </a:lnTo>
                    <a:lnTo>
                      <a:pt x="845" y="404"/>
                    </a:lnTo>
                    <a:lnTo>
                      <a:pt x="849" y="407"/>
                    </a:lnTo>
                    <a:lnTo>
                      <a:pt x="849" y="407"/>
                    </a:lnTo>
                    <a:lnTo>
                      <a:pt x="851" y="411"/>
                    </a:lnTo>
                    <a:lnTo>
                      <a:pt x="851" y="414"/>
                    </a:lnTo>
                    <a:lnTo>
                      <a:pt x="851" y="416"/>
                    </a:lnTo>
                    <a:lnTo>
                      <a:pt x="849" y="418"/>
                    </a:lnTo>
                    <a:lnTo>
                      <a:pt x="842" y="420"/>
                    </a:lnTo>
                    <a:lnTo>
                      <a:pt x="834" y="420"/>
                    </a:lnTo>
                    <a:lnTo>
                      <a:pt x="834" y="420"/>
                    </a:lnTo>
                    <a:lnTo>
                      <a:pt x="820" y="420"/>
                    </a:lnTo>
                    <a:lnTo>
                      <a:pt x="798" y="422"/>
                    </a:lnTo>
                    <a:lnTo>
                      <a:pt x="787" y="423"/>
                    </a:lnTo>
                    <a:lnTo>
                      <a:pt x="780" y="427"/>
                    </a:lnTo>
                    <a:lnTo>
                      <a:pt x="778" y="429"/>
                    </a:lnTo>
                    <a:lnTo>
                      <a:pt x="778" y="432"/>
                    </a:lnTo>
                    <a:lnTo>
                      <a:pt x="778" y="436"/>
                    </a:lnTo>
                    <a:lnTo>
                      <a:pt x="780" y="442"/>
                    </a:lnTo>
                    <a:lnTo>
                      <a:pt x="780" y="442"/>
                    </a:lnTo>
                    <a:lnTo>
                      <a:pt x="782" y="445"/>
                    </a:lnTo>
                    <a:lnTo>
                      <a:pt x="786" y="449"/>
                    </a:lnTo>
                    <a:lnTo>
                      <a:pt x="795" y="452"/>
                    </a:lnTo>
                    <a:lnTo>
                      <a:pt x="795" y="452"/>
                    </a:lnTo>
                    <a:lnTo>
                      <a:pt x="809" y="460"/>
                    </a:lnTo>
                    <a:lnTo>
                      <a:pt x="824" y="465"/>
                    </a:lnTo>
                    <a:lnTo>
                      <a:pt x="824" y="465"/>
                    </a:lnTo>
                    <a:lnTo>
                      <a:pt x="834" y="465"/>
                    </a:lnTo>
                    <a:lnTo>
                      <a:pt x="843" y="465"/>
                    </a:lnTo>
                    <a:lnTo>
                      <a:pt x="863" y="461"/>
                    </a:lnTo>
                    <a:lnTo>
                      <a:pt x="863" y="461"/>
                    </a:lnTo>
                    <a:lnTo>
                      <a:pt x="872" y="460"/>
                    </a:lnTo>
                    <a:lnTo>
                      <a:pt x="880" y="456"/>
                    </a:lnTo>
                    <a:lnTo>
                      <a:pt x="880" y="456"/>
                    </a:lnTo>
                    <a:lnTo>
                      <a:pt x="891" y="451"/>
                    </a:lnTo>
                    <a:lnTo>
                      <a:pt x="901" y="447"/>
                    </a:lnTo>
                    <a:lnTo>
                      <a:pt x="901" y="447"/>
                    </a:lnTo>
                    <a:lnTo>
                      <a:pt x="914" y="445"/>
                    </a:lnTo>
                    <a:lnTo>
                      <a:pt x="927" y="443"/>
                    </a:lnTo>
                    <a:lnTo>
                      <a:pt x="927" y="443"/>
                    </a:lnTo>
                    <a:lnTo>
                      <a:pt x="930" y="443"/>
                    </a:lnTo>
                    <a:lnTo>
                      <a:pt x="932" y="440"/>
                    </a:lnTo>
                    <a:lnTo>
                      <a:pt x="936" y="438"/>
                    </a:lnTo>
                    <a:lnTo>
                      <a:pt x="939" y="438"/>
                    </a:lnTo>
                    <a:lnTo>
                      <a:pt x="939" y="438"/>
                    </a:lnTo>
                    <a:lnTo>
                      <a:pt x="945" y="440"/>
                    </a:lnTo>
                    <a:lnTo>
                      <a:pt x="948" y="443"/>
                    </a:lnTo>
                    <a:lnTo>
                      <a:pt x="956" y="452"/>
                    </a:lnTo>
                    <a:lnTo>
                      <a:pt x="956" y="452"/>
                    </a:lnTo>
                    <a:lnTo>
                      <a:pt x="963" y="458"/>
                    </a:lnTo>
                    <a:lnTo>
                      <a:pt x="972" y="461"/>
                    </a:lnTo>
                    <a:lnTo>
                      <a:pt x="979" y="463"/>
                    </a:lnTo>
                    <a:lnTo>
                      <a:pt x="988" y="463"/>
                    </a:lnTo>
                    <a:lnTo>
                      <a:pt x="988" y="463"/>
                    </a:lnTo>
                    <a:lnTo>
                      <a:pt x="994" y="461"/>
                    </a:lnTo>
                    <a:lnTo>
                      <a:pt x="997" y="460"/>
                    </a:lnTo>
                    <a:lnTo>
                      <a:pt x="999" y="456"/>
                    </a:lnTo>
                    <a:lnTo>
                      <a:pt x="996" y="452"/>
                    </a:lnTo>
                    <a:lnTo>
                      <a:pt x="996" y="452"/>
                    </a:lnTo>
                    <a:lnTo>
                      <a:pt x="986" y="447"/>
                    </a:lnTo>
                    <a:lnTo>
                      <a:pt x="983" y="443"/>
                    </a:lnTo>
                    <a:lnTo>
                      <a:pt x="983" y="442"/>
                    </a:lnTo>
                    <a:lnTo>
                      <a:pt x="985" y="440"/>
                    </a:lnTo>
                    <a:lnTo>
                      <a:pt x="985" y="440"/>
                    </a:lnTo>
                    <a:lnTo>
                      <a:pt x="988" y="438"/>
                    </a:lnTo>
                    <a:lnTo>
                      <a:pt x="994" y="438"/>
                    </a:lnTo>
                    <a:lnTo>
                      <a:pt x="1006" y="438"/>
                    </a:lnTo>
                    <a:lnTo>
                      <a:pt x="1012" y="438"/>
                    </a:lnTo>
                    <a:lnTo>
                      <a:pt x="1015" y="436"/>
                    </a:lnTo>
                    <a:lnTo>
                      <a:pt x="1017" y="432"/>
                    </a:lnTo>
                    <a:lnTo>
                      <a:pt x="1015" y="427"/>
                    </a:lnTo>
                    <a:lnTo>
                      <a:pt x="1015" y="427"/>
                    </a:lnTo>
                    <a:lnTo>
                      <a:pt x="1010" y="422"/>
                    </a:lnTo>
                    <a:lnTo>
                      <a:pt x="1003" y="418"/>
                    </a:lnTo>
                    <a:lnTo>
                      <a:pt x="990" y="414"/>
                    </a:lnTo>
                    <a:lnTo>
                      <a:pt x="990" y="414"/>
                    </a:lnTo>
                    <a:lnTo>
                      <a:pt x="974" y="407"/>
                    </a:lnTo>
                    <a:lnTo>
                      <a:pt x="968" y="402"/>
                    </a:lnTo>
                    <a:lnTo>
                      <a:pt x="961" y="396"/>
                    </a:lnTo>
                    <a:lnTo>
                      <a:pt x="961" y="396"/>
                    </a:lnTo>
                    <a:lnTo>
                      <a:pt x="957" y="391"/>
                    </a:lnTo>
                    <a:lnTo>
                      <a:pt x="956" y="384"/>
                    </a:lnTo>
                    <a:lnTo>
                      <a:pt x="956" y="384"/>
                    </a:lnTo>
                    <a:lnTo>
                      <a:pt x="954" y="376"/>
                    </a:lnTo>
                    <a:lnTo>
                      <a:pt x="954" y="373"/>
                    </a:lnTo>
                    <a:lnTo>
                      <a:pt x="952" y="369"/>
                    </a:lnTo>
                    <a:lnTo>
                      <a:pt x="952" y="369"/>
                    </a:lnTo>
                    <a:lnTo>
                      <a:pt x="947" y="367"/>
                    </a:lnTo>
                    <a:lnTo>
                      <a:pt x="945" y="366"/>
                    </a:lnTo>
                    <a:lnTo>
                      <a:pt x="943" y="362"/>
                    </a:lnTo>
                    <a:lnTo>
                      <a:pt x="943" y="362"/>
                    </a:lnTo>
                    <a:lnTo>
                      <a:pt x="943" y="358"/>
                    </a:lnTo>
                    <a:lnTo>
                      <a:pt x="945" y="356"/>
                    </a:lnTo>
                    <a:lnTo>
                      <a:pt x="945" y="353"/>
                    </a:lnTo>
                    <a:lnTo>
                      <a:pt x="945" y="349"/>
                    </a:lnTo>
                    <a:lnTo>
                      <a:pt x="945" y="349"/>
                    </a:lnTo>
                    <a:lnTo>
                      <a:pt x="939" y="340"/>
                    </a:lnTo>
                    <a:lnTo>
                      <a:pt x="932" y="335"/>
                    </a:lnTo>
                    <a:lnTo>
                      <a:pt x="932" y="335"/>
                    </a:lnTo>
                    <a:lnTo>
                      <a:pt x="927" y="333"/>
                    </a:lnTo>
                    <a:lnTo>
                      <a:pt x="921" y="337"/>
                    </a:lnTo>
                    <a:lnTo>
                      <a:pt x="918" y="340"/>
                    </a:lnTo>
                    <a:lnTo>
                      <a:pt x="918" y="344"/>
                    </a:lnTo>
                    <a:lnTo>
                      <a:pt x="918" y="346"/>
                    </a:lnTo>
                    <a:lnTo>
                      <a:pt x="918" y="346"/>
                    </a:lnTo>
                    <a:close/>
                    <a:moveTo>
                      <a:pt x="858" y="223"/>
                    </a:moveTo>
                    <a:lnTo>
                      <a:pt x="858" y="223"/>
                    </a:lnTo>
                    <a:lnTo>
                      <a:pt x="865" y="221"/>
                    </a:lnTo>
                    <a:lnTo>
                      <a:pt x="869" y="219"/>
                    </a:lnTo>
                    <a:lnTo>
                      <a:pt x="871" y="217"/>
                    </a:lnTo>
                    <a:lnTo>
                      <a:pt x="871" y="217"/>
                    </a:lnTo>
                    <a:lnTo>
                      <a:pt x="872" y="212"/>
                    </a:lnTo>
                    <a:lnTo>
                      <a:pt x="874" y="208"/>
                    </a:lnTo>
                    <a:lnTo>
                      <a:pt x="874" y="203"/>
                    </a:lnTo>
                    <a:lnTo>
                      <a:pt x="876" y="199"/>
                    </a:lnTo>
                    <a:lnTo>
                      <a:pt x="876" y="199"/>
                    </a:lnTo>
                    <a:lnTo>
                      <a:pt x="880" y="195"/>
                    </a:lnTo>
                    <a:lnTo>
                      <a:pt x="881" y="194"/>
                    </a:lnTo>
                    <a:lnTo>
                      <a:pt x="883" y="192"/>
                    </a:lnTo>
                    <a:lnTo>
                      <a:pt x="883" y="192"/>
                    </a:lnTo>
                    <a:lnTo>
                      <a:pt x="881" y="190"/>
                    </a:lnTo>
                    <a:lnTo>
                      <a:pt x="878" y="186"/>
                    </a:lnTo>
                    <a:lnTo>
                      <a:pt x="869" y="185"/>
                    </a:lnTo>
                    <a:lnTo>
                      <a:pt x="869" y="185"/>
                    </a:lnTo>
                    <a:lnTo>
                      <a:pt x="863" y="186"/>
                    </a:lnTo>
                    <a:lnTo>
                      <a:pt x="858" y="190"/>
                    </a:lnTo>
                    <a:lnTo>
                      <a:pt x="858" y="190"/>
                    </a:lnTo>
                    <a:lnTo>
                      <a:pt x="851" y="195"/>
                    </a:lnTo>
                    <a:lnTo>
                      <a:pt x="843" y="199"/>
                    </a:lnTo>
                    <a:lnTo>
                      <a:pt x="843" y="199"/>
                    </a:lnTo>
                    <a:lnTo>
                      <a:pt x="838" y="201"/>
                    </a:lnTo>
                    <a:lnTo>
                      <a:pt x="834" y="201"/>
                    </a:lnTo>
                    <a:lnTo>
                      <a:pt x="833" y="203"/>
                    </a:lnTo>
                    <a:lnTo>
                      <a:pt x="833" y="203"/>
                    </a:lnTo>
                    <a:lnTo>
                      <a:pt x="831" y="208"/>
                    </a:lnTo>
                    <a:lnTo>
                      <a:pt x="831" y="212"/>
                    </a:lnTo>
                    <a:lnTo>
                      <a:pt x="833" y="215"/>
                    </a:lnTo>
                    <a:lnTo>
                      <a:pt x="838" y="219"/>
                    </a:lnTo>
                    <a:lnTo>
                      <a:pt x="849" y="221"/>
                    </a:lnTo>
                    <a:lnTo>
                      <a:pt x="858" y="223"/>
                    </a:lnTo>
                    <a:lnTo>
                      <a:pt x="858" y="223"/>
                    </a:lnTo>
                    <a:close/>
                    <a:moveTo>
                      <a:pt x="872" y="181"/>
                    </a:moveTo>
                    <a:lnTo>
                      <a:pt x="872" y="181"/>
                    </a:lnTo>
                    <a:lnTo>
                      <a:pt x="876" y="183"/>
                    </a:lnTo>
                    <a:lnTo>
                      <a:pt x="880" y="183"/>
                    </a:lnTo>
                    <a:lnTo>
                      <a:pt x="883" y="183"/>
                    </a:lnTo>
                    <a:lnTo>
                      <a:pt x="883" y="183"/>
                    </a:lnTo>
                    <a:lnTo>
                      <a:pt x="889" y="181"/>
                    </a:lnTo>
                    <a:lnTo>
                      <a:pt x="892" y="176"/>
                    </a:lnTo>
                    <a:lnTo>
                      <a:pt x="891" y="170"/>
                    </a:lnTo>
                    <a:lnTo>
                      <a:pt x="887" y="166"/>
                    </a:lnTo>
                    <a:lnTo>
                      <a:pt x="887" y="166"/>
                    </a:lnTo>
                    <a:lnTo>
                      <a:pt x="883" y="165"/>
                    </a:lnTo>
                    <a:lnTo>
                      <a:pt x="880" y="165"/>
                    </a:lnTo>
                    <a:lnTo>
                      <a:pt x="880" y="165"/>
                    </a:lnTo>
                    <a:lnTo>
                      <a:pt x="872" y="168"/>
                    </a:lnTo>
                    <a:lnTo>
                      <a:pt x="867" y="174"/>
                    </a:lnTo>
                    <a:lnTo>
                      <a:pt x="865" y="176"/>
                    </a:lnTo>
                    <a:lnTo>
                      <a:pt x="867" y="177"/>
                    </a:lnTo>
                    <a:lnTo>
                      <a:pt x="869" y="179"/>
                    </a:lnTo>
                    <a:lnTo>
                      <a:pt x="872" y="181"/>
                    </a:lnTo>
                    <a:lnTo>
                      <a:pt x="872" y="181"/>
                    </a:lnTo>
                    <a:close/>
                    <a:moveTo>
                      <a:pt x="1624" y="532"/>
                    </a:moveTo>
                    <a:lnTo>
                      <a:pt x="1624" y="532"/>
                    </a:lnTo>
                    <a:lnTo>
                      <a:pt x="1624" y="527"/>
                    </a:lnTo>
                    <a:lnTo>
                      <a:pt x="1624" y="521"/>
                    </a:lnTo>
                    <a:lnTo>
                      <a:pt x="1624" y="517"/>
                    </a:lnTo>
                    <a:lnTo>
                      <a:pt x="1620" y="514"/>
                    </a:lnTo>
                    <a:lnTo>
                      <a:pt x="1618" y="510"/>
                    </a:lnTo>
                    <a:lnTo>
                      <a:pt x="1613" y="508"/>
                    </a:lnTo>
                    <a:lnTo>
                      <a:pt x="1604" y="507"/>
                    </a:lnTo>
                    <a:lnTo>
                      <a:pt x="1604" y="507"/>
                    </a:lnTo>
                    <a:lnTo>
                      <a:pt x="1584" y="507"/>
                    </a:lnTo>
                    <a:lnTo>
                      <a:pt x="1575" y="505"/>
                    </a:lnTo>
                    <a:lnTo>
                      <a:pt x="1566" y="501"/>
                    </a:lnTo>
                    <a:lnTo>
                      <a:pt x="1566" y="501"/>
                    </a:lnTo>
                    <a:lnTo>
                      <a:pt x="1548" y="492"/>
                    </a:lnTo>
                    <a:lnTo>
                      <a:pt x="1539" y="489"/>
                    </a:lnTo>
                    <a:lnTo>
                      <a:pt x="1531" y="483"/>
                    </a:lnTo>
                    <a:lnTo>
                      <a:pt x="1531" y="483"/>
                    </a:lnTo>
                    <a:lnTo>
                      <a:pt x="1528" y="478"/>
                    </a:lnTo>
                    <a:lnTo>
                      <a:pt x="1524" y="472"/>
                    </a:lnTo>
                    <a:lnTo>
                      <a:pt x="1519" y="460"/>
                    </a:lnTo>
                    <a:lnTo>
                      <a:pt x="1513" y="447"/>
                    </a:lnTo>
                    <a:lnTo>
                      <a:pt x="1510" y="434"/>
                    </a:lnTo>
                    <a:lnTo>
                      <a:pt x="1510" y="434"/>
                    </a:lnTo>
                    <a:lnTo>
                      <a:pt x="1499" y="418"/>
                    </a:lnTo>
                    <a:lnTo>
                      <a:pt x="1493" y="411"/>
                    </a:lnTo>
                    <a:lnTo>
                      <a:pt x="1486" y="405"/>
                    </a:lnTo>
                    <a:lnTo>
                      <a:pt x="1486" y="405"/>
                    </a:lnTo>
                    <a:lnTo>
                      <a:pt x="1477" y="400"/>
                    </a:lnTo>
                    <a:lnTo>
                      <a:pt x="1466" y="396"/>
                    </a:lnTo>
                    <a:lnTo>
                      <a:pt x="1466" y="396"/>
                    </a:lnTo>
                    <a:lnTo>
                      <a:pt x="1455" y="393"/>
                    </a:lnTo>
                    <a:lnTo>
                      <a:pt x="1455" y="393"/>
                    </a:lnTo>
                    <a:lnTo>
                      <a:pt x="1450" y="391"/>
                    </a:lnTo>
                    <a:lnTo>
                      <a:pt x="1450" y="391"/>
                    </a:lnTo>
                    <a:lnTo>
                      <a:pt x="1450" y="387"/>
                    </a:lnTo>
                    <a:lnTo>
                      <a:pt x="1448" y="387"/>
                    </a:lnTo>
                    <a:lnTo>
                      <a:pt x="1450" y="389"/>
                    </a:lnTo>
                    <a:lnTo>
                      <a:pt x="1450" y="389"/>
                    </a:lnTo>
                    <a:lnTo>
                      <a:pt x="1444" y="385"/>
                    </a:lnTo>
                    <a:lnTo>
                      <a:pt x="1441" y="380"/>
                    </a:lnTo>
                    <a:lnTo>
                      <a:pt x="1432" y="369"/>
                    </a:lnTo>
                    <a:lnTo>
                      <a:pt x="1432" y="369"/>
                    </a:lnTo>
                    <a:lnTo>
                      <a:pt x="1426" y="364"/>
                    </a:lnTo>
                    <a:lnTo>
                      <a:pt x="1419" y="362"/>
                    </a:lnTo>
                    <a:lnTo>
                      <a:pt x="1403" y="358"/>
                    </a:lnTo>
                    <a:lnTo>
                      <a:pt x="1403" y="358"/>
                    </a:lnTo>
                    <a:lnTo>
                      <a:pt x="1390" y="356"/>
                    </a:lnTo>
                    <a:lnTo>
                      <a:pt x="1374" y="353"/>
                    </a:lnTo>
                    <a:lnTo>
                      <a:pt x="1367" y="351"/>
                    </a:lnTo>
                    <a:lnTo>
                      <a:pt x="1361" y="346"/>
                    </a:lnTo>
                    <a:lnTo>
                      <a:pt x="1359" y="340"/>
                    </a:lnTo>
                    <a:lnTo>
                      <a:pt x="1363" y="333"/>
                    </a:lnTo>
                    <a:lnTo>
                      <a:pt x="1363" y="333"/>
                    </a:lnTo>
                    <a:lnTo>
                      <a:pt x="1368" y="328"/>
                    </a:lnTo>
                    <a:lnTo>
                      <a:pt x="1370" y="324"/>
                    </a:lnTo>
                    <a:lnTo>
                      <a:pt x="1372" y="320"/>
                    </a:lnTo>
                    <a:lnTo>
                      <a:pt x="1372" y="320"/>
                    </a:lnTo>
                    <a:lnTo>
                      <a:pt x="1370" y="317"/>
                    </a:lnTo>
                    <a:lnTo>
                      <a:pt x="1368" y="315"/>
                    </a:lnTo>
                    <a:lnTo>
                      <a:pt x="1361" y="313"/>
                    </a:lnTo>
                    <a:lnTo>
                      <a:pt x="1354" y="313"/>
                    </a:lnTo>
                    <a:lnTo>
                      <a:pt x="1348" y="315"/>
                    </a:lnTo>
                    <a:lnTo>
                      <a:pt x="1348" y="315"/>
                    </a:lnTo>
                    <a:lnTo>
                      <a:pt x="1338" y="318"/>
                    </a:lnTo>
                    <a:lnTo>
                      <a:pt x="1325" y="320"/>
                    </a:lnTo>
                    <a:lnTo>
                      <a:pt x="1325" y="320"/>
                    </a:lnTo>
                    <a:lnTo>
                      <a:pt x="1316" y="320"/>
                    </a:lnTo>
                    <a:lnTo>
                      <a:pt x="1305" y="320"/>
                    </a:lnTo>
                    <a:lnTo>
                      <a:pt x="1305" y="320"/>
                    </a:lnTo>
                    <a:lnTo>
                      <a:pt x="1294" y="320"/>
                    </a:lnTo>
                    <a:lnTo>
                      <a:pt x="1281" y="322"/>
                    </a:lnTo>
                    <a:lnTo>
                      <a:pt x="1271" y="328"/>
                    </a:lnTo>
                    <a:lnTo>
                      <a:pt x="1265" y="329"/>
                    </a:lnTo>
                    <a:lnTo>
                      <a:pt x="1263" y="335"/>
                    </a:lnTo>
                    <a:lnTo>
                      <a:pt x="1263" y="335"/>
                    </a:lnTo>
                    <a:lnTo>
                      <a:pt x="1262" y="340"/>
                    </a:lnTo>
                    <a:lnTo>
                      <a:pt x="1263" y="347"/>
                    </a:lnTo>
                    <a:lnTo>
                      <a:pt x="1267" y="362"/>
                    </a:lnTo>
                    <a:lnTo>
                      <a:pt x="1267" y="362"/>
                    </a:lnTo>
                    <a:lnTo>
                      <a:pt x="1271" y="375"/>
                    </a:lnTo>
                    <a:lnTo>
                      <a:pt x="1271" y="382"/>
                    </a:lnTo>
                    <a:lnTo>
                      <a:pt x="1271" y="384"/>
                    </a:lnTo>
                    <a:lnTo>
                      <a:pt x="1269" y="385"/>
                    </a:lnTo>
                    <a:lnTo>
                      <a:pt x="1269" y="385"/>
                    </a:lnTo>
                    <a:lnTo>
                      <a:pt x="1263" y="387"/>
                    </a:lnTo>
                    <a:lnTo>
                      <a:pt x="1258" y="385"/>
                    </a:lnTo>
                    <a:lnTo>
                      <a:pt x="1253" y="384"/>
                    </a:lnTo>
                    <a:lnTo>
                      <a:pt x="1249" y="380"/>
                    </a:lnTo>
                    <a:lnTo>
                      <a:pt x="1249" y="380"/>
                    </a:lnTo>
                    <a:lnTo>
                      <a:pt x="1247" y="375"/>
                    </a:lnTo>
                    <a:lnTo>
                      <a:pt x="1245" y="367"/>
                    </a:lnTo>
                    <a:lnTo>
                      <a:pt x="1245" y="355"/>
                    </a:lnTo>
                    <a:lnTo>
                      <a:pt x="1245" y="355"/>
                    </a:lnTo>
                    <a:lnTo>
                      <a:pt x="1247" y="337"/>
                    </a:lnTo>
                    <a:lnTo>
                      <a:pt x="1247" y="326"/>
                    </a:lnTo>
                    <a:lnTo>
                      <a:pt x="1243" y="322"/>
                    </a:lnTo>
                    <a:lnTo>
                      <a:pt x="1242" y="318"/>
                    </a:lnTo>
                    <a:lnTo>
                      <a:pt x="1242" y="318"/>
                    </a:lnTo>
                    <a:lnTo>
                      <a:pt x="1236" y="317"/>
                    </a:lnTo>
                    <a:lnTo>
                      <a:pt x="1233" y="317"/>
                    </a:lnTo>
                    <a:lnTo>
                      <a:pt x="1227" y="317"/>
                    </a:lnTo>
                    <a:lnTo>
                      <a:pt x="1224" y="318"/>
                    </a:lnTo>
                    <a:lnTo>
                      <a:pt x="1218" y="326"/>
                    </a:lnTo>
                    <a:lnTo>
                      <a:pt x="1213" y="333"/>
                    </a:lnTo>
                    <a:lnTo>
                      <a:pt x="1213" y="333"/>
                    </a:lnTo>
                    <a:lnTo>
                      <a:pt x="1205" y="344"/>
                    </a:lnTo>
                    <a:lnTo>
                      <a:pt x="1202" y="347"/>
                    </a:lnTo>
                    <a:lnTo>
                      <a:pt x="1198" y="355"/>
                    </a:lnTo>
                    <a:lnTo>
                      <a:pt x="1198" y="355"/>
                    </a:lnTo>
                    <a:lnTo>
                      <a:pt x="1195" y="369"/>
                    </a:lnTo>
                    <a:lnTo>
                      <a:pt x="1195" y="376"/>
                    </a:lnTo>
                    <a:lnTo>
                      <a:pt x="1195" y="380"/>
                    </a:lnTo>
                    <a:lnTo>
                      <a:pt x="1198" y="382"/>
                    </a:lnTo>
                    <a:lnTo>
                      <a:pt x="1198" y="382"/>
                    </a:lnTo>
                    <a:lnTo>
                      <a:pt x="1205" y="387"/>
                    </a:lnTo>
                    <a:lnTo>
                      <a:pt x="1207" y="389"/>
                    </a:lnTo>
                    <a:lnTo>
                      <a:pt x="1211" y="393"/>
                    </a:lnTo>
                    <a:lnTo>
                      <a:pt x="1211" y="393"/>
                    </a:lnTo>
                    <a:lnTo>
                      <a:pt x="1215" y="398"/>
                    </a:lnTo>
                    <a:lnTo>
                      <a:pt x="1216" y="405"/>
                    </a:lnTo>
                    <a:lnTo>
                      <a:pt x="1218" y="411"/>
                    </a:lnTo>
                    <a:lnTo>
                      <a:pt x="1224" y="414"/>
                    </a:lnTo>
                    <a:lnTo>
                      <a:pt x="1224" y="414"/>
                    </a:lnTo>
                    <a:lnTo>
                      <a:pt x="1231" y="420"/>
                    </a:lnTo>
                    <a:lnTo>
                      <a:pt x="1238" y="420"/>
                    </a:lnTo>
                    <a:lnTo>
                      <a:pt x="1245" y="418"/>
                    </a:lnTo>
                    <a:lnTo>
                      <a:pt x="1254" y="418"/>
                    </a:lnTo>
                    <a:lnTo>
                      <a:pt x="1254" y="418"/>
                    </a:lnTo>
                    <a:lnTo>
                      <a:pt x="1262" y="420"/>
                    </a:lnTo>
                    <a:lnTo>
                      <a:pt x="1267" y="423"/>
                    </a:lnTo>
                    <a:lnTo>
                      <a:pt x="1267" y="423"/>
                    </a:lnTo>
                    <a:lnTo>
                      <a:pt x="1274" y="425"/>
                    </a:lnTo>
                    <a:lnTo>
                      <a:pt x="1281" y="427"/>
                    </a:lnTo>
                    <a:lnTo>
                      <a:pt x="1281" y="427"/>
                    </a:lnTo>
                    <a:lnTo>
                      <a:pt x="1296" y="427"/>
                    </a:lnTo>
                    <a:lnTo>
                      <a:pt x="1296" y="427"/>
                    </a:lnTo>
                    <a:lnTo>
                      <a:pt x="1303" y="429"/>
                    </a:lnTo>
                    <a:lnTo>
                      <a:pt x="1312" y="431"/>
                    </a:lnTo>
                    <a:lnTo>
                      <a:pt x="1312" y="431"/>
                    </a:lnTo>
                    <a:lnTo>
                      <a:pt x="1318" y="429"/>
                    </a:lnTo>
                    <a:lnTo>
                      <a:pt x="1323" y="427"/>
                    </a:lnTo>
                    <a:lnTo>
                      <a:pt x="1332" y="422"/>
                    </a:lnTo>
                    <a:lnTo>
                      <a:pt x="1332" y="422"/>
                    </a:lnTo>
                    <a:lnTo>
                      <a:pt x="1339" y="420"/>
                    </a:lnTo>
                    <a:lnTo>
                      <a:pt x="1347" y="420"/>
                    </a:lnTo>
                    <a:lnTo>
                      <a:pt x="1361" y="420"/>
                    </a:lnTo>
                    <a:lnTo>
                      <a:pt x="1374" y="425"/>
                    </a:lnTo>
                    <a:lnTo>
                      <a:pt x="1386" y="429"/>
                    </a:lnTo>
                    <a:lnTo>
                      <a:pt x="1386" y="429"/>
                    </a:lnTo>
                    <a:lnTo>
                      <a:pt x="1397" y="434"/>
                    </a:lnTo>
                    <a:lnTo>
                      <a:pt x="1406" y="442"/>
                    </a:lnTo>
                    <a:lnTo>
                      <a:pt x="1415" y="447"/>
                    </a:lnTo>
                    <a:lnTo>
                      <a:pt x="1424" y="456"/>
                    </a:lnTo>
                    <a:lnTo>
                      <a:pt x="1432" y="465"/>
                    </a:lnTo>
                    <a:lnTo>
                      <a:pt x="1437" y="474"/>
                    </a:lnTo>
                    <a:lnTo>
                      <a:pt x="1441" y="485"/>
                    </a:lnTo>
                    <a:lnTo>
                      <a:pt x="1444" y="496"/>
                    </a:lnTo>
                    <a:lnTo>
                      <a:pt x="1444" y="496"/>
                    </a:lnTo>
                    <a:lnTo>
                      <a:pt x="1443" y="507"/>
                    </a:lnTo>
                    <a:lnTo>
                      <a:pt x="1441" y="517"/>
                    </a:lnTo>
                    <a:lnTo>
                      <a:pt x="1435" y="539"/>
                    </a:lnTo>
                    <a:lnTo>
                      <a:pt x="1435" y="539"/>
                    </a:lnTo>
                    <a:lnTo>
                      <a:pt x="1434" y="545"/>
                    </a:lnTo>
                    <a:lnTo>
                      <a:pt x="1432" y="552"/>
                    </a:lnTo>
                    <a:lnTo>
                      <a:pt x="1432" y="552"/>
                    </a:lnTo>
                    <a:lnTo>
                      <a:pt x="1434" y="555"/>
                    </a:lnTo>
                    <a:lnTo>
                      <a:pt x="1435" y="561"/>
                    </a:lnTo>
                    <a:lnTo>
                      <a:pt x="1435" y="561"/>
                    </a:lnTo>
                    <a:lnTo>
                      <a:pt x="1434" y="566"/>
                    </a:lnTo>
                    <a:lnTo>
                      <a:pt x="1430" y="572"/>
                    </a:lnTo>
                    <a:lnTo>
                      <a:pt x="1424" y="577"/>
                    </a:lnTo>
                    <a:lnTo>
                      <a:pt x="1421" y="581"/>
                    </a:lnTo>
                    <a:lnTo>
                      <a:pt x="1421" y="581"/>
                    </a:lnTo>
                    <a:lnTo>
                      <a:pt x="1414" y="583"/>
                    </a:lnTo>
                    <a:lnTo>
                      <a:pt x="1405" y="583"/>
                    </a:lnTo>
                    <a:lnTo>
                      <a:pt x="1388" y="583"/>
                    </a:lnTo>
                    <a:lnTo>
                      <a:pt x="1388" y="583"/>
                    </a:lnTo>
                    <a:lnTo>
                      <a:pt x="1376" y="583"/>
                    </a:lnTo>
                    <a:lnTo>
                      <a:pt x="1368" y="583"/>
                    </a:lnTo>
                    <a:lnTo>
                      <a:pt x="1363" y="586"/>
                    </a:lnTo>
                    <a:lnTo>
                      <a:pt x="1363" y="586"/>
                    </a:lnTo>
                    <a:lnTo>
                      <a:pt x="1361" y="588"/>
                    </a:lnTo>
                    <a:lnTo>
                      <a:pt x="1359" y="592"/>
                    </a:lnTo>
                    <a:lnTo>
                      <a:pt x="1359" y="599"/>
                    </a:lnTo>
                    <a:lnTo>
                      <a:pt x="1365" y="606"/>
                    </a:lnTo>
                    <a:lnTo>
                      <a:pt x="1370" y="612"/>
                    </a:lnTo>
                    <a:lnTo>
                      <a:pt x="1370" y="612"/>
                    </a:lnTo>
                    <a:lnTo>
                      <a:pt x="1377" y="613"/>
                    </a:lnTo>
                    <a:lnTo>
                      <a:pt x="1385" y="613"/>
                    </a:lnTo>
                    <a:lnTo>
                      <a:pt x="1399" y="610"/>
                    </a:lnTo>
                    <a:lnTo>
                      <a:pt x="1414" y="606"/>
                    </a:lnTo>
                    <a:lnTo>
                      <a:pt x="1421" y="608"/>
                    </a:lnTo>
                    <a:lnTo>
                      <a:pt x="1428" y="610"/>
                    </a:lnTo>
                    <a:lnTo>
                      <a:pt x="1428" y="610"/>
                    </a:lnTo>
                    <a:lnTo>
                      <a:pt x="1437" y="619"/>
                    </a:lnTo>
                    <a:lnTo>
                      <a:pt x="1448" y="628"/>
                    </a:lnTo>
                    <a:lnTo>
                      <a:pt x="1448" y="628"/>
                    </a:lnTo>
                    <a:lnTo>
                      <a:pt x="1455" y="631"/>
                    </a:lnTo>
                    <a:lnTo>
                      <a:pt x="1462" y="635"/>
                    </a:lnTo>
                    <a:lnTo>
                      <a:pt x="1462" y="635"/>
                    </a:lnTo>
                    <a:lnTo>
                      <a:pt x="1470" y="635"/>
                    </a:lnTo>
                    <a:lnTo>
                      <a:pt x="1477" y="635"/>
                    </a:lnTo>
                    <a:lnTo>
                      <a:pt x="1491" y="633"/>
                    </a:lnTo>
                    <a:lnTo>
                      <a:pt x="1491" y="633"/>
                    </a:lnTo>
                    <a:lnTo>
                      <a:pt x="1506" y="635"/>
                    </a:lnTo>
                    <a:lnTo>
                      <a:pt x="1519" y="639"/>
                    </a:lnTo>
                    <a:lnTo>
                      <a:pt x="1519" y="639"/>
                    </a:lnTo>
                    <a:lnTo>
                      <a:pt x="1528" y="641"/>
                    </a:lnTo>
                    <a:lnTo>
                      <a:pt x="1537" y="644"/>
                    </a:lnTo>
                    <a:lnTo>
                      <a:pt x="1537" y="644"/>
                    </a:lnTo>
                    <a:lnTo>
                      <a:pt x="1544" y="642"/>
                    </a:lnTo>
                    <a:lnTo>
                      <a:pt x="1546" y="642"/>
                    </a:lnTo>
                    <a:lnTo>
                      <a:pt x="1546" y="639"/>
                    </a:lnTo>
                    <a:lnTo>
                      <a:pt x="1546" y="639"/>
                    </a:lnTo>
                    <a:lnTo>
                      <a:pt x="1546" y="635"/>
                    </a:lnTo>
                    <a:lnTo>
                      <a:pt x="1542" y="633"/>
                    </a:lnTo>
                    <a:lnTo>
                      <a:pt x="1535" y="630"/>
                    </a:lnTo>
                    <a:lnTo>
                      <a:pt x="1535" y="630"/>
                    </a:lnTo>
                    <a:lnTo>
                      <a:pt x="1517" y="624"/>
                    </a:lnTo>
                    <a:lnTo>
                      <a:pt x="1510" y="619"/>
                    </a:lnTo>
                    <a:lnTo>
                      <a:pt x="1508" y="615"/>
                    </a:lnTo>
                    <a:lnTo>
                      <a:pt x="1508" y="612"/>
                    </a:lnTo>
                    <a:lnTo>
                      <a:pt x="1508" y="612"/>
                    </a:lnTo>
                    <a:lnTo>
                      <a:pt x="1510" y="608"/>
                    </a:lnTo>
                    <a:lnTo>
                      <a:pt x="1515" y="606"/>
                    </a:lnTo>
                    <a:lnTo>
                      <a:pt x="1526" y="606"/>
                    </a:lnTo>
                    <a:lnTo>
                      <a:pt x="1526" y="606"/>
                    </a:lnTo>
                    <a:lnTo>
                      <a:pt x="1537" y="604"/>
                    </a:lnTo>
                    <a:lnTo>
                      <a:pt x="1548" y="603"/>
                    </a:lnTo>
                    <a:lnTo>
                      <a:pt x="1548" y="603"/>
                    </a:lnTo>
                    <a:lnTo>
                      <a:pt x="1557" y="599"/>
                    </a:lnTo>
                    <a:lnTo>
                      <a:pt x="1558" y="597"/>
                    </a:lnTo>
                    <a:lnTo>
                      <a:pt x="1560" y="592"/>
                    </a:lnTo>
                    <a:lnTo>
                      <a:pt x="1560" y="592"/>
                    </a:lnTo>
                    <a:lnTo>
                      <a:pt x="1558" y="586"/>
                    </a:lnTo>
                    <a:lnTo>
                      <a:pt x="1557" y="581"/>
                    </a:lnTo>
                    <a:lnTo>
                      <a:pt x="1548" y="574"/>
                    </a:lnTo>
                    <a:lnTo>
                      <a:pt x="1548" y="574"/>
                    </a:lnTo>
                    <a:lnTo>
                      <a:pt x="1540" y="568"/>
                    </a:lnTo>
                    <a:lnTo>
                      <a:pt x="1531" y="559"/>
                    </a:lnTo>
                    <a:lnTo>
                      <a:pt x="1528" y="555"/>
                    </a:lnTo>
                    <a:lnTo>
                      <a:pt x="1524" y="550"/>
                    </a:lnTo>
                    <a:lnTo>
                      <a:pt x="1524" y="545"/>
                    </a:lnTo>
                    <a:lnTo>
                      <a:pt x="1526" y="539"/>
                    </a:lnTo>
                    <a:lnTo>
                      <a:pt x="1526" y="539"/>
                    </a:lnTo>
                    <a:lnTo>
                      <a:pt x="1528" y="537"/>
                    </a:lnTo>
                    <a:lnTo>
                      <a:pt x="1531" y="536"/>
                    </a:lnTo>
                    <a:lnTo>
                      <a:pt x="1537" y="536"/>
                    </a:lnTo>
                    <a:lnTo>
                      <a:pt x="1542" y="536"/>
                    </a:lnTo>
                    <a:lnTo>
                      <a:pt x="1551" y="539"/>
                    </a:lnTo>
                    <a:lnTo>
                      <a:pt x="1560" y="543"/>
                    </a:lnTo>
                    <a:lnTo>
                      <a:pt x="1560" y="543"/>
                    </a:lnTo>
                    <a:lnTo>
                      <a:pt x="1575" y="555"/>
                    </a:lnTo>
                    <a:lnTo>
                      <a:pt x="1582" y="559"/>
                    </a:lnTo>
                    <a:lnTo>
                      <a:pt x="1591" y="563"/>
                    </a:lnTo>
                    <a:lnTo>
                      <a:pt x="1591" y="563"/>
                    </a:lnTo>
                    <a:lnTo>
                      <a:pt x="1596" y="561"/>
                    </a:lnTo>
                    <a:lnTo>
                      <a:pt x="1602" y="559"/>
                    </a:lnTo>
                    <a:lnTo>
                      <a:pt x="1611" y="552"/>
                    </a:lnTo>
                    <a:lnTo>
                      <a:pt x="1618" y="541"/>
                    </a:lnTo>
                    <a:lnTo>
                      <a:pt x="1624" y="532"/>
                    </a:lnTo>
                    <a:lnTo>
                      <a:pt x="1624" y="532"/>
                    </a:lnTo>
                    <a:close/>
                    <a:moveTo>
                      <a:pt x="1115" y="101"/>
                    </a:moveTo>
                    <a:lnTo>
                      <a:pt x="1115" y="101"/>
                    </a:lnTo>
                    <a:lnTo>
                      <a:pt x="1122" y="103"/>
                    </a:lnTo>
                    <a:lnTo>
                      <a:pt x="1129" y="107"/>
                    </a:lnTo>
                    <a:lnTo>
                      <a:pt x="1133" y="109"/>
                    </a:lnTo>
                    <a:lnTo>
                      <a:pt x="1133" y="112"/>
                    </a:lnTo>
                    <a:lnTo>
                      <a:pt x="1129" y="114"/>
                    </a:lnTo>
                    <a:lnTo>
                      <a:pt x="1129" y="114"/>
                    </a:lnTo>
                    <a:lnTo>
                      <a:pt x="1124" y="114"/>
                    </a:lnTo>
                    <a:lnTo>
                      <a:pt x="1119" y="114"/>
                    </a:lnTo>
                    <a:lnTo>
                      <a:pt x="1111" y="114"/>
                    </a:lnTo>
                    <a:lnTo>
                      <a:pt x="1110" y="116"/>
                    </a:lnTo>
                    <a:lnTo>
                      <a:pt x="1108" y="118"/>
                    </a:lnTo>
                    <a:lnTo>
                      <a:pt x="1108" y="118"/>
                    </a:lnTo>
                    <a:lnTo>
                      <a:pt x="1108" y="121"/>
                    </a:lnTo>
                    <a:lnTo>
                      <a:pt x="1110" y="123"/>
                    </a:lnTo>
                    <a:lnTo>
                      <a:pt x="1113" y="127"/>
                    </a:lnTo>
                    <a:lnTo>
                      <a:pt x="1126" y="127"/>
                    </a:lnTo>
                    <a:lnTo>
                      <a:pt x="1126" y="127"/>
                    </a:lnTo>
                    <a:lnTo>
                      <a:pt x="1133" y="128"/>
                    </a:lnTo>
                    <a:lnTo>
                      <a:pt x="1135" y="130"/>
                    </a:lnTo>
                    <a:lnTo>
                      <a:pt x="1133" y="134"/>
                    </a:lnTo>
                    <a:lnTo>
                      <a:pt x="1133" y="134"/>
                    </a:lnTo>
                    <a:lnTo>
                      <a:pt x="1131" y="136"/>
                    </a:lnTo>
                    <a:lnTo>
                      <a:pt x="1128" y="136"/>
                    </a:lnTo>
                    <a:lnTo>
                      <a:pt x="1124" y="136"/>
                    </a:lnTo>
                    <a:lnTo>
                      <a:pt x="1120" y="138"/>
                    </a:lnTo>
                    <a:lnTo>
                      <a:pt x="1120" y="138"/>
                    </a:lnTo>
                    <a:lnTo>
                      <a:pt x="1117" y="143"/>
                    </a:lnTo>
                    <a:lnTo>
                      <a:pt x="1119" y="147"/>
                    </a:lnTo>
                    <a:lnTo>
                      <a:pt x="1122" y="150"/>
                    </a:lnTo>
                    <a:lnTo>
                      <a:pt x="1128" y="150"/>
                    </a:lnTo>
                    <a:lnTo>
                      <a:pt x="1144" y="152"/>
                    </a:lnTo>
                    <a:lnTo>
                      <a:pt x="1153" y="152"/>
                    </a:lnTo>
                    <a:lnTo>
                      <a:pt x="1153" y="152"/>
                    </a:lnTo>
                    <a:lnTo>
                      <a:pt x="1160" y="156"/>
                    </a:lnTo>
                    <a:lnTo>
                      <a:pt x="1162" y="157"/>
                    </a:lnTo>
                    <a:lnTo>
                      <a:pt x="1160" y="159"/>
                    </a:lnTo>
                    <a:lnTo>
                      <a:pt x="1160" y="159"/>
                    </a:lnTo>
                    <a:lnTo>
                      <a:pt x="1158" y="161"/>
                    </a:lnTo>
                    <a:lnTo>
                      <a:pt x="1153" y="163"/>
                    </a:lnTo>
                    <a:lnTo>
                      <a:pt x="1149" y="163"/>
                    </a:lnTo>
                    <a:lnTo>
                      <a:pt x="1146" y="166"/>
                    </a:lnTo>
                    <a:lnTo>
                      <a:pt x="1146" y="166"/>
                    </a:lnTo>
                    <a:lnTo>
                      <a:pt x="1144" y="170"/>
                    </a:lnTo>
                    <a:lnTo>
                      <a:pt x="1142" y="176"/>
                    </a:lnTo>
                    <a:lnTo>
                      <a:pt x="1142" y="179"/>
                    </a:lnTo>
                    <a:lnTo>
                      <a:pt x="1144" y="181"/>
                    </a:lnTo>
                    <a:lnTo>
                      <a:pt x="1148" y="186"/>
                    </a:lnTo>
                    <a:lnTo>
                      <a:pt x="1157" y="190"/>
                    </a:lnTo>
                    <a:lnTo>
                      <a:pt x="1166" y="192"/>
                    </a:lnTo>
                    <a:lnTo>
                      <a:pt x="1175" y="190"/>
                    </a:lnTo>
                    <a:lnTo>
                      <a:pt x="1182" y="188"/>
                    </a:lnTo>
                    <a:lnTo>
                      <a:pt x="1189" y="183"/>
                    </a:lnTo>
                    <a:lnTo>
                      <a:pt x="1189" y="183"/>
                    </a:lnTo>
                    <a:lnTo>
                      <a:pt x="1195" y="174"/>
                    </a:lnTo>
                    <a:lnTo>
                      <a:pt x="1198" y="170"/>
                    </a:lnTo>
                    <a:lnTo>
                      <a:pt x="1202" y="168"/>
                    </a:lnTo>
                    <a:lnTo>
                      <a:pt x="1202" y="168"/>
                    </a:lnTo>
                    <a:lnTo>
                      <a:pt x="1213" y="165"/>
                    </a:lnTo>
                    <a:lnTo>
                      <a:pt x="1213" y="165"/>
                    </a:lnTo>
                    <a:lnTo>
                      <a:pt x="1225" y="161"/>
                    </a:lnTo>
                    <a:lnTo>
                      <a:pt x="1233" y="161"/>
                    </a:lnTo>
                    <a:lnTo>
                      <a:pt x="1236" y="163"/>
                    </a:lnTo>
                    <a:lnTo>
                      <a:pt x="1236" y="163"/>
                    </a:lnTo>
                    <a:lnTo>
                      <a:pt x="1238" y="165"/>
                    </a:lnTo>
                    <a:lnTo>
                      <a:pt x="1238" y="166"/>
                    </a:lnTo>
                    <a:lnTo>
                      <a:pt x="1231" y="172"/>
                    </a:lnTo>
                    <a:lnTo>
                      <a:pt x="1222" y="177"/>
                    </a:lnTo>
                    <a:lnTo>
                      <a:pt x="1216" y="179"/>
                    </a:lnTo>
                    <a:lnTo>
                      <a:pt x="1216" y="179"/>
                    </a:lnTo>
                    <a:lnTo>
                      <a:pt x="1215" y="183"/>
                    </a:lnTo>
                    <a:lnTo>
                      <a:pt x="1216" y="186"/>
                    </a:lnTo>
                    <a:lnTo>
                      <a:pt x="1225" y="188"/>
                    </a:lnTo>
                    <a:lnTo>
                      <a:pt x="1225" y="188"/>
                    </a:lnTo>
                    <a:lnTo>
                      <a:pt x="1233" y="188"/>
                    </a:lnTo>
                    <a:lnTo>
                      <a:pt x="1240" y="186"/>
                    </a:lnTo>
                    <a:lnTo>
                      <a:pt x="1240" y="186"/>
                    </a:lnTo>
                    <a:lnTo>
                      <a:pt x="1251" y="181"/>
                    </a:lnTo>
                    <a:lnTo>
                      <a:pt x="1258" y="179"/>
                    </a:lnTo>
                    <a:lnTo>
                      <a:pt x="1263" y="179"/>
                    </a:lnTo>
                    <a:lnTo>
                      <a:pt x="1263" y="179"/>
                    </a:lnTo>
                    <a:lnTo>
                      <a:pt x="1265" y="181"/>
                    </a:lnTo>
                    <a:lnTo>
                      <a:pt x="1265" y="183"/>
                    </a:lnTo>
                    <a:lnTo>
                      <a:pt x="1265" y="186"/>
                    </a:lnTo>
                    <a:lnTo>
                      <a:pt x="1265" y="192"/>
                    </a:lnTo>
                    <a:lnTo>
                      <a:pt x="1267" y="197"/>
                    </a:lnTo>
                    <a:lnTo>
                      <a:pt x="1267" y="197"/>
                    </a:lnTo>
                    <a:lnTo>
                      <a:pt x="1271" y="199"/>
                    </a:lnTo>
                    <a:lnTo>
                      <a:pt x="1274" y="199"/>
                    </a:lnTo>
                    <a:lnTo>
                      <a:pt x="1278" y="197"/>
                    </a:lnTo>
                    <a:lnTo>
                      <a:pt x="1283" y="199"/>
                    </a:lnTo>
                    <a:lnTo>
                      <a:pt x="1283" y="199"/>
                    </a:lnTo>
                    <a:lnTo>
                      <a:pt x="1287" y="201"/>
                    </a:lnTo>
                    <a:lnTo>
                      <a:pt x="1289" y="204"/>
                    </a:lnTo>
                    <a:lnTo>
                      <a:pt x="1287" y="210"/>
                    </a:lnTo>
                    <a:lnTo>
                      <a:pt x="1283" y="212"/>
                    </a:lnTo>
                    <a:lnTo>
                      <a:pt x="1283" y="212"/>
                    </a:lnTo>
                    <a:lnTo>
                      <a:pt x="1278" y="215"/>
                    </a:lnTo>
                    <a:lnTo>
                      <a:pt x="1272" y="214"/>
                    </a:lnTo>
                    <a:lnTo>
                      <a:pt x="1267" y="212"/>
                    </a:lnTo>
                    <a:lnTo>
                      <a:pt x="1260" y="208"/>
                    </a:lnTo>
                    <a:lnTo>
                      <a:pt x="1249" y="201"/>
                    </a:lnTo>
                    <a:lnTo>
                      <a:pt x="1243" y="197"/>
                    </a:lnTo>
                    <a:lnTo>
                      <a:pt x="1238" y="195"/>
                    </a:lnTo>
                    <a:lnTo>
                      <a:pt x="1238" y="195"/>
                    </a:lnTo>
                    <a:lnTo>
                      <a:pt x="1227" y="194"/>
                    </a:lnTo>
                    <a:lnTo>
                      <a:pt x="1222" y="194"/>
                    </a:lnTo>
                    <a:lnTo>
                      <a:pt x="1216" y="195"/>
                    </a:lnTo>
                    <a:lnTo>
                      <a:pt x="1216" y="195"/>
                    </a:lnTo>
                    <a:lnTo>
                      <a:pt x="1215" y="197"/>
                    </a:lnTo>
                    <a:lnTo>
                      <a:pt x="1213" y="201"/>
                    </a:lnTo>
                    <a:lnTo>
                      <a:pt x="1213" y="204"/>
                    </a:lnTo>
                    <a:lnTo>
                      <a:pt x="1215" y="208"/>
                    </a:lnTo>
                    <a:lnTo>
                      <a:pt x="1215" y="208"/>
                    </a:lnTo>
                    <a:lnTo>
                      <a:pt x="1222" y="212"/>
                    </a:lnTo>
                    <a:lnTo>
                      <a:pt x="1222" y="214"/>
                    </a:lnTo>
                    <a:lnTo>
                      <a:pt x="1220" y="217"/>
                    </a:lnTo>
                    <a:lnTo>
                      <a:pt x="1220" y="217"/>
                    </a:lnTo>
                    <a:lnTo>
                      <a:pt x="1216" y="219"/>
                    </a:lnTo>
                    <a:lnTo>
                      <a:pt x="1211" y="219"/>
                    </a:lnTo>
                    <a:lnTo>
                      <a:pt x="1202" y="221"/>
                    </a:lnTo>
                    <a:lnTo>
                      <a:pt x="1202" y="221"/>
                    </a:lnTo>
                    <a:lnTo>
                      <a:pt x="1196" y="223"/>
                    </a:lnTo>
                    <a:lnTo>
                      <a:pt x="1193" y="224"/>
                    </a:lnTo>
                    <a:lnTo>
                      <a:pt x="1189" y="230"/>
                    </a:lnTo>
                    <a:lnTo>
                      <a:pt x="1191" y="235"/>
                    </a:lnTo>
                    <a:lnTo>
                      <a:pt x="1191" y="235"/>
                    </a:lnTo>
                    <a:lnTo>
                      <a:pt x="1195" y="239"/>
                    </a:lnTo>
                    <a:lnTo>
                      <a:pt x="1202" y="242"/>
                    </a:lnTo>
                    <a:lnTo>
                      <a:pt x="1209" y="244"/>
                    </a:lnTo>
                    <a:lnTo>
                      <a:pt x="1215" y="244"/>
                    </a:lnTo>
                    <a:lnTo>
                      <a:pt x="1215" y="244"/>
                    </a:lnTo>
                    <a:lnTo>
                      <a:pt x="1218" y="242"/>
                    </a:lnTo>
                    <a:lnTo>
                      <a:pt x="1222" y="241"/>
                    </a:lnTo>
                    <a:lnTo>
                      <a:pt x="1222" y="241"/>
                    </a:lnTo>
                    <a:lnTo>
                      <a:pt x="1227" y="241"/>
                    </a:lnTo>
                    <a:lnTo>
                      <a:pt x="1233" y="242"/>
                    </a:lnTo>
                    <a:lnTo>
                      <a:pt x="1238" y="244"/>
                    </a:lnTo>
                    <a:lnTo>
                      <a:pt x="1243" y="244"/>
                    </a:lnTo>
                    <a:lnTo>
                      <a:pt x="1243" y="244"/>
                    </a:lnTo>
                    <a:lnTo>
                      <a:pt x="1249" y="241"/>
                    </a:lnTo>
                    <a:lnTo>
                      <a:pt x="1254" y="237"/>
                    </a:lnTo>
                    <a:lnTo>
                      <a:pt x="1260" y="232"/>
                    </a:lnTo>
                    <a:lnTo>
                      <a:pt x="1267" y="230"/>
                    </a:lnTo>
                    <a:lnTo>
                      <a:pt x="1267" y="230"/>
                    </a:lnTo>
                    <a:lnTo>
                      <a:pt x="1272" y="232"/>
                    </a:lnTo>
                    <a:lnTo>
                      <a:pt x="1278" y="233"/>
                    </a:lnTo>
                    <a:lnTo>
                      <a:pt x="1287" y="239"/>
                    </a:lnTo>
                    <a:lnTo>
                      <a:pt x="1287" y="239"/>
                    </a:lnTo>
                    <a:lnTo>
                      <a:pt x="1291" y="239"/>
                    </a:lnTo>
                    <a:lnTo>
                      <a:pt x="1294" y="239"/>
                    </a:lnTo>
                    <a:lnTo>
                      <a:pt x="1300" y="237"/>
                    </a:lnTo>
                    <a:lnTo>
                      <a:pt x="1305" y="233"/>
                    </a:lnTo>
                    <a:lnTo>
                      <a:pt x="1312" y="232"/>
                    </a:lnTo>
                    <a:lnTo>
                      <a:pt x="1312" y="232"/>
                    </a:lnTo>
                    <a:lnTo>
                      <a:pt x="1318" y="235"/>
                    </a:lnTo>
                    <a:lnTo>
                      <a:pt x="1321" y="239"/>
                    </a:lnTo>
                    <a:lnTo>
                      <a:pt x="1321" y="239"/>
                    </a:lnTo>
                    <a:lnTo>
                      <a:pt x="1329" y="244"/>
                    </a:lnTo>
                    <a:lnTo>
                      <a:pt x="1338" y="248"/>
                    </a:lnTo>
                    <a:lnTo>
                      <a:pt x="1338" y="248"/>
                    </a:lnTo>
                    <a:lnTo>
                      <a:pt x="1347" y="246"/>
                    </a:lnTo>
                    <a:lnTo>
                      <a:pt x="1354" y="242"/>
                    </a:lnTo>
                    <a:lnTo>
                      <a:pt x="1358" y="235"/>
                    </a:lnTo>
                    <a:lnTo>
                      <a:pt x="1359" y="232"/>
                    </a:lnTo>
                    <a:lnTo>
                      <a:pt x="1359" y="228"/>
                    </a:lnTo>
                    <a:lnTo>
                      <a:pt x="1359" y="228"/>
                    </a:lnTo>
                    <a:lnTo>
                      <a:pt x="1358" y="223"/>
                    </a:lnTo>
                    <a:lnTo>
                      <a:pt x="1352" y="219"/>
                    </a:lnTo>
                    <a:lnTo>
                      <a:pt x="1352" y="219"/>
                    </a:lnTo>
                    <a:lnTo>
                      <a:pt x="1347" y="215"/>
                    </a:lnTo>
                    <a:lnTo>
                      <a:pt x="1345" y="214"/>
                    </a:lnTo>
                    <a:lnTo>
                      <a:pt x="1347" y="210"/>
                    </a:lnTo>
                    <a:lnTo>
                      <a:pt x="1347" y="210"/>
                    </a:lnTo>
                    <a:lnTo>
                      <a:pt x="1348" y="208"/>
                    </a:lnTo>
                    <a:lnTo>
                      <a:pt x="1352" y="208"/>
                    </a:lnTo>
                    <a:lnTo>
                      <a:pt x="1359" y="206"/>
                    </a:lnTo>
                    <a:lnTo>
                      <a:pt x="1359" y="206"/>
                    </a:lnTo>
                    <a:lnTo>
                      <a:pt x="1367" y="201"/>
                    </a:lnTo>
                    <a:lnTo>
                      <a:pt x="1370" y="197"/>
                    </a:lnTo>
                    <a:lnTo>
                      <a:pt x="1374" y="195"/>
                    </a:lnTo>
                    <a:lnTo>
                      <a:pt x="1374" y="195"/>
                    </a:lnTo>
                    <a:lnTo>
                      <a:pt x="1381" y="195"/>
                    </a:lnTo>
                    <a:lnTo>
                      <a:pt x="1386" y="194"/>
                    </a:lnTo>
                    <a:lnTo>
                      <a:pt x="1386" y="194"/>
                    </a:lnTo>
                    <a:lnTo>
                      <a:pt x="1392" y="192"/>
                    </a:lnTo>
                    <a:lnTo>
                      <a:pt x="1396" y="190"/>
                    </a:lnTo>
                    <a:lnTo>
                      <a:pt x="1396" y="190"/>
                    </a:lnTo>
                    <a:lnTo>
                      <a:pt x="1401" y="186"/>
                    </a:lnTo>
                    <a:lnTo>
                      <a:pt x="1408" y="183"/>
                    </a:lnTo>
                    <a:lnTo>
                      <a:pt x="1408" y="183"/>
                    </a:lnTo>
                    <a:lnTo>
                      <a:pt x="1417" y="177"/>
                    </a:lnTo>
                    <a:lnTo>
                      <a:pt x="1423" y="174"/>
                    </a:lnTo>
                    <a:lnTo>
                      <a:pt x="1426" y="170"/>
                    </a:lnTo>
                    <a:lnTo>
                      <a:pt x="1426" y="170"/>
                    </a:lnTo>
                    <a:lnTo>
                      <a:pt x="1426" y="166"/>
                    </a:lnTo>
                    <a:lnTo>
                      <a:pt x="1426" y="165"/>
                    </a:lnTo>
                    <a:lnTo>
                      <a:pt x="1421" y="161"/>
                    </a:lnTo>
                    <a:lnTo>
                      <a:pt x="1415" y="159"/>
                    </a:lnTo>
                    <a:lnTo>
                      <a:pt x="1410" y="159"/>
                    </a:lnTo>
                    <a:lnTo>
                      <a:pt x="1410" y="159"/>
                    </a:lnTo>
                    <a:lnTo>
                      <a:pt x="1406" y="159"/>
                    </a:lnTo>
                    <a:lnTo>
                      <a:pt x="1401" y="161"/>
                    </a:lnTo>
                    <a:lnTo>
                      <a:pt x="1394" y="166"/>
                    </a:lnTo>
                    <a:lnTo>
                      <a:pt x="1394" y="166"/>
                    </a:lnTo>
                    <a:lnTo>
                      <a:pt x="1386" y="170"/>
                    </a:lnTo>
                    <a:lnTo>
                      <a:pt x="1379" y="172"/>
                    </a:lnTo>
                    <a:lnTo>
                      <a:pt x="1372" y="170"/>
                    </a:lnTo>
                    <a:lnTo>
                      <a:pt x="1367" y="166"/>
                    </a:lnTo>
                    <a:lnTo>
                      <a:pt x="1367" y="166"/>
                    </a:lnTo>
                    <a:lnTo>
                      <a:pt x="1363" y="165"/>
                    </a:lnTo>
                    <a:lnTo>
                      <a:pt x="1363" y="161"/>
                    </a:lnTo>
                    <a:lnTo>
                      <a:pt x="1365" y="159"/>
                    </a:lnTo>
                    <a:lnTo>
                      <a:pt x="1368" y="159"/>
                    </a:lnTo>
                    <a:lnTo>
                      <a:pt x="1385" y="157"/>
                    </a:lnTo>
                    <a:lnTo>
                      <a:pt x="1385" y="157"/>
                    </a:lnTo>
                    <a:lnTo>
                      <a:pt x="1388" y="154"/>
                    </a:lnTo>
                    <a:lnTo>
                      <a:pt x="1388" y="150"/>
                    </a:lnTo>
                    <a:lnTo>
                      <a:pt x="1390" y="147"/>
                    </a:lnTo>
                    <a:lnTo>
                      <a:pt x="1394" y="143"/>
                    </a:lnTo>
                    <a:lnTo>
                      <a:pt x="1394" y="143"/>
                    </a:lnTo>
                    <a:lnTo>
                      <a:pt x="1399" y="141"/>
                    </a:lnTo>
                    <a:lnTo>
                      <a:pt x="1405" y="141"/>
                    </a:lnTo>
                    <a:lnTo>
                      <a:pt x="1415" y="145"/>
                    </a:lnTo>
                    <a:lnTo>
                      <a:pt x="1415" y="145"/>
                    </a:lnTo>
                    <a:lnTo>
                      <a:pt x="1423" y="145"/>
                    </a:lnTo>
                    <a:lnTo>
                      <a:pt x="1430" y="145"/>
                    </a:lnTo>
                    <a:lnTo>
                      <a:pt x="1443" y="143"/>
                    </a:lnTo>
                    <a:lnTo>
                      <a:pt x="1443" y="143"/>
                    </a:lnTo>
                    <a:lnTo>
                      <a:pt x="1452" y="139"/>
                    </a:lnTo>
                    <a:lnTo>
                      <a:pt x="1459" y="136"/>
                    </a:lnTo>
                    <a:lnTo>
                      <a:pt x="1472" y="123"/>
                    </a:lnTo>
                    <a:lnTo>
                      <a:pt x="1472" y="123"/>
                    </a:lnTo>
                    <a:lnTo>
                      <a:pt x="1482" y="116"/>
                    </a:lnTo>
                    <a:lnTo>
                      <a:pt x="1493" y="112"/>
                    </a:lnTo>
                    <a:lnTo>
                      <a:pt x="1493" y="112"/>
                    </a:lnTo>
                    <a:lnTo>
                      <a:pt x="1502" y="109"/>
                    </a:lnTo>
                    <a:lnTo>
                      <a:pt x="1511" y="107"/>
                    </a:lnTo>
                    <a:lnTo>
                      <a:pt x="1511" y="107"/>
                    </a:lnTo>
                    <a:lnTo>
                      <a:pt x="1524" y="100"/>
                    </a:lnTo>
                    <a:lnTo>
                      <a:pt x="1529" y="96"/>
                    </a:lnTo>
                    <a:lnTo>
                      <a:pt x="1535" y="94"/>
                    </a:lnTo>
                    <a:lnTo>
                      <a:pt x="1535" y="94"/>
                    </a:lnTo>
                    <a:lnTo>
                      <a:pt x="1546" y="94"/>
                    </a:lnTo>
                    <a:lnTo>
                      <a:pt x="1557" y="94"/>
                    </a:lnTo>
                    <a:lnTo>
                      <a:pt x="1557" y="94"/>
                    </a:lnTo>
                    <a:lnTo>
                      <a:pt x="1564" y="90"/>
                    </a:lnTo>
                    <a:lnTo>
                      <a:pt x="1571" y="85"/>
                    </a:lnTo>
                    <a:lnTo>
                      <a:pt x="1571" y="85"/>
                    </a:lnTo>
                    <a:lnTo>
                      <a:pt x="1575" y="81"/>
                    </a:lnTo>
                    <a:lnTo>
                      <a:pt x="1577" y="76"/>
                    </a:lnTo>
                    <a:lnTo>
                      <a:pt x="1580" y="72"/>
                    </a:lnTo>
                    <a:lnTo>
                      <a:pt x="1587" y="71"/>
                    </a:lnTo>
                    <a:lnTo>
                      <a:pt x="1587" y="71"/>
                    </a:lnTo>
                    <a:lnTo>
                      <a:pt x="1595" y="69"/>
                    </a:lnTo>
                    <a:lnTo>
                      <a:pt x="1600" y="69"/>
                    </a:lnTo>
                    <a:lnTo>
                      <a:pt x="1604" y="67"/>
                    </a:lnTo>
                    <a:lnTo>
                      <a:pt x="1604" y="67"/>
                    </a:lnTo>
                    <a:lnTo>
                      <a:pt x="1607" y="63"/>
                    </a:lnTo>
                    <a:lnTo>
                      <a:pt x="1611" y="62"/>
                    </a:lnTo>
                    <a:lnTo>
                      <a:pt x="1611" y="62"/>
                    </a:lnTo>
                    <a:lnTo>
                      <a:pt x="1618" y="62"/>
                    </a:lnTo>
                    <a:lnTo>
                      <a:pt x="1620" y="60"/>
                    </a:lnTo>
                    <a:lnTo>
                      <a:pt x="1624" y="58"/>
                    </a:lnTo>
                    <a:lnTo>
                      <a:pt x="1624" y="58"/>
                    </a:lnTo>
                    <a:lnTo>
                      <a:pt x="1625" y="54"/>
                    </a:lnTo>
                    <a:lnTo>
                      <a:pt x="1625" y="51"/>
                    </a:lnTo>
                    <a:lnTo>
                      <a:pt x="1625" y="49"/>
                    </a:lnTo>
                    <a:lnTo>
                      <a:pt x="1622" y="45"/>
                    </a:lnTo>
                    <a:lnTo>
                      <a:pt x="1622" y="45"/>
                    </a:lnTo>
                    <a:lnTo>
                      <a:pt x="1616" y="45"/>
                    </a:lnTo>
                    <a:lnTo>
                      <a:pt x="1611" y="45"/>
                    </a:lnTo>
                    <a:lnTo>
                      <a:pt x="1607" y="45"/>
                    </a:lnTo>
                    <a:lnTo>
                      <a:pt x="1602" y="43"/>
                    </a:lnTo>
                    <a:lnTo>
                      <a:pt x="1602" y="43"/>
                    </a:lnTo>
                    <a:lnTo>
                      <a:pt x="1600" y="40"/>
                    </a:lnTo>
                    <a:lnTo>
                      <a:pt x="1598" y="36"/>
                    </a:lnTo>
                    <a:lnTo>
                      <a:pt x="1595" y="31"/>
                    </a:lnTo>
                    <a:lnTo>
                      <a:pt x="1595" y="31"/>
                    </a:lnTo>
                    <a:lnTo>
                      <a:pt x="1591" y="29"/>
                    </a:lnTo>
                    <a:lnTo>
                      <a:pt x="1587" y="27"/>
                    </a:lnTo>
                    <a:lnTo>
                      <a:pt x="1578" y="27"/>
                    </a:lnTo>
                    <a:lnTo>
                      <a:pt x="1558" y="29"/>
                    </a:lnTo>
                    <a:lnTo>
                      <a:pt x="1558" y="29"/>
                    </a:lnTo>
                    <a:lnTo>
                      <a:pt x="1553" y="31"/>
                    </a:lnTo>
                    <a:lnTo>
                      <a:pt x="1548" y="33"/>
                    </a:lnTo>
                    <a:lnTo>
                      <a:pt x="1539" y="38"/>
                    </a:lnTo>
                    <a:lnTo>
                      <a:pt x="1539" y="38"/>
                    </a:lnTo>
                    <a:lnTo>
                      <a:pt x="1535" y="40"/>
                    </a:lnTo>
                    <a:lnTo>
                      <a:pt x="1531" y="42"/>
                    </a:lnTo>
                    <a:lnTo>
                      <a:pt x="1528" y="42"/>
                    </a:lnTo>
                    <a:lnTo>
                      <a:pt x="1524" y="40"/>
                    </a:lnTo>
                    <a:lnTo>
                      <a:pt x="1524" y="40"/>
                    </a:lnTo>
                    <a:lnTo>
                      <a:pt x="1529" y="34"/>
                    </a:lnTo>
                    <a:lnTo>
                      <a:pt x="1531" y="33"/>
                    </a:lnTo>
                    <a:lnTo>
                      <a:pt x="1531" y="29"/>
                    </a:lnTo>
                    <a:lnTo>
                      <a:pt x="1531" y="29"/>
                    </a:lnTo>
                    <a:lnTo>
                      <a:pt x="1529" y="25"/>
                    </a:lnTo>
                    <a:lnTo>
                      <a:pt x="1526" y="25"/>
                    </a:lnTo>
                    <a:lnTo>
                      <a:pt x="1519" y="25"/>
                    </a:lnTo>
                    <a:lnTo>
                      <a:pt x="1504" y="29"/>
                    </a:lnTo>
                    <a:lnTo>
                      <a:pt x="1504" y="29"/>
                    </a:lnTo>
                    <a:lnTo>
                      <a:pt x="1497" y="29"/>
                    </a:lnTo>
                    <a:lnTo>
                      <a:pt x="1497" y="29"/>
                    </a:lnTo>
                    <a:lnTo>
                      <a:pt x="1488" y="27"/>
                    </a:lnTo>
                    <a:lnTo>
                      <a:pt x="1481" y="22"/>
                    </a:lnTo>
                    <a:lnTo>
                      <a:pt x="1473" y="20"/>
                    </a:lnTo>
                    <a:lnTo>
                      <a:pt x="1470" y="18"/>
                    </a:lnTo>
                    <a:lnTo>
                      <a:pt x="1464" y="20"/>
                    </a:lnTo>
                    <a:lnTo>
                      <a:pt x="1464" y="20"/>
                    </a:lnTo>
                    <a:lnTo>
                      <a:pt x="1461" y="22"/>
                    </a:lnTo>
                    <a:lnTo>
                      <a:pt x="1459" y="24"/>
                    </a:lnTo>
                    <a:lnTo>
                      <a:pt x="1455" y="29"/>
                    </a:lnTo>
                    <a:lnTo>
                      <a:pt x="1452" y="34"/>
                    </a:lnTo>
                    <a:lnTo>
                      <a:pt x="1446" y="38"/>
                    </a:lnTo>
                    <a:lnTo>
                      <a:pt x="1446" y="38"/>
                    </a:lnTo>
                    <a:lnTo>
                      <a:pt x="1443" y="38"/>
                    </a:lnTo>
                    <a:lnTo>
                      <a:pt x="1441" y="38"/>
                    </a:lnTo>
                    <a:lnTo>
                      <a:pt x="1434" y="36"/>
                    </a:lnTo>
                    <a:lnTo>
                      <a:pt x="1428" y="33"/>
                    </a:lnTo>
                    <a:lnTo>
                      <a:pt x="1423" y="29"/>
                    </a:lnTo>
                    <a:lnTo>
                      <a:pt x="1423" y="29"/>
                    </a:lnTo>
                    <a:lnTo>
                      <a:pt x="1415" y="29"/>
                    </a:lnTo>
                    <a:lnTo>
                      <a:pt x="1408" y="31"/>
                    </a:lnTo>
                    <a:lnTo>
                      <a:pt x="1403" y="33"/>
                    </a:lnTo>
                    <a:lnTo>
                      <a:pt x="1396" y="34"/>
                    </a:lnTo>
                    <a:lnTo>
                      <a:pt x="1396" y="34"/>
                    </a:lnTo>
                    <a:lnTo>
                      <a:pt x="1386" y="34"/>
                    </a:lnTo>
                    <a:lnTo>
                      <a:pt x="1383" y="36"/>
                    </a:lnTo>
                    <a:lnTo>
                      <a:pt x="1381" y="38"/>
                    </a:lnTo>
                    <a:lnTo>
                      <a:pt x="1383" y="42"/>
                    </a:lnTo>
                    <a:lnTo>
                      <a:pt x="1383" y="42"/>
                    </a:lnTo>
                    <a:lnTo>
                      <a:pt x="1386" y="47"/>
                    </a:lnTo>
                    <a:lnTo>
                      <a:pt x="1386" y="49"/>
                    </a:lnTo>
                    <a:lnTo>
                      <a:pt x="1383" y="51"/>
                    </a:lnTo>
                    <a:lnTo>
                      <a:pt x="1383" y="51"/>
                    </a:lnTo>
                    <a:lnTo>
                      <a:pt x="1381" y="51"/>
                    </a:lnTo>
                    <a:lnTo>
                      <a:pt x="1377" y="49"/>
                    </a:lnTo>
                    <a:lnTo>
                      <a:pt x="1374" y="45"/>
                    </a:lnTo>
                    <a:lnTo>
                      <a:pt x="1374" y="45"/>
                    </a:lnTo>
                    <a:lnTo>
                      <a:pt x="1370" y="43"/>
                    </a:lnTo>
                    <a:lnTo>
                      <a:pt x="1365" y="43"/>
                    </a:lnTo>
                    <a:lnTo>
                      <a:pt x="1365" y="43"/>
                    </a:lnTo>
                    <a:lnTo>
                      <a:pt x="1358" y="45"/>
                    </a:lnTo>
                    <a:lnTo>
                      <a:pt x="1350" y="49"/>
                    </a:lnTo>
                    <a:lnTo>
                      <a:pt x="1350" y="49"/>
                    </a:lnTo>
                    <a:lnTo>
                      <a:pt x="1348" y="51"/>
                    </a:lnTo>
                    <a:lnTo>
                      <a:pt x="1345" y="51"/>
                    </a:lnTo>
                    <a:lnTo>
                      <a:pt x="1338" y="49"/>
                    </a:lnTo>
                    <a:lnTo>
                      <a:pt x="1338" y="49"/>
                    </a:lnTo>
                    <a:lnTo>
                      <a:pt x="1334" y="49"/>
                    </a:lnTo>
                    <a:lnTo>
                      <a:pt x="1330" y="51"/>
                    </a:lnTo>
                    <a:lnTo>
                      <a:pt x="1327" y="52"/>
                    </a:lnTo>
                    <a:lnTo>
                      <a:pt x="1323" y="52"/>
                    </a:lnTo>
                    <a:lnTo>
                      <a:pt x="1323" y="52"/>
                    </a:lnTo>
                    <a:lnTo>
                      <a:pt x="1316" y="51"/>
                    </a:lnTo>
                    <a:lnTo>
                      <a:pt x="1312" y="51"/>
                    </a:lnTo>
                    <a:lnTo>
                      <a:pt x="1309" y="52"/>
                    </a:lnTo>
                    <a:lnTo>
                      <a:pt x="1309" y="52"/>
                    </a:lnTo>
                    <a:lnTo>
                      <a:pt x="1309" y="56"/>
                    </a:lnTo>
                    <a:lnTo>
                      <a:pt x="1309" y="60"/>
                    </a:lnTo>
                    <a:lnTo>
                      <a:pt x="1307" y="63"/>
                    </a:lnTo>
                    <a:lnTo>
                      <a:pt x="1301" y="65"/>
                    </a:lnTo>
                    <a:lnTo>
                      <a:pt x="1301" y="65"/>
                    </a:lnTo>
                    <a:lnTo>
                      <a:pt x="1298" y="63"/>
                    </a:lnTo>
                    <a:lnTo>
                      <a:pt x="1294" y="62"/>
                    </a:lnTo>
                    <a:lnTo>
                      <a:pt x="1291" y="58"/>
                    </a:lnTo>
                    <a:lnTo>
                      <a:pt x="1287" y="56"/>
                    </a:lnTo>
                    <a:lnTo>
                      <a:pt x="1287" y="56"/>
                    </a:lnTo>
                    <a:lnTo>
                      <a:pt x="1278" y="54"/>
                    </a:lnTo>
                    <a:lnTo>
                      <a:pt x="1269" y="52"/>
                    </a:lnTo>
                    <a:lnTo>
                      <a:pt x="1269" y="52"/>
                    </a:lnTo>
                    <a:lnTo>
                      <a:pt x="1260" y="47"/>
                    </a:lnTo>
                    <a:lnTo>
                      <a:pt x="1256" y="45"/>
                    </a:lnTo>
                    <a:lnTo>
                      <a:pt x="1251" y="49"/>
                    </a:lnTo>
                    <a:lnTo>
                      <a:pt x="1251" y="49"/>
                    </a:lnTo>
                    <a:lnTo>
                      <a:pt x="1249" y="51"/>
                    </a:lnTo>
                    <a:lnTo>
                      <a:pt x="1247" y="54"/>
                    </a:lnTo>
                    <a:lnTo>
                      <a:pt x="1247" y="54"/>
                    </a:lnTo>
                    <a:lnTo>
                      <a:pt x="1243" y="54"/>
                    </a:lnTo>
                    <a:lnTo>
                      <a:pt x="1240" y="54"/>
                    </a:lnTo>
                    <a:lnTo>
                      <a:pt x="1240" y="54"/>
                    </a:lnTo>
                    <a:lnTo>
                      <a:pt x="1236" y="56"/>
                    </a:lnTo>
                    <a:lnTo>
                      <a:pt x="1236" y="58"/>
                    </a:lnTo>
                    <a:lnTo>
                      <a:pt x="1238" y="62"/>
                    </a:lnTo>
                    <a:lnTo>
                      <a:pt x="1242" y="62"/>
                    </a:lnTo>
                    <a:lnTo>
                      <a:pt x="1242" y="62"/>
                    </a:lnTo>
                    <a:lnTo>
                      <a:pt x="1253" y="62"/>
                    </a:lnTo>
                    <a:lnTo>
                      <a:pt x="1258" y="62"/>
                    </a:lnTo>
                    <a:lnTo>
                      <a:pt x="1263" y="63"/>
                    </a:lnTo>
                    <a:lnTo>
                      <a:pt x="1263" y="63"/>
                    </a:lnTo>
                    <a:lnTo>
                      <a:pt x="1267" y="65"/>
                    </a:lnTo>
                    <a:lnTo>
                      <a:pt x="1269" y="69"/>
                    </a:lnTo>
                    <a:lnTo>
                      <a:pt x="1267" y="71"/>
                    </a:lnTo>
                    <a:lnTo>
                      <a:pt x="1265" y="74"/>
                    </a:lnTo>
                    <a:lnTo>
                      <a:pt x="1265" y="74"/>
                    </a:lnTo>
                    <a:lnTo>
                      <a:pt x="1260" y="76"/>
                    </a:lnTo>
                    <a:lnTo>
                      <a:pt x="1254" y="74"/>
                    </a:lnTo>
                    <a:lnTo>
                      <a:pt x="1243" y="71"/>
                    </a:lnTo>
                    <a:lnTo>
                      <a:pt x="1243" y="71"/>
                    </a:lnTo>
                    <a:lnTo>
                      <a:pt x="1234" y="71"/>
                    </a:lnTo>
                    <a:lnTo>
                      <a:pt x="1229" y="71"/>
                    </a:lnTo>
                    <a:lnTo>
                      <a:pt x="1225" y="71"/>
                    </a:lnTo>
                    <a:lnTo>
                      <a:pt x="1225" y="71"/>
                    </a:lnTo>
                    <a:lnTo>
                      <a:pt x="1220" y="67"/>
                    </a:lnTo>
                    <a:lnTo>
                      <a:pt x="1216" y="63"/>
                    </a:lnTo>
                    <a:lnTo>
                      <a:pt x="1216" y="63"/>
                    </a:lnTo>
                    <a:lnTo>
                      <a:pt x="1213" y="62"/>
                    </a:lnTo>
                    <a:lnTo>
                      <a:pt x="1209" y="62"/>
                    </a:lnTo>
                    <a:lnTo>
                      <a:pt x="1202" y="65"/>
                    </a:lnTo>
                    <a:lnTo>
                      <a:pt x="1196" y="71"/>
                    </a:lnTo>
                    <a:lnTo>
                      <a:pt x="1189" y="76"/>
                    </a:lnTo>
                    <a:lnTo>
                      <a:pt x="1189" y="76"/>
                    </a:lnTo>
                    <a:lnTo>
                      <a:pt x="1186" y="76"/>
                    </a:lnTo>
                    <a:lnTo>
                      <a:pt x="1182" y="74"/>
                    </a:lnTo>
                    <a:lnTo>
                      <a:pt x="1178" y="74"/>
                    </a:lnTo>
                    <a:lnTo>
                      <a:pt x="1175" y="74"/>
                    </a:lnTo>
                    <a:lnTo>
                      <a:pt x="1175" y="74"/>
                    </a:lnTo>
                    <a:lnTo>
                      <a:pt x="1173" y="78"/>
                    </a:lnTo>
                    <a:lnTo>
                      <a:pt x="1175" y="80"/>
                    </a:lnTo>
                    <a:lnTo>
                      <a:pt x="1182" y="81"/>
                    </a:lnTo>
                    <a:lnTo>
                      <a:pt x="1182" y="81"/>
                    </a:lnTo>
                    <a:lnTo>
                      <a:pt x="1187" y="81"/>
                    </a:lnTo>
                    <a:lnTo>
                      <a:pt x="1191" y="81"/>
                    </a:lnTo>
                    <a:lnTo>
                      <a:pt x="1191" y="85"/>
                    </a:lnTo>
                    <a:lnTo>
                      <a:pt x="1191" y="85"/>
                    </a:lnTo>
                    <a:lnTo>
                      <a:pt x="1182" y="85"/>
                    </a:lnTo>
                    <a:lnTo>
                      <a:pt x="1177" y="87"/>
                    </a:lnTo>
                    <a:lnTo>
                      <a:pt x="1177" y="89"/>
                    </a:lnTo>
                    <a:lnTo>
                      <a:pt x="1177" y="90"/>
                    </a:lnTo>
                    <a:lnTo>
                      <a:pt x="1177" y="90"/>
                    </a:lnTo>
                    <a:lnTo>
                      <a:pt x="1184" y="89"/>
                    </a:lnTo>
                    <a:lnTo>
                      <a:pt x="1195" y="87"/>
                    </a:lnTo>
                    <a:lnTo>
                      <a:pt x="1205" y="87"/>
                    </a:lnTo>
                    <a:lnTo>
                      <a:pt x="1207" y="89"/>
                    </a:lnTo>
                    <a:lnTo>
                      <a:pt x="1209" y="92"/>
                    </a:lnTo>
                    <a:lnTo>
                      <a:pt x="1209" y="92"/>
                    </a:lnTo>
                    <a:lnTo>
                      <a:pt x="1207" y="94"/>
                    </a:lnTo>
                    <a:lnTo>
                      <a:pt x="1204" y="96"/>
                    </a:lnTo>
                    <a:lnTo>
                      <a:pt x="1195" y="98"/>
                    </a:lnTo>
                    <a:lnTo>
                      <a:pt x="1186" y="98"/>
                    </a:lnTo>
                    <a:lnTo>
                      <a:pt x="1184" y="98"/>
                    </a:lnTo>
                    <a:lnTo>
                      <a:pt x="1182" y="101"/>
                    </a:lnTo>
                    <a:lnTo>
                      <a:pt x="1182" y="101"/>
                    </a:lnTo>
                    <a:lnTo>
                      <a:pt x="1184" y="103"/>
                    </a:lnTo>
                    <a:lnTo>
                      <a:pt x="1186" y="105"/>
                    </a:lnTo>
                    <a:lnTo>
                      <a:pt x="1193" y="103"/>
                    </a:lnTo>
                    <a:lnTo>
                      <a:pt x="1193" y="103"/>
                    </a:lnTo>
                    <a:lnTo>
                      <a:pt x="1200" y="101"/>
                    </a:lnTo>
                    <a:lnTo>
                      <a:pt x="1200" y="101"/>
                    </a:lnTo>
                    <a:lnTo>
                      <a:pt x="1209" y="101"/>
                    </a:lnTo>
                    <a:lnTo>
                      <a:pt x="1216" y="101"/>
                    </a:lnTo>
                    <a:lnTo>
                      <a:pt x="1216" y="101"/>
                    </a:lnTo>
                    <a:lnTo>
                      <a:pt x="1224" y="105"/>
                    </a:lnTo>
                    <a:lnTo>
                      <a:pt x="1227" y="105"/>
                    </a:lnTo>
                    <a:lnTo>
                      <a:pt x="1231" y="103"/>
                    </a:lnTo>
                    <a:lnTo>
                      <a:pt x="1231" y="103"/>
                    </a:lnTo>
                    <a:lnTo>
                      <a:pt x="1234" y="100"/>
                    </a:lnTo>
                    <a:lnTo>
                      <a:pt x="1238" y="101"/>
                    </a:lnTo>
                    <a:lnTo>
                      <a:pt x="1240" y="103"/>
                    </a:lnTo>
                    <a:lnTo>
                      <a:pt x="1240" y="103"/>
                    </a:lnTo>
                    <a:lnTo>
                      <a:pt x="1242" y="107"/>
                    </a:lnTo>
                    <a:lnTo>
                      <a:pt x="1243" y="109"/>
                    </a:lnTo>
                    <a:lnTo>
                      <a:pt x="1247" y="110"/>
                    </a:lnTo>
                    <a:lnTo>
                      <a:pt x="1247" y="110"/>
                    </a:lnTo>
                    <a:lnTo>
                      <a:pt x="1251" y="112"/>
                    </a:lnTo>
                    <a:lnTo>
                      <a:pt x="1256" y="110"/>
                    </a:lnTo>
                    <a:lnTo>
                      <a:pt x="1265" y="107"/>
                    </a:lnTo>
                    <a:lnTo>
                      <a:pt x="1265" y="107"/>
                    </a:lnTo>
                    <a:lnTo>
                      <a:pt x="1267" y="103"/>
                    </a:lnTo>
                    <a:lnTo>
                      <a:pt x="1269" y="101"/>
                    </a:lnTo>
                    <a:lnTo>
                      <a:pt x="1271" y="100"/>
                    </a:lnTo>
                    <a:lnTo>
                      <a:pt x="1274" y="98"/>
                    </a:lnTo>
                    <a:lnTo>
                      <a:pt x="1274" y="98"/>
                    </a:lnTo>
                    <a:lnTo>
                      <a:pt x="1281" y="100"/>
                    </a:lnTo>
                    <a:lnTo>
                      <a:pt x="1291" y="101"/>
                    </a:lnTo>
                    <a:lnTo>
                      <a:pt x="1291" y="101"/>
                    </a:lnTo>
                    <a:lnTo>
                      <a:pt x="1309" y="101"/>
                    </a:lnTo>
                    <a:lnTo>
                      <a:pt x="1325" y="101"/>
                    </a:lnTo>
                    <a:lnTo>
                      <a:pt x="1325" y="101"/>
                    </a:lnTo>
                    <a:lnTo>
                      <a:pt x="1336" y="100"/>
                    </a:lnTo>
                    <a:lnTo>
                      <a:pt x="1347" y="96"/>
                    </a:lnTo>
                    <a:lnTo>
                      <a:pt x="1347" y="96"/>
                    </a:lnTo>
                    <a:lnTo>
                      <a:pt x="1354" y="92"/>
                    </a:lnTo>
                    <a:lnTo>
                      <a:pt x="1363" y="89"/>
                    </a:lnTo>
                    <a:lnTo>
                      <a:pt x="1363" y="89"/>
                    </a:lnTo>
                    <a:lnTo>
                      <a:pt x="1368" y="87"/>
                    </a:lnTo>
                    <a:lnTo>
                      <a:pt x="1376" y="87"/>
                    </a:lnTo>
                    <a:lnTo>
                      <a:pt x="1383" y="87"/>
                    </a:lnTo>
                    <a:lnTo>
                      <a:pt x="1388" y="89"/>
                    </a:lnTo>
                    <a:lnTo>
                      <a:pt x="1388" y="89"/>
                    </a:lnTo>
                    <a:lnTo>
                      <a:pt x="1392" y="92"/>
                    </a:lnTo>
                    <a:lnTo>
                      <a:pt x="1394" y="96"/>
                    </a:lnTo>
                    <a:lnTo>
                      <a:pt x="1390" y="98"/>
                    </a:lnTo>
                    <a:lnTo>
                      <a:pt x="1386" y="100"/>
                    </a:lnTo>
                    <a:lnTo>
                      <a:pt x="1374" y="101"/>
                    </a:lnTo>
                    <a:lnTo>
                      <a:pt x="1367" y="103"/>
                    </a:lnTo>
                    <a:lnTo>
                      <a:pt x="1367" y="103"/>
                    </a:lnTo>
                    <a:lnTo>
                      <a:pt x="1376" y="105"/>
                    </a:lnTo>
                    <a:lnTo>
                      <a:pt x="1379" y="109"/>
                    </a:lnTo>
                    <a:lnTo>
                      <a:pt x="1379" y="109"/>
                    </a:lnTo>
                    <a:lnTo>
                      <a:pt x="1377" y="112"/>
                    </a:lnTo>
                    <a:lnTo>
                      <a:pt x="1377" y="112"/>
                    </a:lnTo>
                    <a:lnTo>
                      <a:pt x="1374" y="112"/>
                    </a:lnTo>
                    <a:lnTo>
                      <a:pt x="1368" y="112"/>
                    </a:lnTo>
                    <a:lnTo>
                      <a:pt x="1358" y="112"/>
                    </a:lnTo>
                    <a:lnTo>
                      <a:pt x="1358" y="112"/>
                    </a:lnTo>
                    <a:lnTo>
                      <a:pt x="1348" y="112"/>
                    </a:lnTo>
                    <a:lnTo>
                      <a:pt x="1332" y="112"/>
                    </a:lnTo>
                    <a:lnTo>
                      <a:pt x="1323" y="114"/>
                    </a:lnTo>
                    <a:lnTo>
                      <a:pt x="1318" y="116"/>
                    </a:lnTo>
                    <a:lnTo>
                      <a:pt x="1314" y="119"/>
                    </a:lnTo>
                    <a:lnTo>
                      <a:pt x="1312" y="121"/>
                    </a:lnTo>
                    <a:lnTo>
                      <a:pt x="1314" y="123"/>
                    </a:lnTo>
                    <a:lnTo>
                      <a:pt x="1314" y="123"/>
                    </a:lnTo>
                    <a:lnTo>
                      <a:pt x="1316" y="128"/>
                    </a:lnTo>
                    <a:lnTo>
                      <a:pt x="1320" y="132"/>
                    </a:lnTo>
                    <a:lnTo>
                      <a:pt x="1320" y="132"/>
                    </a:lnTo>
                    <a:lnTo>
                      <a:pt x="1327" y="134"/>
                    </a:lnTo>
                    <a:lnTo>
                      <a:pt x="1329" y="134"/>
                    </a:lnTo>
                    <a:lnTo>
                      <a:pt x="1330" y="136"/>
                    </a:lnTo>
                    <a:lnTo>
                      <a:pt x="1330" y="136"/>
                    </a:lnTo>
                    <a:lnTo>
                      <a:pt x="1330" y="139"/>
                    </a:lnTo>
                    <a:lnTo>
                      <a:pt x="1329" y="139"/>
                    </a:lnTo>
                    <a:lnTo>
                      <a:pt x="1321" y="139"/>
                    </a:lnTo>
                    <a:lnTo>
                      <a:pt x="1321" y="139"/>
                    </a:lnTo>
                    <a:lnTo>
                      <a:pt x="1310" y="136"/>
                    </a:lnTo>
                    <a:lnTo>
                      <a:pt x="1301" y="130"/>
                    </a:lnTo>
                    <a:lnTo>
                      <a:pt x="1292" y="123"/>
                    </a:lnTo>
                    <a:lnTo>
                      <a:pt x="1281" y="116"/>
                    </a:lnTo>
                    <a:lnTo>
                      <a:pt x="1281" y="116"/>
                    </a:lnTo>
                    <a:lnTo>
                      <a:pt x="1274" y="114"/>
                    </a:lnTo>
                    <a:lnTo>
                      <a:pt x="1267" y="114"/>
                    </a:lnTo>
                    <a:lnTo>
                      <a:pt x="1260" y="114"/>
                    </a:lnTo>
                    <a:lnTo>
                      <a:pt x="1254" y="116"/>
                    </a:lnTo>
                    <a:lnTo>
                      <a:pt x="1254" y="116"/>
                    </a:lnTo>
                    <a:lnTo>
                      <a:pt x="1249" y="118"/>
                    </a:lnTo>
                    <a:lnTo>
                      <a:pt x="1245" y="123"/>
                    </a:lnTo>
                    <a:lnTo>
                      <a:pt x="1245" y="123"/>
                    </a:lnTo>
                    <a:lnTo>
                      <a:pt x="1243" y="130"/>
                    </a:lnTo>
                    <a:lnTo>
                      <a:pt x="1242" y="132"/>
                    </a:lnTo>
                    <a:lnTo>
                      <a:pt x="1240" y="134"/>
                    </a:lnTo>
                    <a:lnTo>
                      <a:pt x="1240" y="134"/>
                    </a:lnTo>
                    <a:lnTo>
                      <a:pt x="1236" y="134"/>
                    </a:lnTo>
                    <a:lnTo>
                      <a:pt x="1233" y="132"/>
                    </a:lnTo>
                    <a:lnTo>
                      <a:pt x="1229" y="128"/>
                    </a:lnTo>
                    <a:lnTo>
                      <a:pt x="1220" y="118"/>
                    </a:lnTo>
                    <a:lnTo>
                      <a:pt x="1220" y="118"/>
                    </a:lnTo>
                    <a:lnTo>
                      <a:pt x="1216" y="116"/>
                    </a:lnTo>
                    <a:lnTo>
                      <a:pt x="1213" y="116"/>
                    </a:lnTo>
                    <a:lnTo>
                      <a:pt x="1204" y="116"/>
                    </a:lnTo>
                    <a:lnTo>
                      <a:pt x="1204" y="116"/>
                    </a:lnTo>
                    <a:lnTo>
                      <a:pt x="1191" y="118"/>
                    </a:lnTo>
                    <a:lnTo>
                      <a:pt x="1186" y="118"/>
                    </a:lnTo>
                    <a:lnTo>
                      <a:pt x="1180" y="116"/>
                    </a:lnTo>
                    <a:lnTo>
                      <a:pt x="1180" y="116"/>
                    </a:lnTo>
                    <a:lnTo>
                      <a:pt x="1171" y="110"/>
                    </a:lnTo>
                    <a:lnTo>
                      <a:pt x="1164" y="103"/>
                    </a:lnTo>
                    <a:lnTo>
                      <a:pt x="1158" y="94"/>
                    </a:lnTo>
                    <a:lnTo>
                      <a:pt x="1151" y="87"/>
                    </a:lnTo>
                    <a:lnTo>
                      <a:pt x="1151" y="87"/>
                    </a:lnTo>
                    <a:lnTo>
                      <a:pt x="1144" y="83"/>
                    </a:lnTo>
                    <a:lnTo>
                      <a:pt x="1137" y="81"/>
                    </a:lnTo>
                    <a:lnTo>
                      <a:pt x="1122" y="78"/>
                    </a:lnTo>
                    <a:lnTo>
                      <a:pt x="1122" y="78"/>
                    </a:lnTo>
                    <a:lnTo>
                      <a:pt x="1115" y="78"/>
                    </a:lnTo>
                    <a:lnTo>
                      <a:pt x="1106" y="81"/>
                    </a:lnTo>
                    <a:lnTo>
                      <a:pt x="1104" y="81"/>
                    </a:lnTo>
                    <a:lnTo>
                      <a:pt x="1104" y="83"/>
                    </a:lnTo>
                    <a:lnTo>
                      <a:pt x="1106" y="85"/>
                    </a:lnTo>
                    <a:lnTo>
                      <a:pt x="1110" y="87"/>
                    </a:lnTo>
                    <a:lnTo>
                      <a:pt x="1110" y="87"/>
                    </a:lnTo>
                    <a:lnTo>
                      <a:pt x="1115" y="87"/>
                    </a:lnTo>
                    <a:lnTo>
                      <a:pt x="1117" y="89"/>
                    </a:lnTo>
                    <a:lnTo>
                      <a:pt x="1117" y="92"/>
                    </a:lnTo>
                    <a:lnTo>
                      <a:pt x="1113" y="92"/>
                    </a:lnTo>
                    <a:lnTo>
                      <a:pt x="1113" y="92"/>
                    </a:lnTo>
                    <a:lnTo>
                      <a:pt x="1102" y="92"/>
                    </a:lnTo>
                    <a:lnTo>
                      <a:pt x="1099" y="94"/>
                    </a:lnTo>
                    <a:lnTo>
                      <a:pt x="1097" y="96"/>
                    </a:lnTo>
                    <a:lnTo>
                      <a:pt x="1097" y="98"/>
                    </a:lnTo>
                    <a:lnTo>
                      <a:pt x="1097" y="98"/>
                    </a:lnTo>
                    <a:lnTo>
                      <a:pt x="1100" y="101"/>
                    </a:lnTo>
                    <a:lnTo>
                      <a:pt x="1106" y="101"/>
                    </a:lnTo>
                    <a:lnTo>
                      <a:pt x="1115" y="101"/>
                    </a:lnTo>
                    <a:lnTo>
                      <a:pt x="1115" y="101"/>
                    </a:lnTo>
                    <a:close/>
                    <a:moveTo>
                      <a:pt x="1240" y="597"/>
                    </a:moveTo>
                    <a:lnTo>
                      <a:pt x="1240" y="597"/>
                    </a:lnTo>
                    <a:lnTo>
                      <a:pt x="1236" y="601"/>
                    </a:lnTo>
                    <a:lnTo>
                      <a:pt x="1236" y="604"/>
                    </a:lnTo>
                    <a:lnTo>
                      <a:pt x="1238" y="608"/>
                    </a:lnTo>
                    <a:lnTo>
                      <a:pt x="1242" y="612"/>
                    </a:lnTo>
                    <a:lnTo>
                      <a:pt x="1247" y="615"/>
                    </a:lnTo>
                    <a:lnTo>
                      <a:pt x="1251" y="615"/>
                    </a:lnTo>
                    <a:lnTo>
                      <a:pt x="1256" y="615"/>
                    </a:lnTo>
                    <a:lnTo>
                      <a:pt x="1260" y="613"/>
                    </a:lnTo>
                    <a:lnTo>
                      <a:pt x="1260" y="613"/>
                    </a:lnTo>
                    <a:lnTo>
                      <a:pt x="1263" y="610"/>
                    </a:lnTo>
                    <a:lnTo>
                      <a:pt x="1265" y="606"/>
                    </a:lnTo>
                    <a:lnTo>
                      <a:pt x="1265" y="597"/>
                    </a:lnTo>
                    <a:lnTo>
                      <a:pt x="1265" y="593"/>
                    </a:lnTo>
                    <a:lnTo>
                      <a:pt x="1267" y="590"/>
                    </a:lnTo>
                    <a:lnTo>
                      <a:pt x="1271" y="588"/>
                    </a:lnTo>
                    <a:lnTo>
                      <a:pt x="1276" y="588"/>
                    </a:lnTo>
                    <a:lnTo>
                      <a:pt x="1276" y="588"/>
                    </a:lnTo>
                    <a:lnTo>
                      <a:pt x="1278" y="590"/>
                    </a:lnTo>
                    <a:lnTo>
                      <a:pt x="1280" y="595"/>
                    </a:lnTo>
                    <a:lnTo>
                      <a:pt x="1281" y="603"/>
                    </a:lnTo>
                    <a:lnTo>
                      <a:pt x="1283" y="606"/>
                    </a:lnTo>
                    <a:lnTo>
                      <a:pt x="1283" y="606"/>
                    </a:lnTo>
                    <a:lnTo>
                      <a:pt x="1291" y="610"/>
                    </a:lnTo>
                    <a:lnTo>
                      <a:pt x="1298" y="610"/>
                    </a:lnTo>
                    <a:lnTo>
                      <a:pt x="1298" y="610"/>
                    </a:lnTo>
                    <a:lnTo>
                      <a:pt x="1301" y="610"/>
                    </a:lnTo>
                    <a:lnTo>
                      <a:pt x="1307" y="610"/>
                    </a:lnTo>
                    <a:lnTo>
                      <a:pt x="1307" y="610"/>
                    </a:lnTo>
                    <a:lnTo>
                      <a:pt x="1307" y="606"/>
                    </a:lnTo>
                    <a:lnTo>
                      <a:pt x="1307" y="603"/>
                    </a:lnTo>
                    <a:lnTo>
                      <a:pt x="1307" y="599"/>
                    </a:lnTo>
                    <a:lnTo>
                      <a:pt x="1303" y="597"/>
                    </a:lnTo>
                    <a:lnTo>
                      <a:pt x="1303" y="597"/>
                    </a:lnTo>
                    <a:lnTo>
                      <a:pt x="1301" y="597"/>
                    </a:lnTo>
                    <a:lnTo>
                      <a:pt x="1298" y="595"/>
                    </a:lnTo>
                    <a:lnTo>
                      <a:pt x="1298" y="595"/>
                    </a:lnTo>
                    <a:lnTo>
                      <a:pt x="1291" y="592"/>
                    </a:lnTo>
                    <a:lnTo>
                      <a:pt x="1287" y="586"/>
                    </a:lnTo>
                    <a:lnTo>
                      <a:pt x="1287" y="586"/>
                    </a:lnTo>
                    <a:lnTo>
                      <a:pt x="1278" y="575"/>
                    </a:lnTo>
                    <a:lnTo>
                      <a:pt x="1272" y="570"/>
                    </a:lnTo>
                    <a:lnTo>
                      <a:pt x="1267" y="566"/>
                    </a:lnTo>
                    <a:lnTo>
                      <a:pt x="1267" y="566"/>
                    </a:lnTo>
                    <a:lnTo>
                      <a:pt x="1260" y="566"/>
                    </a:lnTo>
                    <a:lnTo>
                      <a:pt x="1251" y="570"/>
                    </a:lnTo>
                    <a:lnTo>
                      <a:pt x="1251" y="570"/>
                    </a:lnTo>
                    <a:lnTo>
                      <a:pt x="1245" y="574"/>
                    </a:lnTo>
                    <a:lnTo>
                      <a:pt x="1245" y="574"/>
                    </a:lnTo>
                    <a:lnTo>
                      <a:pt x="1243" y="577"/>
                    </a:lnTo>
                    <a:lnTo>
                      <a:pt x="1245" y="581"/>
                    </a:lnTo>
                    <a:lnTo>
                      <a:pt x="1247" y="588"/>
                    </a:lnTo>
                    <a:lnTo>
                      <a:pt x="1247" y="588"/>
                    </a:lnTo>
                    <a:lnTo>
                      <a:pt x="1247" y="592"/>
                    </a:lnTo>
                    <a:lnTo>
                      <a:pt x="1245" y="593"/>
                    </a:lnTo>
                    <a:lnTo>
                      <a:pt x="1240" y="597"/>
                    </a:lnTo>
                    <a:lnTo>
                      <a:pt x="1240" y="597"/>
                    </a:lnTo>
                    <a:close/>
                    <a:moveTo>
                      <a:pt x="1577" y="631"/>
                    </a:moveTo>
                    <a:lnTo>
                      <a:pt x="1577" y="631"/>
                    </a:lnTo>
                    <a:lnTo>
                      <a:pt x="1580" y="633"/>
                    </a:lnTo>
                    <a:lnTo>
                      <a:pt x="1582" y="633"/>
                    </a:lnTo>
                    <a:lnTo>
                      <a:pt x="1584" y="630"/>
                    </a:lnTo>
                    <a:lnTo>
                      <a:pt x="1586" y="624"/>
                    </a:lnTo>
                    <a:lnTo>
                      <a:pt x="1584" y="621"/>
                    </a:lnTo>
                    <a:lnTo>
                      <a:pt x="1580" y="621"/>
                    </a:lnTo>
                    <a:lnTo>
                      <a:pt x="1580" y="621"/>
                    </a:lnTo>
                    <a:lnTo>
                      <a:pt x="1578" y="621"/>
                    </a:lnTo>
                    <a:lnTo>
                      <a:pt x="1577" y="621"/>
                    </a:lnTo>
                    <a:lnTo>
                      <a:pt x="1575" y="624"/>
                    </a:lnTo>
                    <a:lnTo>
                      <a:pt x="1575" y="628"/>
                    </a:lnTo>
                    <a:lnTo>
                      <a:pt x="1577" y="631"/>
                    </a:lnTo>
                    <a:lnTo>
                      <a:pt x="1577" y="631"/>
                    </a:lnTo>
                    <a:close/>
                    <a:moveTo>
                      <a:pt x="1354" y="434"/>
                    </a:moveTo>
                    <a:lnTo>
                      <a:pt x="1354" y="434"/>
                    </a:lnTo>
                    <a:lnTo>
                      <a:pt x="1350" y="434"/>
                    </a:lnTo>
                    <a:lnTo>
                      <a:pt x="1350" y="434"/>
                    </a:lnTo>
                    <a:lnTo>
                      <a:pt x="1343" y="434"/>
                    </a:lnTo>
                    <a:lnTo>
                      <a:pt x="1336" y="436"/>
                    </a:lnTo>
                    <a:lnTo>
                      <a:pt x="1332" y="440"/>
                    </a:lnTo>
                    <a:lnTo>
                      <a:pt x="1330" y="443"/>
                    </a:lnTo>
                    <a:lnTo>
                      <a:pt x="1330" y="445"/>
                    </a:lnTo>
                    <a:lnTo>
                      <a:pt x="1330" y="445"/>
                    </a:lnTo>
                    <a:lnTo>
                      <a:pt x="1334" y="451"/>
                    </a:lnTo>
                    <a:lnTo>
                      <a:pt x="1339" y="454"/>
                    </a:lnTo>
                    <a:lnTo>
                      <a:pt x="1347" y="456"/>
                    </a:lnTo>
                    <a:lnTo>
                      <a:pt x="1352" y="456"/>
                    </a:lnTo>
                    <a:lnTo>
                      <a:pt x="1352" y="456"/>
                    </a:lnTo>
                    <a:lnTo>
                      <a:pt x="1358" y="451"/>
                    </a:lnTo>
                    <a:lnTo>
                      <a:pt x="1361" y="445"/>
                    </a:lnTo>
                    <a:lnTo>
                      <a:pt x="1359" y="438"/>
                    </a:lnTo>
                    <a:lnTo>
                      <a:pt x="1358" y="436"/>
                    </a:lnTo>
                    <a:lnTo>
                      <a:pt x="1354" y="434"/>
                    </a:lnTo>
                    <a:lnTo>
                      <a:pt x="1354" y="434"/>
                    </a:lnTo>
                    <a:close/>
                    <a:moveTo>
                      <a:pt x="1709" y="919"/>
                    </a:moveTo>
                    <a:lnTo>
                      <a:pt x="1709" y="919"/>
                    </a:lnTo>
                    <a:lnTo>
                      <a:pt x="1710" y="912"/>
                    </a:lnTo>
                    <a:lnTo>
                      <a:pt x="1709" y="908"/>
                    </a:lnTo>
                    <a:lnTo>
                      <a:pt x="1705" y="907"/>
                    </a:lnTo>
                    <a:lnTo>
                      <a:pt x="1705" y="907"/>
                    </a:lnTo>
                    <a:lnTo>
                      <a:pt x="1700" y="907"/>
                    </a:lnTo>
                    <a:lnTo>
                      <a:pt x="1700" y="907"/>
                    </a:lnTo>
                    <a:lnTo>
                      <a:pt x="1696" y="908"/>
                    </a:lnTo>
                    <a:lnTo>
                      <a:pt x="1694" y="910"/>
                    </a:lnTo>
                    <a:lnTo>
                      <a:pt x="1691" y="917"/>
                    </a:lnTo>
                    <a:lnTo>
                      <a:pt x="1689" y="932"/>
                    </a:lnTo>
                    <a:lnTo>
                      <a:pt x="1689" y="932"/>
                    </a:lnTo>
                    <a:lnTo>
                      <a:pt x="1687" y="937"/>
                    </a:lnTo>
                    <a:lnTo>
                      <a:pt x="1683" y="943"/>
                    </a:lnTo>
                    <a:lnTo>
                      <a:pt x="1674" y="954"/>
                    </a:lnTo>
                    <a:lnTo>
                      <a:pt x="1665" y="964"/>
                    </a:lnTo>
                    <a:lnTo>
                      <a:pt x="1662" y="972"/>
                    </a:lnTo>
                    <a:lnTo>
                      <a:pt x="1662" y="977"/>
                    </a:lnTo>
                    <a:lnTo>
                      <a:pt x="1662" y="977"/>
                    </a:lnTo>
                    <a:lnTo>
                      <a:pt x="1662" y="984"/>
                    </a:lnTo>
                    <a:lnTo>
                      <a:pt x="1665" y="990"/>
                    </a:lnTo>
                    <a:lnTo>
                      <a:pt x="1669" y="995"/>
                    </a:lnTo>
                    <a:lnTo>
                      <a:pt x="1674" y="999"/>
                    </a:lnTo>
                    <a:lnTo>
                      <a:pt x="1680" y="1001"/>
                    </a:lnTo>
                    <a:lnTo>
                      <a:pt x="1685" y="1001"/>
                    </a:lnTo>
                    <a:lnTo>
                      <a:pt x="1700" y="1001"/>
                    </a:lnTo>
                    <a:lnTo>
                      <a:pt x="1700" y="1001"/>
                    </a:lnTo>
                    <a:lnTo>
                      <a:pt x="1712" y="1001"/>
                    </a:lnTo>
                    <a:lnTo>
                      <a:pt x="1727" y="1002"/>
                    </a:lnTo>
                    <a:lnTo>
                      <a:pt x="1727" y="1002"/>
                    </a:lnTo>
                    <a:lnTo>
                      <a:pt x="1732" y="1004"/>
                    </a:lnTo>
                    <a:lnTo>
                      <a:pt x="1738" y="1006"/>
                    </a:lnTo>
                    <a:lnTo>
                      <a:pt x="1743" y="1010"/>
                    </a:lnTo>
                    <a:lnTo>
                      <a:pt x="1748" y="1011"/>
                    </a:lnTo>
                    <a:lnTo>
                      <a:pt x="1748" y="1011"/>
                    </a:lnTo>
                    <a:lnTo>
                      <a:pt x="1754" y="1011"/>
                    </a:lnTo>
                    <a:lnTo>
                      <a:pt x="1758" y="1010"/>
                    </a:lnTo>
                    <a:lnTo>
                      <a:pt x="1763" y="1006"/>
                    </a:lnTo>
                    <a:lnTo>
                      <a:pt x="1765" y="1001"/>
                    </a:lnTo>
                    <a:lnTo>
                      <a:pt x="1765" y="1001"/>
                    </a:lnTo>
                    <a:lnTo>
                      <a:pt x="1767" y="995"/>
                    </a:lnTo>
                    <a:lnTo>
                      <a:pt x="1765" y="990"/>
                    </a:lnTo>
                    <a:lnTo>
                      <a:pt x="1761" y="984"/>
                    </a:lnTo>
                    <a:lnTo>
                      <a:pt x="1756" y="981"/>
                    </a:lnTo>
                    <a:lnTo>
                      <a:pt x="1756" y="981"/>
                    </a:lnTo>
                    <a:lnTo>
                      <a:pt x="1748" y="975"/>
                    </a:lnTo>
                    <a:lnTo>
                      <a:pt x="1743" y="968"/>
                    </a:lnTo>
                    <a:lnTo>
                      <a:pt x="1743" y="968"/>
                    </a:lnTo>
                    <a:lnTo>
                      <a:pt x="1739" y="961"/>
                    </a:lnTo>
                    <a:lnTo>
                      <a:pt x="1734" y="955"/>
                    </a:lnTo>
                    <a:lnTo>
                      <a:pt x="1729" y="952"/>
                    </a:lnTo>
                    <a:lnTo>
                      <a:pt x="1725" y="952"/>
                    </a:lnTo>
                    <a:lnTo>
                      <a:pt x="1721" y="954"/>
                    </a:lnTo>
                    <a:lnTo>
                      <a:pt x="1721" y="954"/>
                    </a:lnTo>
                    <a:lnTo>
                      <a:pt x="1716" y="955"/>
                    </a:lnTo>
                    <a:lnTo>
                      <a:pt x="1712" y="957"/>
                    </a:lnTo>
                    <a:lnTo>
                      <a:pt x="1712" y="957"/>
                    </a:lnTo>
                    <a:lnTo>
                      <a:pt x="1707" y="957"/>
                    </a:lnTo>
                    <a:lnTo>
                      <a:pt x="1701" y="954"/>
                    </a:lnTo>
                    <a:lnTo>
                      <a:pt x="1701" y="954"/>
                    </a:lnTo>
                    <a:lnTo>
                      <a:pt x="1700" y="950"/>
                    </a:lnTo>
                    <a:lnTo>
                      <a:pt x="1700" y="946"/>
                    </a:lnTo>
                    <a:lnTo>
                      <a:pt x="1703" y="939"/>
                    </a:lnTo>
                    <a:lnTo>
                      <a:pt x="1703" y="939"/>
                    </a:lnTo>
                    <a:lnTo>
                      <a:pt x="1709" y="919"/>
                    </a:lnTo>
                    <a:lnTo>
                      <a:pt x="1709" y="919"/>
                    </a:lnTo>
                    <a:close/>
                    <a:moveTo>
                      <a:pt x="1453" y="1581"/>
                    </a:moveTo>
                    <a:lnTo>
                      <a:pt x="1453" y="1581"/>
                    </a:lnTo>
                    <a:lnTo>
                      <a:pt x="1453" y="1587"/>
                    </a:lnTo>
                    <a:lnTo>
                      <a:pt x="1452" y="1592"/>
                    </a:lnTo>
                    <a:lnTo>
                      <a:pt x="1452" y="1592"/>
                    </a:lnTo>
                    <a:lnTo>
                      <a:pt x="1448" y="1594"/>
                    </a:lnTo>
                    <a:lnTo>
                      <a:pt x="1446" y="1594"/>
                    </a:lnTo>
                    <a:lnTo>
                      <a:pt x="1439" y="1592"/>
                    </a:lnTo>
                    <a:lnTo>
                      <a:pt x="1439" y="1592"/>
                    </a:lnTo>
                    <a:lnTo>
                      <a:pt x="1434" y="1590"/>
                    </a:lnTo>
                    <a:lnTo>
                      <a:pt x="1426" y="1590"/>
                    </a:lnTo>
                    <a:lnTo>
                      <a:pt x="1426" y="1590"/>
                    </a:lnTo>
                    <a:lnTo>
                      <a:pt x="1423" y="1590"/>
                    </a:lnTo>
                    <a:lnTo>
                      <a:pt x="1419" y="1592"/>
                    </a:lnTo>
                    <a:lnTo>
                      <a:pt x="1419" y="1596"/>
                    </a:lnTo>
                    <a:lnTo>
                      <a:pt x="1419" y="1600"/>
                    </a:lnTo>
                    <a:lnTo>
                      <a:pt x="1419" y="1600"/>
                    </a:lnTo>
                    <a:lnTo>
                      <a:pt x="1423" y="1601"/>
                    </a:lnTo>
                    <a:lnTo>
                      <a:pt x="1428" y="1603"/>
                    </a:lnTo>
                    <a:lnTo>
                      <a:pt x="1437" y="1603"/>
                    </a:lnTo>
                    <a:lnTo>
                      <a:pt x="1437" y="1603"/>
                    </a:lnTo>
                    <a:lnTo>
                      <a:pt x="1448" y="1600"/>
                    </a:lnTo>
                    <a:lnTo>
                      <a:pt x="1461" y="1600"/>
                    </a:lnTo>
                    <a:lnTo>
                      <a:pt x="1461" y="1600"/>
                    </a:lnTo>
                    <a:lnTo>
                      <a:pt x="1462" y="1600"/>
                    </a:lnTo>
                    <a:lnTo>
                      <a:pt x="1462" y="1600"/>
                    </a:lnTo>
                    <a:lnTo>
                      <a:pt x="1475" y="1603"/>
                    </a:lnTo>
                    <a:lnTo>
                      <a:pt x="1482" y="1603"/>
                    </a:lnTo>
                    <a:lnTo>
                      <a:pt x="1490" y="1603"/>
                    </a:lnTo>
                    <a:lnTo>
                      <a:pt x="1490" y="1603"/>
                    </a:lnTo>
                    <a:lnTo>
                      <a:pt x="1493" y="1600"/>
                    </a:lnTo>
                    <a:lnTo>
                      <a:pt x="1493" y="1596"/>
                    </a:lnTo>
                    <a:lnTo>
                      <a:pt x="1493" y="1590"/>
                    </a:lnTo>
                    <a:lnTo>
                      <a:pt x="1491" y="1587"/>
                    </a:lnTo>
                    <a:lnTo>
                      <a:pt x="1491" y="1587"/>
                    </a:lnTo>
                    <a:lnTo>
                      <a:pt x="1488" y="1581"/>
                    </a:lnTo>
                    <a:lnTo>
                      <a:pt x="1484" y="1578"/>
                    </a:lnTo>
                    <a:lnTo>
                      <a:pt x="1479" y="1576"/>
                    </a:lnTo>
                    <a:lnTo>
                      <a:pt x="1473" y="1574"/>
                    </a:lnTo>
                    <a:lnTo>
                      <a:pt x="1468" y="1572"/>
                    </a:lnTo>
                    <a:lnTo>
                      <a:pt x="1462" y="1574"/>
                    </a:lnTo>
                    <a:lnTo>
                      <a:pt x="1457" y="1578"/>
                    </a:lnTo>
                    <a:lnTo>
                      <a:pt x="1453" y="1581"/>
                    </a:lnTo>
                    <a:lnTo>
                      <a:pt x="1453" y="1581"/>
                    </a:lnTo>
                    <a:close/>
                    <a:moveTo>
                      <a:pt x="1381" y="1547"/>
                    </a:moveTo>
                    <a:lnTo>
                      <a:pt x="1381" y="1547"/>
                    </a:lnTo>
                    <a:lnTo>
                      <a:pt x="1367" y="1542"/>
                    </a:lnTo>
                    <a:lnTo>
                      <a:pt x="1354" y="1533"/>
                    </a:lnTo>
                    <a:lnTo>
                      <a:pt x="1327" y="1516"/>
                    </a:lnTo>
                    <a:lnTo>
                      <a:pt x="1327" y="1516"/>
                    </a:lnTo>
                    <a:lnTo>
                      <a:pt x="1316" y="1511"/>
                    </a:lnTo>
                    <a:lnTo>
                      <a:pt x="1310" y="1509"/>
                    </a:lnTo>
                    <a:lnTo>
                      <a:pt x="1305" y="1507"/>
                    </a:lnTo>
                    <a:lnTo>
                      <a:pt x="1305" y="1507"/>
                    </a:lnTo>
                    <a:lnTo>
                      <a:pt x="1289" y="1505"/>
                    </a:lnTo>
                    <a:lnTo>
                      <a:pt x="1289" y="1505"/>
                    </a:lnTo>
                    <a:lnTo>
                      <a:pt x="1283" y="1507"/>
                    </a:lnTo>
                    <a:lnTo>
                      <a:pt x="1278" y="1511"/>
                    </a:lnTo>
                    <a:lnTo>
                      <a:pt x="1278" y="1511"/>
                    </a:lnTo>
                    <a:lnTo>
                      <a:pt x="1276" y="1515"/>
                    </a:lnTo>
                    <a:lnTo>
                      <a:pt x="1276" y="1518"/>
                    </a:lnTo>
                    <a:lnTo>
                      <a:pt x="1278" y="1520"/>
                    </a:lnTo>
                    <a:lnTo>
                      <a:pt x="1281" y="1520"/>
                    </a:lnTo>
                    <a:lnTo>
                      <a:pt x="1289" y="1520"/>
                    </a:lnTo>
                    <a:lnTo>
                      <a:pt x="1294" y="1520"/>
                    </a:lnTo>
                    <a:lnTo>
                      <a:pt x="1294" y="1520"/>
                    </a:lnTo>
                    <a:lnTo>
                      <a:pt x="1303" y="1518"/>
                    </a:lnTo>
                    <a:lnTo>
                      <a:pt x="1312" y="1516"/>
                    </a:lnTo>
                    <a:lnTo>
                      <a:pt x="1312" y="1516"/>
                    </a:lnTo>
                    <a:lnTo>
                      <a:pt x="1321" y="1520"/>
                    </a:lnTo>
                    <a:lnTo>
                      <a:pt x="1332" y="1527"/>
                    </a:lnTo>
                    <a:lnTo>
                      <a:pt x="1332" y="1527"/>
                    </a:lnTo>
                    <a:lnTo>
                      <a:pt x="1350" y="1543"/>
                    </a:lnTo>
                    <a:lnTo>
                      <a:pt x="1370" y="1562"/>
                    </a:lnTo>
                    <a:lnTo>
                      <a:pt x="1370" y="1562"/>
                    </a:lnTo>
                    <a:lnTo>
                      <a:pt x="1376" y="1567"/>
                    </a:lnTo>
                    <a:lnTo>
                      <a:pt x="1383" y="1571"/>
                    </a:lnTo>
                    <a:lnTo>
                      <a:pt x="1390" y="1572"/>
                    </a:lnTo>
                    <a:lnTo>
                      <a:pt x="1397" y="1572"/>
                    </a:lnTo>
                    <a:lnTo>
                      <a:pt x="1397" y="1572"/>
                    </a:lnTo>
                    <a:lnTo>
                      <a:pt x="1403" y="1571"/>
                    </a:lnTo>
                    <a:lnTo>
                      <a:pt x="1406" y="1567"/>
                    </a:lnTo>
                    <a:lnTo>
                      <a:pt x="1406" y="1563"/>
                    </a:lnTo>
                    <a:lnTo>
                      <a:pt x="1403" y="1560"/>
                    </a:lnTo>
                    <a:lnTo>
                      <a:pt x="1403" y="1560"/>
                    </a:lnTo>
                    <a:lnTo>
                      <a:pt x="1399" y="1554"/>
                    </a:lnTo>
                    <a:lnTo>
                      <a:pt x="1394" y="1552"/>
                    </a:lnTo>
                    <a:lnTo>
                      <a:pt x="1381" y="1547"/>
                    </a:lnTo>
                    <a:lnTo>
                      <a:pt x="1381" y="1547"/>
                    </a:lnTo>
                    <a:close/>
                    <a:moveTo>
                      <a:pt x="2208" y="432"/>
                    </a:moveTo>
                    <a:lnTo>
                      <a:pt x="2208" y="432"/>
                    </a:lnTo>
                    <a:lnTo>
                      <a:pt x="2206" y="429"/>
                    </a:lnTo>
                    <a:lnTo>
                      <a:pt x="2203" y="427"/>
                    </a:lnTo>
                    <a:lnTo>
                      <a:pt x="2194" y="425"/>
                    </a:lnTo>
                    <a:lnTo>
                      <a:pt x="2185" y="425"/>
                    </a:lnTo>
                    <a:lnTo>
                      <a:pt x="2181" y="425"/>
                    </a:lnTo>
                    <a:lnTo>
                      <a:pt x="2177" y="423"/>
                    </a:lnTo>
                    <a:lnTo>
                      <a:pt x="2177" y="423"/>
                    </a:lnTo>
                    <a:lnTo>
                      <a:pt x="2174" y="422"/>
                    </a:lnTo>
                    <a:lnTo>
                      <a:pt x="2172" y="420"/>
                    </a:lnTo>
                    <a:lnTo>
                      <a:pt x="2172" y="413"/>
                    </a:lnTo>
                    <a:lnTo>
                      <a:pt x="2170" y="407"/>
                    </a:lnTo>
                    <a:lnTo>
                      <a:pt x="2168" y="402"/>
                    </a:lnTo>
                    <a:lnTo>
                      <a:pt x="2168" y="402"/>
                    </a:lnTo>
                    <a:lnTo>
                      <a:pt x="2165" y="400"/>
                    </a:lnTo>
                    <a:lnTo>
                      <a:pt x="2161" y="400"/>
                    </a:lnTo>
                    <a:lnTo>
                      <a:pt x="2154" y="400"/>
                    </a:lnTo>
                    <a:lnTo>
                      <a:pt x="2154" y="400"/>
                    </a:lnTo>
                    <a:lnTo>
                      <a:pt x="2154" y="394"/>
                    </a:lnTo>
                    <a:lnTo>
                      <a:pt x="2152" y="391"/>
                    </a:lnTo>
                    <a:lnTo>
                      <a:pt x="2152" y="391"/>
                    </a:lnTo>
                    <a:lnTo>
                      <a:pt x="2147" y="387"/>
                    </a:lnTo>
                    <a:lnTo>
                      <a:pt x="2145" y="385"/>
                    </a:lnTo>
                    <a:lnTo>
                      <a:pt x="2143" y="382"/>
                    </a:lnTo>
                    <a:lnTo>
                      <a:pt x="2143" y="382"/>
                    </a:lnTo>
                    <a:lnTo>
                      <a:pt x="2145" y="380"/>
                    </a:lnTo>
                    <a:lnTo>
                      <a:pt x="2147" y="378"/>
                    </a:lnTo>
                    <a:lnTo>
                      <a:pt x="2154" y="375"/>
                    </a:lnTo>
                    <a:lnTo>
                      <a:pt x="2154" y="375"/>
                    </a:lnTo>
                    <a:lnTo>
                      <a:pt x="2161" y="375"/>
                    </a:lnTo>
                    <a:lnTo>
                      <a:pt x="2168" y="376"/>
                    </a:lnTo>
                    <a:lnTo>
                      <a:pt x="2183" y="382"/>
                    </a:lnTo>
                    <a:lnTo>
                      <a:pt x="2183" y="382"/>
                    </a:lnTo>
                    <a:lnTo>
                      <a:pt x="2192" y="389"/>
                    </a:lnTo>
                    <a:lnTo>
                      <a:pt x="2201" y="396"/>
                    </a:lnTo>
                    <a:lnTo>
                      <a:pt x="2201" y="396"/>
                    </a:lnTo>
                    <a:lnTo>
                      <a:pt x="2206" y="404"/>
                    </a:lnTo>
                    <a:lnTo>
                      <a:pt x="2210" y="405"/>
                    </a:lnTo>
                    <a:lnTo>
                      <a:pt x="2214" y="407"/>
                    </a:lnTo>
                    <a:lnTo>
                      <a:pt x="2214" y="407"/>
                    </a:lnTo>
                    <a:lnTo>
                      <a:pt x="2217" y="407"/>
                    </a:lnTo>
                    <a:lnTo>
                      <a:pt x="2221" y="407"/>
                    </a:lnTo>
                    <a:lnTo>
                      <a:pt x="2223" y="405"/>
                    </a:lnTo>
                    <a:lnTo>
                      <a:pt x="2223" y="400"/>
                    </a:lnTo>
                    <a:lnTo>
                      <a:pt x="2223" y="400"/>
                    </a:lnTo>
                    <a:lnTo>
                      <a:pt x="2223" y="398"/>
                    </a:lnTo>
                    <a:lnTo>
                      <a:pt x="2221" y="394"/>
                    </a:lnTo>
                    <a:lnTo>
                      <a:pt x="2215" y="389"/>
                    </a:lnTo>
                    <a:lnTo>
                      <a:pt x="2215" y="389"/>
                    </a:lnTo>
                    <a:lnTo>
                      <a:pt x="2215" y="385"/>
                    </a:lnTo>
                    <a:lnTo>
                      <a:pt x="2214" y="382"/>
                    </a:lnTo>
                    <a:lnTo>
                      <a:pt x="2217" y="375"/>
                    </a:lnTo>
                    <a:lnTo>
                      <a:pt x="2217" y="375"/>
                    </a:lnTo>
                    <a:lnTo>
                      <a:pt x="2219" y="369"/>
                    </a:lnTo>
                    <a:lnTo>
                      <a:pt x="2221" y="362"/>
                    </a:lnTo>
                    <a:lnTo>
                      <a:pt x="2219" y="355"/>
                    </a:lnTo>
                    <a:lnTo>
                      <a:pt x="2215" y="349"/>
                    </a:lnTo>
                    <a:lnTo>
                      <a:pt x="2215" y="349"/>
                    </a:lnTo>
                    <a:lnTo>
                      <a:pt x="2208" y="344"/>
                    </a:lnTo>
                    <a:lnTo>
                      <a:pt x="2206" y="340"/>
                    </a:lnTo>
                    <a:lnTo>
                      <a:pt x="2208" y="338"/>
                    </a:lnTo>
                    <a:lnTo>
                      <a:pt x="2208" y="338"/>
                    </a:lnTo>
                    <a:lnTo>
                      <a:pt x="2212" y="337"/>
                    </a:lnTo>
                    <a:lnTo>
                      <a:pt x="2215" y="335"/>
                    </a:lnTo>
                    <a:lnTo>
                      <a:pt x="2225" y="335"/>
                    </a:lnTo>
                    <a:lnTo>
                      <a:pt x="2234" y="335"/>
                    </a:lnTo>
                    <a:lnTo>
                      <a:pt x="2241" y="335"/>
                    </a:lnTo>
                    <a:lnTo>
                      <a:pt x="2241" y="335"/>
                    </a:lnTo>
                    <a:lnTo>
                      <a:pt x="2246" y="333"/>
                    </a:lnTo>
                    <a:lnTo>
                      <a:pt x="2248" y="331"/>
                    </a:lnTo>
                    <a:lnTo>
                      <a:pt x="2248" y="329"/>
                    </a:lnTo>
                    <a:lnTo>
                      <a:pt x="2248" y="329"/>
                    </a:lnTo>
                    <a:lnTo>
                      <a:pt x="2246" y="326"/>
                    </a:lnTo>
                    <a:lnTo>
                      <a:pt x="2244" y="324"/>
                    </a:lnTo>
                    <a:lnTo>
                      <a:pt x="2239" y="320"/>
                    </a:lnTo>
                    <a:lnTo>
                      <a:pt x="2239" y="320"/>
                    </a:lnTo>
                    <a:lnTo>
                      <a:pt x="2228" y="317"/>
                    </a:lnTo>
                    <a:lnTo>
                      <a:pt x="2223" y="315"/>
                    </a:lnTo>
                    <a:lnTo>
                      <a:pt x="2217" y="311"/>
                    </a:lnTo>
                    <a:lnTo>
                      <a:pt x="2217" y="311"/>
                    </a:lnTo>
                    <a:lnTo>
                      <a:pt x="2215" y="308"/>
                    </a:lnTo>
                    <a:lnTo>
                      <a:pt x="2215" y="304"/>
                    </a:lnTo>
                    <a:lnTo>
                      <a:pt x="2217" y="302"/>
                    </a:lnTo>
                    <a:lnTo>
                      <a:pt x="2221" y="300"/>
                    </a:lnTo>
                    <a:lnTo>
                      <a:pt x="2232" y="299"/>
                    </a:lnTo>
                    <a:lnTo>
                      <a:pt x="2241" y="299"/>
                    </a:lnTo>
                    <a:lnTo>
                      <a:pt x="2241" y="299"/>
                    </a:lnTo>
                    <a:lnTo>
                      <a:pt x="2252" y="300"/>
                    </a:lnTo>
                    <a:lnTo>
                      <a:pt x="2257" y="302"/>
                    </a:lnTo>
                    <a:lnTo>
                      <a:pt x="2261" y="300"/>
                    </a:lnTo>
                    <a:lnTo>
                      <a:pt x="2263" y="300"/>
                    </a:lnTo>
                    <a:lnTo>
                      <a:pt x="2263" y="300"/>
                    </a:lnTo>
                    <a:lnTo>
                      <a:pt x="2263" y="297"/>
                    </a:lnTo>
                    <a:lnTo>
                      <a:pt x="2261" y="295"/>
                    </a:lnTo>
                    <a:lnTo>
                      <a:pt x="2253" y="290"/>
                    </a:lnTo>
                    <a:lnTo>
                      <a:pt x="2246" y="286"/>
                    </a:lnTo>
                    <a:lnTo>
                      <a:pt x="2244" y="282"/>
                    </a:lnTo>
                    <a:lnTo>
                      <a:pt x="2246" y="279"/>
                    </a:lnTo>
                    <a:lnTo>
                      <a:pt x="2246" y="279"/>
                    </a:lnTo>
                    <a:lnTo>
                      <a:pt x="2250" y="273"/>
                    </a:lnTo>
                    <a:lnTo>
                      <a:pt x="2255" y="270"/>
                    </a:lnTo>
                    <a:lnTo>
                      <a:pt x="2261" y="264"/>
                    </a:lnTo>
                    <a:lnTo>
                      <a:pt x="2261" y="261"/>
                    </a:lnTo>
                    <a:lnTo>
                      <a:pt x="2259" y="255"/>
                    </a:lnTo>
                    <a:lnTo>
                      <a:pt x="2259" y="255"/>
                    </a:lnTo>
                    <a:lnTo>
                      <a:pt x="2257" y="252"/>
                    </a:lnTo>
                    <a:lnTo>
                      <a:pt x="2253" y="250"/>
                    </a:lnTo>
                    <a:lnTo>
                      <a:pt x="2244" y="250"/>
                    </a:lnTo>
                    <a:lnTo>
                      <a:pt x="2235" y="250"/>
                    </a:lnTo>
                    <a:lnTo>
                      <a:pt x="2232" y="248"/>
                    </a:lnTo>
                    <a:lnTo>
                      <a:pt x="2230" y="244"/>
                    </a:lnTo>
                    <a:lnTo>
                      <a:pt x="2230" y="244"/>
                    </a:lnTo>
                    <a:lnTo>
                      <a:pt x="2228" y="235"/>
                    </a:lnTo>
                    <a:lnTo>
                      <a:pt x="2228" y="230"/>
                    </a:lnTo>
                    <a:lnTo>
                      <a:pt x="2230" y="228"/>
                    </a:lnTo>
                    <a:lnTo>
                      <a:pt x="2234" y="226"/>
                    </a:lnTo>
                    <a:lnTo>
                      <a:pt x="2241" y="226"/>
                    </a:lnTo>
                    <a:lnTo>
                      <a:pt x="2241" y="226"/>
                    </a:lnTo>
                    <a:lnTo>
                      <a:pt x="2250" y="230"/>
                    </a:lnTo>
                    <a:lnTo>
                      <a:pt x="2263" y="237"/>
                    </a:lnTo>
                    <a:lnTo>
                      <a:pt x="2270" y="239"/>
                    </a:lnTo>
                    <a:lnTo>
                      <a:pt x="2275" y="241"/>
                    </a:lnTo>
                    <a:lnTo>
                      <a:pt x="2281" y="241"/>
                    </a:lnTo>
                    <a:lnTo>
                      <a:pt x="2284" y="237"/>
                    </a:lnTo>
                    <a:lnTo>
                      <a:pt x="2284" y="237"/>
                    </a:lnTo>
                    <a:lnTo>
                      <a:pt x="2286" y="233"/>
                    </a:lnTo>
                    <a:lnTo>
                      <a:pt x="2286" y="230"/>
                    </a:lnTo>
                    <a:lnTo>
                      <a:pt x="2284" y="226"/>
                    </a:lnTo>
                    <a:lnTo>
                      <a:pt x="2282" y="223"/>
                    </a:lnTo>
                    <a:lnTo>
                      <a:pt x="2275" y="217"/>
                    </a:lnTo>
                    <a:lnTo>
                      <a:pt x="2270" y="214"/>
                    </a:lnTo>
                    <a:lnTo>
                      <a:pt x="2270" y="214"/>
                    </a:lnTo>
                    <a:lnTo>
                      <a:pt x="2264" y="214"/>
                    </a:lnTo>
                    <a:lnTo>
                      <a:pt x="2261" y="212"/>
                    </a:lnTo>
                    <a:lnTo>
                      <a:pt x="2261" y="212"/>
                    </a:lnTo>
                    <a:lnTo>
                      <a:pt x="2257" y="208"/>
                    </a:lnTo>
                    <a:lnTo>
                      <a:pt x="2257" y="206"/>
                    </a:lnTo>
                    <a:lnTo>
                      <a:pt x="2259" y="203"/>
                    </a:lnTo>
                    <a:lnTo>
                      <a:pt x="2259" y="203"/>
                    </a:lnTo>
                    <a:lnTo>
                      <a:pt x="2255" y="199"/>
                    </a:lnTo>
                    <a:lnTo>
                      <a:pt x="2252" y="195"/>
                    </a:lnTo>
                    <a:lnTo>
                      <a:pt x="2248" y="194"/>
                    </a:lnTo>
                    <a:lnTo>
                      <a:pt x="2244" y="188"/>
                    </a:lnTo>
                    <a:lnTo>
                      <a:pt x="2244" y="188"/>
                    </a:lnTo>
                    <a:lnTo>
                      <a:pt x="2246" y="185"/>
                    </a:lnTo>
                    <a:lnTo>
                      <a:pt x="2248" y="181"/>
                    </a:lnTo>
                    <a:lnTo>
                      <a:pt x="2257" y="176"/>
                    </a:lnTo>
                    <a:lnTo>
                      <a:pt x="2257" y="176"/>
                    </a:lnTo>
                    <a:lnTo>
                      <a:pt x="2263" y="170"/>
                    </a:lnTo>
                    <a:lnTo>
                      <a:pt x="2266" y="161"/>
                    </a:lnTo>
                    <a:lnTo>
                      <a:pt x="2266" y="161"/>
                    </a:lnTo>
                    <a:lnTo>
                      <a:pt x="2268" y="156"/>
                    </a:lnTo>
                    <a:lnTo>
                      <a:pt x="2270" y="154"/>
                    </a:lnTo>
                    <a:lnTo>
                      <a:pt x="2277" y="150"/>
                    </a:lnTo>
                    <a:lnTo>
                      <a:pt x="2277" y="150"/>
                    </a:lnTo>
                    <a:lnTo>
                      <a:pt x="2282" y="147"/>
                    </a:lnTo>
                    <a:lnTo>
                      <a:pt x="2284" y="141"/>
                    </a:lnTo>
                    <a:lnTo>
                      <a:pt x="2282" y="136"/>
                    </a:lnTo>
                    <a:lnTo>
                      <a:pt x="2277" y="132"/>
                    </a:lnTo>
                    <a:lnTo>
                      <a:pt x="2277" y="132"/>
                    </a:lnTo>
                    <a:lnTo>
                      <a:pt x="2270" y="130"/>
                    </a:lnTo>
                    <a:lnTo>
                      <a:pt x="2264" y="128"/>
                    </a:lnTo>
                    <a:lnTo>
                      <a:pt x="2264" y="128"/>
                    </a:lnTo>
                    <a:lnTo>
                      <a:pt x="2264" y="127"/>
                    </a:lnTo>
                    <a:lnTo>
                      <a:pt x="2266" y="125"/>
                    </a:lnTo>
                    <a:lnTo>
                      <a:pt x="2272" y="125"/>
                    </a:lnTo>
                    <a:lnTo>
                      <a:pt x="2272" y="125"/>
                    </a:lnTo>
                    <a:lnTo>
                      <a:pt x="2282" y="128"/>
                    </a:lnTo>
                    <a:lnTo>
                      <a:pt x="2291" y="130"/>
                    </a:lnTo>
                    <a:lnTo>
                      <a:pt x="2291" y="130"/>
                    </a:lnTo>
                    <a:lnTo>
                      <a:pt x="2299" y="130"/>
                    </a:lnTo>
                    <a:lnTo>
                      <a:pt x="2304" y="128"/>
                    </a:lnTo>
                    <a:lnTo>
                      <a:pt x="2308" y="123"/>
                    </a:lnTo>
                    <a:lnTo>
                      <a:pt x="2310" y="121"/>
                    </a:lnTo>
                    <a:lnTo>
                      <a:pt x="2310" y="118"/>
                    </a:lnTo>
                    <a:lnTo>
                      <a:pt x="2310" y="118"/>
                    </a:lnTo>
                    <a:lnTo>
                      <a:pt x="2308" y="114"/>
                    </a:lnTo>
                    <a:lnTo>
                      <a:pt x="2302" y="112"/>
                    </a:lnTo>
                    <a:lnTo>
                      <a:pt x="2293" y="114"/>
                    </a:lnTo>
                    <a:lnTo>
                      <a:pt x="2293" y="114"/>
                    </a:lnTo>
                    <a:lnTo>
                      <a:pt x="2290" y="112"/>
                    </a:lnTo>
                    <a:lnTo>
                      <a:pt x="2286" y="109"/>
                    </a:lnTo>
                    <a:lnTo>
                      <a:pt x="2286" y="105"/>
                    </a:lnTo>
                    <a:lnTo>
                      <a:pt x="2291" y="101"/>
                    </a:lnTo>
                    <a:lnTo>
                      <a:pt x="2291" y="101"/>
                    </a:lnTo>
                    <a:lnTo>
                      <a:pt x="2299" y="100"/>
                    </a:lnTo>
                    <a:lnTo>
                      <a:pt x="2306" y="101"/>
                    </a:lnTo>
                    <a:lnTo>
                      <a:pt x="2322" y="103"/>
                    </a:lnTo>
                    <a:lnTo>
                      <a:pt x="2322" y="103"/>
                    </a:lnTo>
                    <a:lnTo>
                      <a:pt x="2335" y="100"/>
                    </a:lnTo>
                    <a:lnTo>
                      <a:pt x="2344" y="98"/>
                    </a:lnTo>
                    <a:lnTo>
                      <a:pt x="2349" y="94"/>
                    </a:lnTo>
                    <a:lnTo>
                      <a:pt x="2355" y="89"/>
                    </a:lnTo>
                    <a:lnTo>
                      <a:pt x="2357" y="83"/>
                    </a:lnTo>
                    <a:lnTo>
                      <a:pt x="2357" y="78"/>
                    </a:lnTo>
                    <a:lnTo>
                      <a:pt x="2349" y="72"/>
                    </a:lnTo>
                    <a:lnTo>
                      <a:pt x="2349" y="72"/>
                    </a:lnTo>
                    <a:lnTo>
                      <a:pt x="2340" y="69"/>
                    </a:lnTo>
                    <a:lnTo>
                      <a:pt x="2328" y="67"/>
                    </a:lnTo>
                    <a:lnTo>
                      <a:pt x="2315" y="67"/>
                    </a:lnTo>
                    <a:lnTo>
                      <a:pt x="2304" y="69"/>
                    </a:lnTo>
                    <a:lnTo>
                      <a:pt x="2304" y="69"/>
                    </a:lnTo>
                    <a:lnTo>
                      <a:pt x="2297" y="71"/>
                    </a:lnTo>
                    <a:lnTo>
                      <a:pt x="2290" y="74"/>
                    </a:lnTo>
                    <a:lnTo>
                      <a:pt x="2282" y="78"/>
                    </a:lnTo>
                    <a:lnTo>
                      <a:pt x="2275" y="80"/>
                    </a:lnTo>
                    <a:lnTo>
                      <a:pt x="2275" y="80"/>
                    </a:lnTo>
                    <a:lnTo>
                      <a:pt x="2268" y="80"/>
                    </a:lnTo>
                    <a:lnTo>
                      <a:pt x="2259" y="80"/>
                    </a:lnTo>
                    <a:lnTo>
                      <a:pt x="2250" y="80"/>
                    </a:lnTo>
                    <a:lnTo>
                      <a:pt x="2241" y="81"/>
                    </a:lnTo>
                    <a:lnTo>
                      <a:pt x="2241" y="81"/>
                    </a:lnTo>
                    <a:lnTo>
                      <a:pt x="2232" y="89"/>
                    </a:lnTo>
                    <a:lnTo>
                      <a:pt x="2226" y="90"/>
                    </a:lnTo>
                    <a:lnTo>
                      <a:pt x="2221" y="92"/>
                    </a:lnTo>
                    <a:lnTo>
                      <a:pt x="2221" y="92"/>
                    </a:lnTo>
                    <a:lnTo>
                      <a:pt x="2206" y="94"/>
                    </a:lnTo>
                    <a:lnTo>
                      <a:pt x="2199" y="96"/>
                    </a:lnTo>
                    <a:lnTo>
                      <a:pt x="2196" y="94"/>
                    </a:lnTo>
                    <a:lnTo>
                      <a:pt x="2196" y="94"/>
                    </a:lnTo>
                    <a:lnTo>
                      <a:pt x="2192" y="92"/>
                    </a:lnTo>
                    <a:lnTo>
                      <a:pt x="2192" y="90"/>
                    </a:lnTo>
                    <a:lnTo>
                      <a:pt x="2194" y="89"/>
                    </a:lnTo>
                    <a:lnTo>
                      <a:pt x="2203" y="85"/>
                    </a:lnTo>
                    <a:lnTo>
                      <a:pt x="2203" y="85"/>
                    </a:lnTo>
                    <a:lnTo>
                      <a:pt x="2212" y="81"/>
                    </a:lnTo>
                    <a:lnTo>
                      <a:pt x="2215" y="76"/>
                    </a:lnTo>
                    <a:lnTo>
                      <a:pt x="2215" y="74"/>
                    </a:lnTo>
                    <a:lnTo>
                      <a:pt x="2215" y="71"/>
                    </a:lnTo>
                    <a:lnTo>
                      <a:pt x="2215" y="71"/>
                    </a:lnTo>
                    <a:lnTo>
                      <a:pt x="2214" y="69"/>
                    </a:lnTo>
                    <a:lnTo>
                      <a:pt x="2210" y="67"/>
                    </a:lnTo>
                    <a:lnTo>
                      <a:pt x="2203" y="65"/>
                    </a:lnTo>
                    <a:lnTo>
                      <a:pt x="2196" y="67"/>
                    </a:lnTo>
                    <a:lnTo>
                      <a:pt x="2190" y="69"/>
                    </a:lnTo>
                    <a:lnTo>
                      <a:pt x="2190" y="69"/>
                    </a:lnTo>
                    <a:lnTo>
                      <a:pt x="2181" y="74"/>
                    </a:lnTo>
                    <a:lnTo>
                      <a:pt x="2176" y="76"/>
                    </a:lnTo>
                    <a:lnTo>
                      <a:pt x="2170" y="76"/>
                    </a:lnTo>
                    <a:lnTo>
                      <a:pt x="2170" y="76"/>
                    </a:lnTo>
                    <a:lnTo>
                      <a:pt x="2165" y="74"/>
                    </a:lnTo>
                    <a:lnTo>
                      <a:pt x="2159" y="72"/>
                    </a:lnTo>
                    <a:lnTo>
                      <a:pt x="2159" y="72"/>
                    </a:lnTo>
                    <a:lnTo>
                      <a:pt x="2159" y="67"/>
                    </a:lnTo>
                    <a:lnTo>
                      <a:pt x="2158" y="65"/>
                    </a:lnTo>
                    <a:lnTo>
                      <a:pt x="2158" y="63"/>
                    </a:lnTo>
                    <a:lnTo>
                      <a:pt x="2158" y="63"/>
                    </a:lnTo>
                    <a:lnTo>
                      <a:pt x="2150" y="63"/>
                    </a:lnTo>
                    <a:lnTo>
                      <a:pt x="2145" y="62"/>
                    </a:lnTo>
                    <a:lnTo>
                      <a:pt x="2132" y="63"/>
                    </a:lnTo>
                    <a:lnTo>
                      <a:pt x="2132" y="63"/>
                    </a:lnTo>
                    <a:lnTo>
                      <a:pt x="2123" y="67"/>
                    </a:lnTo>
                    <a:lnTo>
                      <a:pt x="2123" y="67"/>
                    </a:lnTo>
                    <a:lnTo>
                      <a:pt x="2116" y="67"/>
                    </a:lnTo>
                    <a:lnTo>
                      <a:pt x="2109" y="65"/>
                    </a:lnTo>
                    <a:lnTo>
                      <a:pt x="2109" y="65"/>
                    </a:lnTo>
                    <a:lnTo>
                      <a:pt x="2103" y="63"/>
                    </a:lnTo>
                    <a:lnTo>
                      <a:pt x="2101" y="62"/>
                    </a:lnTo>
                    <a:lnTo>
                      <a:pt x="2101" y="60"/>
                    </a:lnTo>
                    <a:lnTo>
                      <a:pt x="2101" y="60"/>
                    </a:lnTo>
                    <a:lnTo>
                      <a:pt x="2105" y="58"/>
                    </a:lnTo>
                    <a:lnTo>
                      <a:pt x="2109" y="56"/>
                    </a:lnTo>
                    <a:lnTo>
                      <a:pt x="2118" y="56"/>
                    </a:lnTo>
                    <a:lnTo>
                      <a:pt x="2118" y="56"/>
                    </a:lnTo>
                    <a:lnTo>
                      <a:pt x="2132" y="56"/>
                    </a:lnTo>
                    <a:lnTo>
                      <a:pt x="2148" y="56"/>
                    </a:lnTo>
                    <a:lnTo>
                      <a:pt x="2148" y="56"/>
                    </a:lnTo>
                    <a:lnTo>
                      <a:pt x="2159" y="52"/>
                    </a:lnTo>
                    <a:lnTo>
                      <a:pt x="2172" y="52"/>
                    </a:lnTo>
                    <a:lnTo>
                      <a:pt x="2172" y="52"/>
                    </a:lnTo>
                    <a:lnTo>
                      <a:pt x="2190" y="54"/>
                    </a:lnTo>
                    <a:lnTo>
                      <a:pt x="2210" y="56"/>
                    </a:lnTo>
                    <a:lnTo>
                      <a:pt x="2210" y="56"/>
                    </a:lnTo>
                    <a:lnTo>
                      <a:pt x="2215" y="56"/>
                    </a:lnTo>
                    <a:lnTo>
                      <a:pt x="2221" y="56"/>
                    </a:lnTo>
                    <a:lnTo>
                      <a:pt x="2226" y="54"/>
                    </a:lnTo>
                    <a:lnTo>
                      <a:pt x="2230" y="51"/>
                    </a:lnTo>
                    <a:lnTo>
                      <a:pt x="2230" y="51"/>
                    </a:lnTo>
                    <a:lnTo>
                      <a:pt x="2230" y="45"/>
                    </a:lnTo>
                    <a:lnTo>
                      <a:pt x="2230" y="43"/>
                    </a:lnTo>
                    <a:lnTo>
                      <a:pt x="2226" y="40"/>
                    </a:lnTo>
                    <a:lnTo>
                      <a:pt x="2223" y="38"/>
                    </a:lnTo>
                    <a:lnTo>
                      <a:pt x="2223" y="38"/>
                    </a:lnTo>
                    <a:lnTo>
                      <a:pt x="2219" y="38"/>
                    </a:lnTo>
                    <a:lnTo>
                      <a:pt x="2215" y="36"/>
                    </a:lnTo>
                    <a:lnTo>
                      <a:pt x="2215" y="36"/>
                    </a:lnTo>
                    <a:lnTo>
                      <a:pt x="2212" y="34"/>
                    </a:lnTo>
                    <a:lnTo>
                      <a:pt x="2206" y="31"/>
                    </a:lnTo>
                    <a:lnTo>
                      <a:pt x="2206" y="31"/>
                    </a:lnTo>
                    <a:lnTo>
                      <a:pt x="2201" y="33"/>
                    </a:lnTo>
                    <a:lnTo>
                      <a:pt x="2194" y="33"/>
                    </a:lnTo>
                    <a:lnTo>
                      <a:pt x="2188" y="34"/>
                    </a:lnTo>
                    <a:lnTo>
                      <a:pt x="2183" y="34"/>
                    </a:lnTo>
                    <a:lnTo>
                      <a:pt x="2183" y="34"/>
                    </a:lnTo>
                    <a:lnTo>
                      <a:pt x="2183" y="29"/>
                    </a:lnTo>
                    <a:lnTo>
                      <a:pt x="2185" y="24"/>
                    </a:lnTo>
                    <a:lnTo>
                      <a:pt x="2185" y="24"/>
                    </a:lnTo>
                    <a:lnTo>
                      <a:pt x="2183" y="22"/>
                    </a:lnTo>
                    <a:lnTo>
                      <a:pt x="2181" y="18"/>
                    </a:lnTo>
                    <a:lnTo>
                      <a:pt x="2176" y="16"/>
                    </a:lnTo>
                    <a:lnTo>
                      <a:pt x="2170" y="16"/>
                    </a:lnTo>
                    <a:lnTo>
                      <a:pt x="2165" y="18"/>
                    </a:lnTo>
                    <a:lnTo>
                      <a:pt x="2165" y="18"/>
                    </a:lnTo>
                    <a:lnTo>
                      <a:pt x="2158" y="24"/>
                    </a:lnTo>
                    <a:lnTo>
                      <a:pt x="2154" y="25"/>
                    </a:lnTo>
                    <a:lnTo>
                      <a:pt x="2152" y="25"/>
                    </a:lnTo>
                    <a:lnTo>
                      <a:pt x="2152" y="25"/>
                    </a:lnTo>
                    <a:lnTo>
                      <a:pt x="2150" y="24"/>
                    </a:lnTo>
                    <a:lnTo>
                      <a:pt x="2150" y="22"/>
                    </a:lnTo>
                    <a:lnTo>
                      <a:pt x="2152" y="16"/>
                    </a:lnTo>
                    <a:lnTo>
                      <a:pt x="2154" y="11"/>
                    </a:lnTo>
                    <a:lnTo>
                      <a:pt x="2154" y="9"/>
                    </a:lnTo>
                    <a:lnTo>
                      <a:pt x="2150" y="7"/>
                    </a:lnTo>
                    <a:lnTo>
                      <a:pt x="2150" y="7"/>
                    </a:lnTo>
                    <a:lnTo>
                      <a:pt x="2147" y="7"/>
                    </a:lnTo>
                    <a:lnTo>
                      <a:pt x="2145" y="9"/>
                    </a:lnTo>
                    <a:lnTo>
                      <a:pt x="2145" y="9"/>
                    </a:lnTo>
                    <a:lnTo>
                      <a:pt x="2139" y="9"/>
                    </a:lnTo>
                    <a:lnTo>
                      <a:pt x="2136" y="9"/>
                    </a:lnTo>
                    <a:lnTo>
                      <a:pt x="2127" y="5"/>
                    </a:lnTo>
                    <a:lnTo>
                      <a:pt x="2127" y="5"/>
                    </a:lnTo>
                    <a:lnTo>
                      <a:pt x="2121" y="5"/>
                    </a:lnTo>
                    <a:lnTo>
                      <a:pt x="2118" y="5"/>
                    </a:lnTo>
                    <a:lnTo>
                      <a:pt x="2109" y="7"/>
                    </a:lnTo>
                    <a:lnTo>
                      <a:pt x="2109" y="7"/>
                    </a:lnTo>
                    <a:lnTo>
                      <a:pt x="2096" y="11"/>
                    </a:lnTo>
                    <a:lnTo>
                      <a:pt x="2089" y="11"/>
                    </a:lnTo>
                    <a:lnTo>
                      <a:pt x="2082" y="11"/>
                    </a:lnTo>
                    <a:lnTo>
                      <a:pt x="2082" y="11"/>
                    </a:lnTo>
                    <a:lnTo>
                      <a:pt x="2072" y="5"/>
                    </a:lnTo>
                    <a:lnTo>
                      <a:pt x="2067" y="2"/>
                    </a:lnTo>
                    <a:lnTo>
                      <a:pt x="2062" y="2"/>
                    </a:lnTo>
                    <a:lnTo>
                      <a:pt x="2062" y="2"/>
                    </a:lnTo>
                    <a:lnTo>
                      <a:pt x="2034" y="0"/>
                    </a:lnTo>
                    <a:lnTo>
                      <a:pt x="2034" y="0"/>
                    </a:lnTo>
                    <a:lnTo>
                      <a:pt x="2024" y="0"/>
                    </a:lnTo>
                    <a:lnTo>
                      <a:pt x="2015" y="0"/>
                    </a:lnTo>
                    <a:lnTo>
                      <a:pt x="2015" y="0"/>
                    </a:lnTo>
                    <a:lnTo>
                      <a:pt x="2005" y="4"/>
                    </a:lnTo>
                    <a:lnTo>
                      <a:pt x="1996" y="7"/>
                    </a:lnTo>
                    <a:lnTo>
                      <a:pt x="1996" y="7"/>
                    </a:lnTo>
                    <a:lnTo>
                      <a:pt x="1989" y="7"/>
                    </a:lnTo>
                    <a:lnTo>
                      <a:pt x="1982" y="7"/>
                    </a:lnTo>
                    <a:lnTo>
                      <a:pt x="1982" y="7"/>
                    </a:lnTo>
                    <a:lnTo>
                      <a:pt x="1978" y="7"/>
                    </a:lnTo>
                    <a:lnTo>
                      <a:pt x="1977" y="9"/>
                    </a:lnTo>
                    <a:lnTo>
                      <a:pt x="1973" y="13"/>
                    </a:lnTo>
                    <a:lnTo>
                      <a:pt x="1973" y="13"/>
                    </a:lnTo>
                    <a:lnTo>
                      <a:pt x="1969" y="14"/>
                    </a:lnTo>
                    <a:lnTo>
                      <a:pt x="1966" y="14"/>
                    </a:lnTo>
                    <a:lnTo>
                      <a:pt x="1960" y="14"/>
                    </a:lnTo>
                    <a:lnTo>
                      <a:pt x="1957" y="13"/>
                    </a:lnTo>
                    <a:lnTo>
                      <a:pt x="1957" y="13"/>
                    </a:lnTo>
                    <a:lnTo>
                      <a:pt x="1953" y="14"/>
                    </a:lnTo>
                    <a:lnTo>
                      <a:pt x="1951" y="18"/>
                    </a:lnTo>
                    <a:lnTo>
                      <a:pt x="1949" y="22"/>
                    </a:lnTo>
                    <a:lnTo>
                      <a:pt x="1949" y="25"/>
                    </a:lnTo>
                    <a:lnTo>
                      <a:pt x="1949" y="25"/>
                    </a:lnTo>
                    <a:lnTo>
                      <a:pt x="1946" y="27"/>
                    </a:lnTo>
                    <a:lnTo>
                      <a:pt x="1942" y="27"/>
                    </a:lnTo>
                    <a:lnTo>
                      <a:pt x="1937" y="25"/>
                    </a:lnTo>
                    <a:lnTo>
                      <a:pt x="1937" y="25"/>
                    </a:lnTo>
                    <a:lnTo>
                      <a:pt x="1931" y="27"/>
                    </a:lnTo>
                    <a:lnTo>
                      <a:pt x="1928" y="31"/>
                    </a:lnTo>
                    <a:lnTo>
                      <a:pt x="1928" y="31"/>
                    </a:lnTo>
                    <a:lnTo>
                      <a:pt x="1924" y="29"/>
                    </a:lnTo>
                    <a:lnTo>
                      <a:pt x="1922" y="27"/>
                    </a:lnTo>
                    <a:lnTo>
                      <a:pt x="1919" y="24"/>
                    </a:lnTo>
                    <a:lnTo>
                      <a:pt x="1919" y="24"/>
                    </a:lnTo>
                    <a:lnTo>
                      <a:pt x="1913" y="20"/>
                    </a:lnTo>
                    <a:lnTo>
                      <a:pt x="1906" y="18"/>
                    </a:lnTo>
                    <a:lnTo>
                      <a:pt x="1906" y="18"/>
                    </a:lnTo>
                    <a:lnTo>
                      <a:pt x="1895" y="16"/>
                    </a:lnTo>
                    <a:lnTo>
                      <a:pt x="1891" y="18"/>
                    </a:lnTo>
                    <a:lnTo>
                      <a:pt x="1886" y="20"/>
                    </a:lnTo>
                    <a:lnTo>
                      <a:pt x="1886" y="20"/>
                    </a:lnTo>
                    <a:lnTo>
                      <a:pt x="1882" y="24"/>
                    </a:lnTo>
                    <a:lnTo>
                      <a:pt x="1881" y="29"/>
                    </a:lnTo>
                    <a:lnTo>
                      <a:pt x="1881" y="29"/>
                    </a:lnTo>
                    <a:lnTo>
                      <a:pt x="1882" y="34"/>
                    </a:lnTo>
                    <a:lnTo>
                      <a:pt x="1881" y="36"/>
                    </a:lnTo>
                    <a:lnTo>
                      <a:pt x="1879" y="38"/>
                    </a:lnTo>
                    <a:lnTo>
                      <a:pt x="1879" y="38"/>
                    </a:lnTo>
                    <a:lnTo>
                      <a:pt x="1873" y="40"/>
                    </a:lnTo>
                    <a:lnTo>
                      <a:pt x="1866" y="38"/>
                    </a:lnTo>
                    <a:lnTo>
                      <a:pt x="1861" y="36"/>
                    </a:lnTo>
                    <a:lnTo>
                      <a:pt x="1855" y="38"/>
                    </a:lnTo>
                    <a:lnTo>
                      <a:pt x="1855" y="38"/>
                    </a:lnTo>
                    <a:lnTo>
                      <a:pt x="1850" y="40"/>
                    </a:lnTo>
                    <a:lnTo>
                      <a:pt x="1846" y="43"/>
                    </a:lnTo>
                    <a:lnTo>
                      <a:pt x="1846" y="43"/>
                    </a:lnTo>
                    <a:lnTo>
                      <a:pt x="1841" y="43"/>
                    </a:lnTo>
                    <a:lnTo>
                      <a:pt x="1835" y="47"/>
                    </a:lnTo>
                    <a:lnTo>
                      <a:pt x="1835" y="47"/>
                    </a:lnTo>
                    <a:lnTo>
                      <a:pt x="1834" y="49"/>
                    </a:lnTo>
                    <a:lnTo>
                      <a:pt x="1834" y="52"/>
                    </a:lnTo>
                    <a:lnTo>
                      <a:pt x="1835" y="56"/>
                    </a:lnTo>
                    <a:lnTo>
                      <a:pt x="1837" y="58"/>
                    </a:lnTo>
                    <a:lnTo>
                      <a:pt x="1837" y="58"/>
                    </a:lnTo>
                    <a:lnTo>
                      <a:pt x="1852" y="67"/>
                    </a:lnTo>
                    <a:lnTo>
                      <a:pt x="1859" y="72"/>
                    </a:lnTo>
                    <a:lnTo>
                      <a:pt x="1861" y="76"/>
                    </a:lnTo>
                    <a:lnTo>
                      <a:pt x="1859" y="80"/>
                    </a:lnTo>
                    <a:lnTo>
                      <a:pt x="1859" y="80"/>
                    </a:lnTo>
                    <a:lnTo>
                      <a:pt x="1855" y="81"/>
                    </a:lnTo>
                    <a:lnTo>
                      <a:pt x="1852" y="81"/>
                    </a:lnTo>
                    <a:lnTo>
                      <a:pt x="1843" y="81"/>
                    </a:lnTo>
                    <a:lnTo>
                      <a:pt x="1843" y="81"/>
                    </a:lnTo>
                    <a:lnTo>
                      <a:pt x="1839" y="80"/>
                    </a:lnTo>
                    <a:lnTo>
                      <a:pt x="1835" y="76"/>
                    </a:lnTo>
                    <a:lnTo>
                      <a:pt x="1830" y="69"/>
                    </a:lnTo>
                    <a:lnTo>
                      <a:pt x="1830" y="69"/>
                    </a:lnTo>
                    <a:lnTo>
                      <a:pt x="1823" y="60"/>
                    </a:lnTo>
                    <a:lnTo>
                      <a:pt x="1817" y="54"/>
                    </a:lnTo>
                    <a:lnTo>
                      <a:pt x="1812" y="52"/>
                    </a:lnTo>
                    <a:lnTo>
                      <a:pt x="1812" y="52"/>
                    </a:lnTo>
                    <a:lnTo>
                      <a:pt x="1806" y="51"/>
                    </a:lnTo>
                    <a:lnTo>
                      <a:pt x="1799" y="51"/>
                    </a:lnTo>
                    <a:lnTo>
                      <a:pt x="1794" y="52"/>
                    </a:lnTo>
                    <a:lnTo>
                      <a:pt x="1790" y="56"/>
                    </a:lnTo>
                    <a:lnTo>
                      <a:pt x="1790" y="56"/>
                    </a:lnTo>
                    <a:lnTo>
                      <a:pt x="1788" y="60"/>
                    </a:lnTo>
                    <a:lnTo>
                      <a:pt x="1788" y="63"/>
                    </a:lnTo>
                    <a:lnTo>
                      <a:pt x="1790" y="71"/>
                    </a:lnTo>
                    <a:lnTo>
                      <a:pt x="1790" y="71"/>
                    </a:lnTo>
                    <a:lnTo>
                      <a:pt x="1790" y="76"/>
                    </a:lnTo>
                    <a:lnTo>
                      <a:pt x="1786" y="80"/>
                    </a:lnTo>
                    <a:lnTo>
                      <a:pt x="1786" y="80"/>
                    </a:lnTo>
                    <a:lnTo>
                      <a:pt x="1776" y="81"/>
                    </a:lnTo>
                    <a:lnTo>
                      <a:pt x="1770" y="81"/>
                    </a:lnTo>
                    <a:lnTo>
                      <a:pt x="1765" y="81"/>
                    </a:lnTo>
                    <a:lnTo>
                      <a:pt x="1765" y="81"/>
                    </a:lnTo>
                    <a:lnTo>
                      <a:pt x="1761" y="78"/>
                    </a:lnTo>
                    <a:lnTo>
                      <a:pt x="1758" y="74"/>
                    </a:lnTo>
                    <a:lnTo>
                      <a:pt x="1758" y="74"/>
                    </a:lnTo>
                    <a:lnTo>
                      <a:pt x="1754" y="72"/>
                    </a:lnTo>
                    <a:lnTo>
                      <a:pt x="1750" y="72"/>
                    </a:lnTo>
                    <a:lnTo>
                      <a:pt x="1750" y="72"/>
                    </a:lnTo>
                    <a:lnTo>
                      <a:pt x="1748" y="74"/>
                    </a:lnTo>
                    <a:lnTo>
                      <a:pt x="1747" y="76"/>
                    </a:lnTo>
                    <a:lnTo>
                      <a:pt x="1747" y="76"/>
                    </a:lnTo>
                    <a:lnTo>
                      <a:pt x="1741" y="78"/>
                    </a:lnTo>
                    <a:lnTo>
                      <a:pt x="1739" y="76"/>
                    </a:lnTo>
                    <a:lnTo>
                      <a:pt x="1736" y="74"/>
                    </a:lnTo>
                    <a:lnTo>
                      <a:pt x="1734" y="71"/>
                    </a:lnTo>
                    <a:lnTo>
                      <a:pt x="1730" y="63"/>
                    </a:lnTo>
                    <a:lnTo>
                      <a:pt x="1727" y="58"/>
                    </a:lnTo>
                    <a:lnTo>
                      <a:pt x="1727" y="58"/>
                    </a:lnTo>
                    <a:lnTo>
                      <a:pt x="1723" y="56"/>
                    </a:lnTo>
                    <a:lnTo>
                      <a:pt x="1720" y="58"/>
                    </a:lnTo>
                    <a:lnTo>
                      <a:pt x="1712" y="62"/>
                    </a:lnTo>
                    <a:lnTo>
                      <a:pt x="1712" y="62"/>
                    </a:lnTo>
                    <a:lnTo>
                      <a:pt x="1705" y="62"/>
                    </a:lnTo>
                    <a:lnTo>
                      <a:pt x="1698" y="62"/>
                    </a:lnTo>
                    <a:lnTo>
                      <a:pt x="1698" y="62"/>
                    </a:lnTo>
                    <a:lnTo>
                      <a:pt x="1691" y="63"/>
                    </a:lnTo>
                    <a:lnTo>
                      <a:pt x="1685" y="65"/>
                    </a:lnTo>
                    <a:lnTo>
                      <a:pt x="1685" y="65"/>
                    </a:lnTo>
                    <a:lnTo>
                      <a:pt x="1674" y="63"/>
                    </a:lnTo>
                    <a:lnTo>
                      <a:pt x="1663" y="62"/>
                    </a:lnTo>
                    <a:lnTo>
                      <a:pt x="1663" y="62"/>
                    </a:lnTo>
                    <a:lnTo>
                      <a:pt x="1651" y="63"/>
                    </a:lnTo>
                    <a:lnTo>
                      <a:pt x="1645" y="65"/>
                    </a:lnTo>
                    <a:lnTo>
                      <a:pt x="1642" y="69"/>
                    </a:lnTo>
                    <a:lnTo>
                      <a:pt x="1642" y="69"/>
                    </a:lnTo>
                    <a:lnTo>
                      <a:pt x="1642" y="72"/>
                    </a:lnTo>
                    <a:lnTo>
                      <a:pt x="1642" y="78"/>
                    </a:lnTo>
                    <a:lnTo>
                      <a:pt x="1643" y="81"/>
                    </a:lnTo>
                    <a:lnTo>
                      <a:pt x="1642" y="85"/>
                    </a:lnTo>
                    <a:lnTo>
                      <a:pt x="1642" y="85"/>
                    </a:lnTo>
                    <a:lnTo>
                      <a:pt x="1640" y="87"/>
                    </a:lnTo>
                    <a:lnTo>
                      <a:pt x="1640" y="87"/>
                    </a:lnTo>
                    <a:lnTo>
                      <a:pt x="1636" y="85"/>
                    </a:lnTo>
                    <a:lnTo>
                      <a:pt x="1633" y="78"/>
                    </a:lnTo>
                    <a:lnTo>
                      <a:pt x="1633" y="78"/>
                    </a:lnTo>
                    <a:lnTo>
                      <a:pt x="1629" y="72"/>
                    </a:lnTo>
                    <a:lnTo>
                      <a:pt x="1624" y="72"/>
                    </a:lnTo>
                    <a:lnTo>
                      <a:pt x="1618" y="74"/>
                    </a:lnTo>
                    <a:lnTo>
                      <a:pt x="1613" y="78"/>
                    </a:lnTo>
                    <a:lnTo>
                      <a:pt x="1613" y="78"/>
                    </a:lnTo>
                    <a:lnTo>
                      <a:pt x="1611" y="81"/>
                    </a:lnTo>
                    <a:lnTo>
                      <a:pt x="1611" y="83"/>
                    </a:lnTo>
                    <a:lnTo>
                      <a:pt x="1615" y="90"/>
                    </a:lnTo>
                    <a:lnTo>
                      <a:pt x="1615" y="90"/>
                    </a:lnTo>
                    <a:lnTo>
                      <a:pt x="1616" y="94"/>
                    </a:lnTo>
                    <a:lnTo>
                      <a:pt x="1615" y="96"/>
                    </a:lnTo>
                    <a:lnTo>
                      <a:pt x="1611" y="96"/>
                    </a:lnTo>
                    <a:lnTo>
                      <a:pt x="1602" y="96"/>
                    </a:lnTo>
                    <a:lnTo>
                      <a:pt x="1602" y="96"/>
                    </a:lnTo>
                    <a:lnTo>
                      <a:pt x="1589" y="98"/>
                    </a:lnTo>
                    <a:lnTo>
                      <a:pt x="1577" y="101"/>
                    </a:lnTo>
                    <a:lnTo>
                      <a:pt x="1566" y="105"/>
                    </a:lnTo>
                    <a:lnTo>
                      <a:pt x="1553" y="107"/>
                    </a:lnTo>
                    <a:lnTo>
                      <a:pt x="1553" y="107"/>
                    </a:lnTo>
                    <a:lnTo>
                      <a:pt x="1542" y="109"/>
                    </a:lnTo>
                    <a:lnTo>
                      <a:pt x="1531" y="110"/>
                    </a:lnTo>
                    <a:lnTo>
                      <a:pt x="1531" y="110"/>
                    </a:lnTo>
                    <a:lnTo>
                      <a:pt x="1528" y="114"/>
                    </a:lnTo>
                    <a:lnTo>
                      <a:pt x="1524" y="118"/>
                    </a:lnTo>
                    <a:lnTo>
                      <a:pt x="1524" y="121"/>
                    </a:lnTo>
                    <a:lnTo>
                      <a:pt x="1528" y="125"/>
                    </a:lnTo>
                    <a:lnTo>
                      <a:pt x="1528" y="125"/>
                    </a:lnTo>
                    <a:lnTo>
                      <a:pt x="1537" y="127"/>
                    </a:lnTo>
                    <a:lnTo>
                      <a:pt x="1544" y="128"/>
                    </a:lnTo>
                    <a:lnTo>
                      <a:pt x="1551" y="127"/>
                    </a:lnTo>
                    <a:lnTo>
                      <a:pt x="1560" y="125"/>
                    </a:lnTo>
                    <a:lnTo>
                      <a:pt x="1560" y="125"/>
                    </a:lnTo>
                    <a:lnTo>
                      <a:pt x="1564" y="123"/>
                    </a:lnTo>
                    <a:lnTo>
                      <a:pt x="1569" y="123"/>
                    </a:lnTo>
                    <a:lnTo>
                      <a:pt x="1573" y="125"/>
                    </a:lnTo>
                    <a:lnTo>
                      <a:pt x="1577" y="128"/>
                    </a:lnTo>
                    <a:lnTo>
                      <a:pt x="1577" y="128"/>
                    </a:lnTo>
                    <a:lnTo>
                      <a:pt x="1577" y="136"/>
                    </a:lnTo>
                    <a:lnTo>
                      <a:pt x="1577" y="143"/>
                    </a:lnTo>
                    <a:lnTo>
                      <a:pt x="1573" y="150"/>
                    </a:lnTo>
                    <a:lnTo>
                      <a:pt x="1567" y="156"/>
                    </a:lnTo>
                    <a:lnTo>
                      <a:pt x="1567" y="156"/>
                    </a:lnTo>
                    <a:lnTo>
                      <a:pt x="1557" y="157"/>
                    </a:lnTo>
                    <a:lnTo>
                      <a:pt x="1544" y="157"/>
                    </a:lnTo>
                    <a:lnTo>
                      <a:pt x="1544" y="157"/>
                    </a:lnTo>
                    <a:lnTo>
                      <a:pt x="1535" y="157"/>
                    </a:lnTo>
                    <a:lnTo>
                      <a:pt x="1535" y="157"/>
                    </a:lnTo>
                    <a:lnTo>
                      <a:pt x="1531" y="159"/>
                    </a:lnTo>
                    <a:lnTo>
                      <a:pt x="1528" y="163"/>
                    </a:lnTo>
                    <a:lnTo>
                      <a:pt x="1528" y="163"/>
                    </a:lnTo>
                    <a:lnTo>
                      <a:pt x="1519" y="166"/>
                    </a:lnTo>
                    <a:lnTo>
                      <a:pt x="1508" y="168"/>
                    </a:lnTo>
                    <a:lnTo>
                      <a:pt x="1497" y="170"/>
                    </a:lnTo>
                    <a:lnTo>
                      <a:pt x="1486" y="168"/>
                    </a:lnTo>
                    <a:lnTo>
                      <a:pt x="1486" y="168"/>
                    </a:lnTo>
                    <a:lnTo>
                      <a:pt x="1477" y="168"/>
                    </a:lnTo>
                    <a:lnTo>
                      <a:pt x="1470" y="172"/>
                    </a:lnTo>
                    <a:lnTo>
                      <a:pt x="1470" y="172"/>
                    </a:lnTo>
                    <a:lnTo>
                      <a:pt x="1466" y="176"/>
                    </a:lnTo>
                    <a:lnTo>
                      <a:pt x="1464" y="179"/>
                    </a:lnTo>
                    <a:lnTo>
                      <a:pt x="1462" y="183"/>
                    </a:lnTo>
                    <a:lnTo>
                      <a:pt x="1462" y="188"/>
                    </a:lnTo>
                    <a:lnTo>
                      <a:pt x="1464" y="194"/>
                    </a:lnTo>
                    <a:lnTo>
                      <a:pt x="1466" y="197"/>
                    </a:lnTo>
                    <a:lnTo>
                      <a:pt x="1468" y="203"/>
                    </a:lnTo>
                    <a:lnTo>
                      <a:pt x="1473" y="204"/>
                    </a:lnTo>
                    <a:lnTo>
                      <a:pt x="1473" y="204"/>
                    </a:lnTo>
                    <a:lnTo>
                      <a:pt x="1481" y="208"/>
                    </a:lnTo>
                    <a:lnTo>
                      <a:pt x="1488" y="208"/>
                    </a:lnTo>
                    <a:lnTo>
                      <a:pt x="1497" y="206"/>
                    </a:lnTo>
                    <a:lnTo>
                      <a:pt x="1504" y="203"/>
                    </a:lnTo>
                    <a:lnTo>
                      <a:pt x="1504" y="203"/>
                    </a:lnTo>
                    <a:lnTo>
                      <a:pt x="1510" y="201"/>
                    </a:lnTo>
                    <a:lnTo>
                      <a:pt x="1515" y="201"/>
                    </a:lnTo>
                    <a:lnTo>
                      <a:pt x="1515" y="201"/>
                    </a:lnTo>
                    <a:lnTo>
                      <a:pt x="1522" y="199"/>
                    </a:lnTo>
                    <a:lnTo>
                      <a:pt x="1531" y="199"/>
                    </a:lnTo>
                    <a:lnTo>
                      <a:pt x="1531" y="199"/>
                    </a:lnTo>
                    <a:lnTo>
                      <a:pt x="1537" y="203"/>
                    </a:lnTo>
                    <a:lnTo>
                      <a:pt x="1539" y="204"/>
                    </a:lnTo>
                    <a:lnTo>
                      <a:pt x="1539" y="208"/>
                    </a:lnTo>
                    <a:lnTo>
                      <a:pt x="1539" y="208"/>
                    </a:lnTo>
                    <a:lnTo>
                      <a:pt x="1537" y="212"/>
                    </a:lnTo>
                    <a:lnTo>
                      <a:pt x="1535" y="214"/>
                    </a:lnTo>
                    <a:lnTo>
                      <a:pt x="1524" y="215"/>
                    </a:lnTo>
                    <a:lnTo>
                      <a:pt x="1513" y="214"/>
                    </a:lnTo>
                    <a:lnTo>
                      <a:pt x="1506" y="214"/>
                    </a:lnTo>
                    <a:lnTo>
                      <a:pt x="1506" y="214"/>
                    </a:lnTo>
                    <a:lnTo>
                      <a:pt x="1488" y="215"/>
                    </a:lnTo>
                    <a:lnTo>
                      <a:pt x="1481" y="219"/>
                    </a:lnTo>
                    <a:lnTo>
                      <a:pt x="1477" y="221"/>
                    </a:lnTo>
                    <a:lnTo>
                      <a:pt x="1473" y="224"/>
                    </a:lnTo>
                    <a:lnTo>
                      <a:pt x="1473" y="224"/>
                    </a:lnTo>
                    <a:lnTo>
                      <a:pt x="1473" y="230"/>
                    </a:lnTo>
                    <a:lnTo>
                      <a:pt x="1475" y="237"/>
                    </a:lnTo>
                    <a:lnTo>
                      <a:pt x="1479" y="241"/>
                    </a:lnTo>
                    <a:lnTo>
                      <a:pt x="1484" y="246"/>
                    </a:lnTo>
                    <a:lnTo>
                      <a:pt x="1484" y="246"/>
                    </a:lnTo>
                    <a:lnTo>
                      <a:pt x="1490" y="248"/>
                    </a:lnTo>
                    <a:lnTo>
                      <a:pt x="1497" y="252"/>
                    </a:lnTo>
                    <a:lnTo>
                      <a:pt x="1502" y="252"/>
                    </a:lnTo>
                    <a:lnTo>
                      <a:pt x="1510" y="252"/>
                    </a:lnTo>
                    <a:lnTo>
                      <a:pt x="1510" y="252"/>
                    </a:lnTo>
                    <a:lnTo>
                      <a:pt x="1517" y="248"/>
                    </a:lnTo>
                    <a:lnTo>
                      <a:pt x="1522" y="244"/>
                    </a:lnTo>
                    <a:lnTo>
                      <a:pt x="1529" y="241"/>
                    </a:lnTo>
                    <a:lnTo>
                      <a:pt x="1535" y="237"/>
                    </a:lnTo>
                    <a:lnTo>
                      <a:pt x="1535" y="237"/>
                    </a:lnTo>
                    <a:lnTo>
                      <a:pt x="1546" y="235"/>
                    </a:lnTo>
                    <a:lnTo>
                      <a:pt x="1555" y="235"/>
                    </a:lnTo>
                    <a:lnTo>
                      <a:pt x="1575" y="235"/>
                    </a:lnTo>
                    <a:lnTo>
                      <a:pt x="1596" y="239"/>
                    </a:lnTo>
                    <a:lnTo>
                      <a:pt x="1615" y="244"/>
                    </a:lnTo>
                    <a:lnTo>
                      <a:pt x="1615" y="244"/>
                    </a:lnTo>
                    <a:lnTo>
                      <a:pt x="1631" y="250"/>
                    </a:lnTo>
                    <a:lnTo>
                      <a:pt x="1645" y="259"/>
                    </a:lnTo>
                    <a:lnTo>
                      <a:pt x="1645" y="259"/>
                    </a:lnTo>
                    <a:lnTo>
                      <a:pt x="1660" y="268"/>
                    </a:lnTo>
                    <a:lnTo>
                      <a:pt x="1671" y="277"/>
                    </a:lnTo>
                    <a:lnTo>
                      <a:pt x="1671" y="277"/>
                    </a:lnTo>
                    <a:lnTo>
                      <a:pt x="1685" y="291"/>
                    </a:lnTo>
                    <a:lnTo>
                      <a:pt x="1696" y="306"/>
                    </a:lnTo>
                    <a:lnTo>
                      <a:pt x="1696" y="306"/>
                    </a:lnTo>
                    <a:lnTo>
                      <a:pt x="1703" y="318"/>
                    </a:lnTo>
                    <a:lnTo>
                      <a:pt x="1710" y="329"/>
                    </a:lnTo>
                    <a:lnTo>
                      <a:pt x="1714" y="337"/>
                    </a:lnTo>
                    <a:lnTo>
                      <a:pt x="1714" y="342"/>
                    </a:lnTo>
                    <a:lnTo>
                      <a:pt x="1714" y="349"/>
                    </a:lnTo>
                    <a:lnTo>
                      <a:pt x="1712" y="356"/>
                    </a:lnTo>
                    <a:lnTo>
                      <a:pt x="1712" y="356"/>
                    </a:lnTo>
                    <a:lnTo>
                      <a:pt x="1709" y="360"/>
                    </a:lnTo>
                    <a:lnTo>
                      <a:pt x="1707" y="362"/>
                    </a:lnTo>
                    <a:lnTo>
                      <a:pt x="1707" y="364"/>
                    </a:lnTo>
                    <a:lnTo>
                      <a:pt x="1707" y="364"/>
                    </a:lnTo>
                    <a:lnTo>
                      <a:pt x="1709" y="369"/>
                    </a:lnTo>
                    <a:lnTo>
                      <a:pt x="1712" y="373"/>
                    </a:lnTo>
                    <a:lnTo>
                      <a:pt x="1716" y="375"/>
                    </a:lnTo>
                    <a:lnTo>
                      <a:pt x="1721" y="375"/>
                    </a:lnTo>
                    <a:lnTo>
                      <a:pt x="1721" y="375"/>
                    </a:lnTo>
                    <a:lnTo>
                      <a:pt x="1734" y="375"/>
                    </a:lnTo>
                    <a:lnTo>
                      <a:pt x="1747" y="376"/>
                    </a:lnTo>
                    <a:lnTo>
                      <a:pt x="1752" y="378"/>
                    </a:lnTo>
                    <a:lnTo>
                      <a:pt x="1758" y="382"/>
                    </a:lnTo>
                    <a:lnTo>
                      <a:pt x="1761" y="385"/>
                    </a:lnTo>
                    <a:lnTo>
                      <a:pt x="1765" y="391"/>
                    </a:lnTo>
                    <a:lnTo>
                      <a:pt x="1765" y="391"/>
                    </a:lnTo>
                    <a:lnTo>
                      <a:pt x="1765" y="400"/>
                    </a:lnTo>
                    <a:lnTo>
                      <a:pt x="1765" y="404"/>
                    </a:lnTo>
                    <a:lnTo>
                      <a:pt x="1761" y="405"/>
                    </a:lnTo>
                    <a:lnTo>
                      <a:pt x="1761" y="405"/>
                    </a:lnTo>
                    <a:lnTo>
                      <a:pt x="1758" y="405"/>
                    </a:lnTo>
                    <a:lnTo>
                      <a:pt x="1752" y="404"/>
                    </a:lnTo>
                    <a:lnTo>
                      <a:pt x="1747" y="402"/>
                    </a:lnTo>
                    <a:lnTo>
                      <a:pt x="1741" y="400"/>
                    </a:lnTo>
                    <a:lnTo>
                      <a:pt x="1741" y="400"/>
                    </a:lnTo>
                    <a:lnTo>
                      <a:pt x="1729" y="400"/>
                    </a:lnTo>
                    <a:lnTo>
                      <a:pt x="1721" y="400"/>
                    </a:lnTo>
                    <a:lnTo>
                      <a:pt x="1720" y="402"/>
                    </a:lnTo>
                    <a:lnTo>
                      <a:pt x="1718" y="404"/>
                    </a:lnTo>
                    <a:lnTo>
                      <a:pt x="1718" y="404"/>
                    </a:lnTo>
                    <a:lnTo>
                      <a:pt x="1716" y="409"/>
                    </a:lnTo>
                    <a:lnTo>
                      <a:pt x="1720" y="411"/>
                    </a:lnTo>
                    <a:lnTo>
                      <a:pt x="1725" y="416"/>
                    </a:lnTo>
                    <a:lnTo>
                      <a:pt x="1725" y="416"/>
                    </a:lnTo>
                    <a:lnTo>
                      <a:pt x="1729" y="420"/>
                    </a:lnTo>
                    <a:lnTo>
                      <a:pt x="1730" y="423"/>
                    </a:lnTo>
                    <a:lnTo>
                      <a:pt x="1730" y="423"/>
                    </a:lnTo>
                    <a:lnTo>
                      <a:pt x="1725" y="427"/>
                    </a:lnTo>
                    <a:lnTo>
                      <a:pt x="1720" y="429"/>
                    </a:lnTo>
                    <a:lnTo>
                      <a:pt x="1718" y="431"/>
                    </a:lnTo>
                    <a:lnTo>
                      <a:pt x="1718" y="431"/>
                    </a:lnTo>
                    <a:lnTo>
                      <a:pt x="1718" y="436"/>
                    </a:lnTo>
                    <a:lnTo>
                      <a:pt x="1720" y="440"/>
                    </a:lnTo>
                    <a:lnTo>
                      <a:pt x="1723" y="442"/>
                    </a:lnTo>
                    <a:lnTo>
                      <a:pt x="1727" y="445"/>
                    </a:lnTo>
                    <a:lnTo>
                      <a:pt x="1727" y="445"/>
                    </a:lnTo>
                    <a:lnTo>
                      <a:pt x="1727" y="449"/>
                    </a:lnTo>
                    <a:lnTo>
                      <a:pt x="1725" y="451"/>
                    </a:lnTo>
                    <a:lnTo>
                      <a:pt x="1721" y="452"/>
                    </a:lnTo>
                    <a:lnTo>
                      <a:pt x="1721" y="456"/>
                    </a:lnTo>
                    <a:lnTo>
                      <a:pt x="1721" y="456"/>
                    </a:lnTo>
                    <a:lnTo>
                      <a:pt x="1723" y="461"/>
                    </a:lnTo>
                    <a:lnTo>
                      <a:pt x="1727" y="463"/>
                    </a:lnTo>
                    <a:lnTo>
                      <a:pt x="1732" y="465"/>
                    </a:lnTo>
                    <a:lnTo>
                      <a:pt x="1736" y="465"/>
                    </a:lnTo>
                    <a:lnTo>
                      <a:pt x="1736" y="465"/>
                    </a:lnTo>
                    <a:lnTo>
                      <a:pt x="1743" y="463"/>
                    </a:lnTo>
                    <a:lnTo>
                      <a:pt x="1745" y="460"/>
                    </a:lnTo>
                    <a:lnTo>
                      <a:pt x="1747" y="454"/>
                    </a:lnTo>
                    <a:lnTo>
                      <a:pt x="1745" y="449"/>
                    </a:lnTo>
                    <a:lnTo>
                      <a:pt x="1743" y="438"/>
                    </a:lnTo>
                    <a:lnTo>
                      <a:pt x="1743" y="432"/>
                    </a:lnTo>
                    <a:lnTo>
                      <a:pt x="1745" y="429"/>
                    </a:lnTo>
                    <a:lnTo>
                      <a:pt x="1745" y="429"/>
                    </a:lnTo>
                    <a:lnTo>
                      <a:pt x="1750" y="425"/>
                    </a:lnTo>
                    <a:lnTo>
                      <a:pt x="1756" y="423"/>
                    </a:lnTo>
                    <a:lnTo>
                      <a:pt x="1765" y="425"/>
                    </a:lnTo>
                    <a:lnTo>
                      <a:pt x="1772" y="427"/>
                    </a:lnTo>
                    <a:lnTo>
                      <a:pt x="1788" y="431"/>
                    </a:lnTo>
                    <a:lnTo>
                      <a:pt x="1797" y="436"/>
                    </a:lnTo>
                    <a:lnTo>
                      <a:pt x="1797" y="436"/>
                    </a:lnTo>
                    <a:lnTo>
                      <a:pt x="1803" y="440"/>
                    </a:lnTo>
                    <a:lnTo>
                      <a:pt x="1805" y="445"/>
                    </a:lnTo>
                    <a:lnTo>
                      <a:pt x="1805" y="451"/>
                    </a:lnTo>
                    <a:lnTo>
                      <a:pt x="1801" y="458"/>
                    </a:lnTo>
                    <a:lnTo>
                      <a:pt x="1801" y="458"/>
                    </a:lnTo>
                    <a:lnTo>
                      <a:pt x="1796" y="463"/>
                    </a:lnTo>
                    <a:lnTo>
                      <a:pt x="1790" y="467"/>
                    </a:lnTo>
                    <a:lnTo>
                      <a:pt x="1785" y="472"/>
                    </a:lnTo>
                    <a:lnTo>
                      <a:pt x="1783" y="480"/>
                    </a:lnTo>
                    <a:lnTo>
                      <a:pt x="1783" y="480"/>
                    </a:lnTo>
                    <a:lnTo>
                      <a:pt x="1783" y="483"/>
                    </a:lnTo>
                    <a:lnTo>
                      <a:pt x="1779" y="487"/>
                    </a:lnTo>
                    <a:lnTo>
                      <a:pt x="1777" y="490"/>
                    </a:lnTo>
                    <a:lnTo>
                      <a:pt x="1772" y="492"/>
                    </a:lnTo>
                    <a:lnTo>
                      <a:pt x="1772" y="492"/>
                    </a:lnTo>
                    <a:lnTo>
                      <a:pt x="1765" y="494"/>
                    </a:lnTo>
                    <a:lnTo>
                      <a:pt x="1759" y="494"/>
                    </a:lnTo>
                    <a:lnTo>
                      <a:pt x="1752" y="494"/>
                    </a:lnTo>
                    <a:lnTo>
                      <a:pt x="1747" y="496"/>
                    </a:lnTo>
                    <a:lnTo>
                      <a:pt x="1747" y="496"/>
                    </a:lnTo>
                    <a:lnTo>
                      <a:pt x="1741" y="499"/>
                    </a:lnTo>
                    <a:lnTo>
                      <a:pt x="1738" y="503"/>
                    </a:lnTo>
                    <a:lnTo>
                      <a:pt x="1738" y="503"/>
                    </a:lnTo>
                    <a:lnTo>
                      <a:pt x="1738" y="507"/>
                    </a:lnTo>
                    <a:lnTo>
                      <a:pt x="1738" y="510"/>
                    </a:lnTo>
                    <a:lnTo>
                      <a:pt x="1741" y="517"/>
                    </a:lnTo>
                    <a:lnTo>
                      <a:pt x="1741" y="517"/>
                    </a:lnTo>
                    <a:lnTo>
                      <a:pt x="1743" y="525"/>
                    </a:lnTo>
                    <a:lnTo>
                      <a:pt x="1743" y="532"/>
                    </a:lnTo>
                    <a:lnTo>
                      <a:pt x="1743" y="532"/>
                    </a:lnTo>
                    <a:lnTo>
                      <a:pt x="1739" y="537"/>
                    </a:lnTo>
                    <a:lnTo>
                      <a:pt x="1738" y="539"/>
                    </a:lnTo>
                    <a:lnTo>
                      <a:pt x="1738" y="543"/>
                    </a:lnTo>
                    <a:lnTo>
                      <a:pt x="1738" y="543"/>
                    </a:lnTo>
                    <a:lnTo>
                      <a:pt x="1739" y="548"/>
                    </a:lnTo>
                    <a:lnTo>
                      <a:pt x="1745" y="554"/>
                    </a:lnTo>
                    <a:lnTo>
                      <a:pt x="1750" y="557"/>
                    </a:lnTo>
                    <a:lnTo>
                      <a:pt x="1754" y="563"/>
                    </a:lnTo>
                    <a:lnTo>
                      <a:pt x="1754" y="563"/>
                    </a:lnTo>
                    <a:lnTo>
                      <a:pt x="1756" y="570"/>
                    </a:lnTo>
                    <a:lnTo>
                      <a:pt x="1758" y="577"/>
                    </a:lnTo>
                    <a:lnTo>
                      <a:pt x="1758" y="577"/>
                    </a:lnTo>
                    <a:lnTo>
                      <a:pt x="1761" y="581"/>
                    </a:lnTo>
                    <a:lnTo>
                      <a:pt x="1763" y="581"/>
                    </a:lnTo>
                    <a:lnTo>
                      <a:pt x="1770" y="583"/>
                    </a:lnTo>
                    <a:lnTo>
                      <a:pt x="1770" y="583"/>
                    </a:lnTo>
                    <a:lnTo>
                      <a:pt x="1776" y="584"/>
                    </a:lnTo>
                    <a:lnTo>
                      <a:pt x="1776" y="586"/>
                    </a:lnTo>
                    <a:lnTo>
                      <a:pt x="1776" y="590"/>
                    </a:lnTo>
                    <a:lnTo>
                      <a:pt x="1776" y="590"/>
                    </a:lnTo>
                    <a:lnTo>
                      <a:pt x="1774" y="592"/>
                    </a:lnTo>
                    <a:lnTo>
                      <a:pt x="1770" y="593"/>
                    </a:lnTo>
                    <a:lnTo>
                      <a:pt x="1768" y="595"/>
                    </a:lnTo>
                    <a:lnTo>
                      <a:pt x="1767" y="599"/>
                    </a:lnTo>
                    <a:lnTo>
                      <a:pt x="1767" y="599"/>
                    </a:lnTo>
                    <a:lnTo>
                      <a:pt x="1770" y="606"/>
                    </a:lnTo>
                    <a:lnTo>
                      <a:pt x="1776" y="612"/>
                    </a:lnTo>
                    <a:lnTo>
                      <a:pt x="1776" y="612"/>
                    </a:lnTo>
                    <a:lnTo>
                      <a:pt x="1779" y="613"/>
                    </a:lnTo>
                    <a:lnTo>
                      <a:pt x="1783" y="615"/>
                    </a:lnTo>
                    <a:lnTo>
                      <a:pt x="1783" y="615"/>
                    </a:lnTo>
                    <a:lnTo>
                      <a:pt x="1783" y="619"/>
                    </a:lnTo>
                    <a:lnTo>
                      <a:pt x="1783" y="621"/>
                    </a:lnTo>
                    <a:lnTo>
                      <a:pt x="1785" y="628"/>
                    </a:lnTo>
                    <a:lnTo>
                      <a:pt x="1785" y="628"/>
                    </a:lnTo>
                    <a:lnTo>
                      <a:pt x="1788" y="633"/>
                    </a:lnTo>
                    <a:lnTo>
                      <a:pt x="1792" y="635"/>
                    </a:lnTo>
                    <a:lnTo>
                      <a:pt x="1803" y="635"/>
                    </a:lnTo>
                    <a:lnTo>
                      <a:pt x="1803" y="635"/>
                    </a:lnTo>
                    <a:lnTo>
                      <a:pt x="1808" y="639"/>
                    </a:lnTo>
                    <a:lnTo>
                      <a:pt x="1812" y="642"/>
                    </a:lnTo>
                    <a:lnTo>
                      <a:pt x="1815" y="653"/>
                    </a:lnTo>
                    <a:lnTo>
                      <a:pt x="1815" y="653"/>
                    </a:lnTo>
                    <a:lnTo>
                      <a:pt x="1819" y="660"/>
                    </a:lnTo>
                    <a:lnTo>
                      <a:pt x="1824" y="666"/>
                    </a:lnTo>
                    <a:lnTo>
                      <a:pt x="1832" y="671"/>
                    </a:lnTo>
                    <a:lnTo>
                      <a:pt x="1834" y="671"/>
                    </a:lnTo>
                    <a:lnTo>
                      <a:pt x="1837" y="671"/>
                    </a:lnTo>
                    <a:lnTo>
                      <a:pt x="1837" y="671"/>
                    </a:lnTo>
                    <a:lnTo>
                      <a:pt x="1846" y="669"/>
                    </a:lnTo>
                    <a:lnTo>
                      <a:pt x="1850" y="669"/>
                    </a:lnTo>
                    <a:lnTo>
                      <a:pt x="1853" y="671"/>
                    </a:lnTo>
                    <a:lnTo>
                      <a:pt x="1853" y="671"/>
                    </a:lnTo>
                    <a:lnTo>
                      <a:pt x="1864" y="679"/>
                    </a:lnTo>
                    <a:lnTo>
                      <a:pt x="1872" y="686"/>
                    </a:lnTo>
                    <a:lnTo>
                      <a:pt x="1872" y="686"/>
                    </a:lnTo>
                    <a:lnTo>
                      <a:pt x="1881" y="691"/>
                    </a:lnTo>
                    <a:lnTo>
                      <a:pt x="1884" y="693"/>
                    </a:lnTo>
                    <a:lnTo>
                      <a:pt x="1888" y="693"/>
                    </a:lnTo>
                    <a:lnTo>
                      <a:pt x="1888" y="693"/>
                    </a:lnTo>
                    <a:lnTo>
                      <a:pt x="1891" y="691"/>
                    </a:lnTo>
                    <a:lnTo>
                      <a:pt x="1891" y="689"/>
                    </a:lnTo>
                    <a:lnTo>
                      <a:pt x="1891" y="682"/>
                    </a:lnTo>
                    <a:lnTo>
                      <a:pt x="1891" y="682"/>
                    </a:lnTo>
                    <a:lnTo>
                      <a:pt x="1893" y="679"/>
                    </a:lnTo>
                    <a:lnTo>
                      <a:pt x="1897" y="677"/>
                    </a:lnTo>
                    <a:lnTo>
                      <a:pt x="1901" y="671"/>
                    </a:lnTo>
                    <a:lnTo>
                      <a:pt x="1901" y="671"/>
                    </a:lnTo>
                    <a:lnTo>
                      <a:pt x="1904" y="668"/>
                    </a:lnTo>
                    <a:lnTo>
                      <a:pt x="1904" y="664"/>
                    </a:lnTo>
                    <a:lnTo>
                      <a:pt x="1904" y="655"/>
                    </a:lnTo>
                    <a:lnTo>
                      <a:pt x="1904" y="655"/>
                    </a:lnTo>
                    <a:lnTo>
                      <a:pt x="1906" y="650"/>
                    </a:lnTo>
                    <a:lnTo>
                      <a:pt x="1908" y="648"/>
                    </a:lnTo>
                    <a:lnTo>
                      <a:pt x="1911" y="641"/>
                    </a:lnTo>
                    <a:lnTo>
                      <a:pt x="1911" y="641"/>
                    </a:lnTo>
                    <a:lnTo>
                      <a:pt x="1913" y="631"/>
                    </a:lnTo>
                    <a:lnTo>
                      <a:pt x="1915" y="626"/>
                    </a:lnTo>
                    <a:lnTo>
                      <a:pt x="1919" y="622"/>
                    </a:lnTo>
                    <a:lnTo>
                      <a:pt x="1919" y="622"/>
                    </a:lnTo>
                    <a:lnTo>
                      <a:pt x="1922" y="617"/>
                    </a:lnTo>
                    <a:lnTo>
                      <a:pt x="1924" y="610"/>
                    </a:lnTo>
                    <a:lnTo>
                      <a:pt x="1924" y="610"/>
                    </a:lnTo>
                    <a:lnTo>
                      <a:pt x="1924" y="604"/>
                    </a:lnTo>
                    <a:lnTo>
                      <a:pt x="1924" y="597"/>
                    </a:lnTo>
                    <a:lnTo>
                      <a:pt x="1922" y="590"/>
                    </a:lnTo>
                    <a:lnTo>
                      <a:pt x="1924" y="584"/>
                    </a:lnTo>
                    <a:lnTo>
                      <a:pt x="1924" y="584"/>
                    </a:lnTo>
                    <a:lnTo>
                      <a:pt x="1928" y="579"/>
                    </a:lnTo>
                    <a:lnTo>
                      <a:pt x="1935" y="577"/>
                    </a:lnTo>
                    <a:lnTo>
                      <a:pt x="1948" y="572"/>
                    </a:lnTo>
                    <a:lnTo>
                      <a:pt x="1948" y="572"/>
                    </a:lnTo>
                    <a:lnTo>
                      <a:pt x="1953" y="566"/>
                    </a:lnTo>
                    <a:lnTo>
                      <a:pt x="1958" y="561"/>
                    </a:lnTo>
                    <a:lnTo>
                      <a:pt x="1958" y="561"/>
                    </a:lnTo>
                    <a:lnTo>
                      <a:pt x="1962" y="554"/>
                    </a:lnTo>
                    <a:lnTo>
                      <a:pt x="1964" y="550"/>
                    </a:lnTo>
                    <a:lnTo>
                      <a:pt x="1969" y="546"/>
                    </a:lnTo>
                    <a:lnTo>
                      <a:pt x="1977" y="546"/>
                    </a:lnTo>
                    <a:lnTo>
                      <a:pt x="1977" y="546"/>
                    </a:lnTo>
                    <a:lnTo>
                      <a:pt x="1991" y="546"/>
                    </a:lnTo>
                    <a:lnTo>
                      <a:pt x="1998" y="546"/>
                    </a:lnTo>
                    <a:lnTo>
                      <a:pt x="2005" y="545"/>
                    </a:lnTo>
                    <a:lnTo>
                      <a:pt x="2005" y="545"/>
                    </a:lnTo>
                    <a:lnTo>
                      <a:pt x="2013" y="539"/>
                    </a:lnTo>
                    <a:lnTo>
                      <a:pt x="2018" y="534"/>
                    </a:lnTo>
                    <a:lnTo>
                      <a:pt x="2027" y="521"/>
                    </a:lnTo>
                    <a:lnTo>
                      <a:pt x="2027" y="521"/>
                    </a:lnTo>
                    <a:lnTo>
                      <a:pt x="2031" y="516"/>
                    </a:lnTo>
                    <a:lnTo>
                      <a:pt x="2036" y="512"/>
                    </a:lnTo>
                    <a:lnTo>
                      <a:pt x="2036" y="512"/>
                    </a:lnTo>
                    <a:lnTo>
                      <a:pt x="2045" y="508"/>
                    </a:lnTo>
                    <a:lnTo>
                      <a:pt x="2053" y="503"/>
                    </a:lnTo>
                    <a:lnTo>
                      <a:pt x="2053" y="503"/>
                    </a:lnTo>
                    <a:lnTo>
                      <a:pt x="2058" y="498"/>
                    </a:lnTo>
                    <a:lnTo>
                      <a:pt x="2062" y="492"/>
                    </a:lnTo>
                    <a:lnTo>
                      <a:pt x="2062" y="492"/>
                    </a:lnTo>
                    <a:lnTo>
                      <a:pt x="2065" y="489"/>
                    </a:lnTo>
                    <a:lnTo>
                      <a:pt x="2069" y="487"/>
                    </a:lnTo>
                    <a:lnTo>
                      <a:pt x="2080" y="483"/>
                    </a:lnTo>
                    <a:lnTo>
                      <a:pt x="2100" y="483"/>
                    </a:lnTo>
                    <a:lnTo>
                      <a:pt x="2100" y="483"/>
                    </a:lnTo>
                    <a:lnTo>
                      <a:pt x="2116" y="483"/>
                    </a:lnTo>
                    <a:lnTo>
                      <a:pt x="2129" y="480"/>
                    </a:lnTo>
                    <a:lnTo>
                      <a:pt x="2143" y="474"/>
                    </a:lnTo>
                    <a:lnTo>
                      <a:pt x="2156" y="469"/>
                    </a:lnTo>
                    <a:lnTo>
                      <a:pt x="2156" y="469"/>
                    </a:lnTo>
                    <a:lnTo>
                      <a:pt x="2167" y="461"/>
                    </a:lnTo>
                    <a:lnTo>
                      <a:pt x="2176" y="456"/>
                    </a:lnTo>
                    <a:lnTo>
                      <a:pt x="2176" y="456"/>
                    </a:lnTo>
                    <a:lnTo>
                      <a:pt x="2187" y="451"/>
                    </a:lnTo>
                    <a:lnTo>
                      <a:pt x="2197" y="447"/>
                    </a:lnTo>
                    <a:lnTo>
                      <a:pt x="2197" y="447"/>
                    </a:lnTo>
                    <a:lnTo>
                      <a:pt x="2201" y="445"/>
                    </a:lnTo>
                    <a:lnTo>
                      <a:pt x="2206" y="442"/>
                    </a:lnTo>
                    <a:lnTo>
                      <a:pt x="2210" y="436"/>
                    </a:lnTo>
                    <a:lnTo>
                      <a:pt x="2210" y="434"/>
                    </a:lnTo>
                    <a:lnTo>
                      <a:pt x="2208" y="432"/>
                    </a:lnTo>
                    <a:lnTo>
                      <a:pt x="2208" y="432"/>
                    </a:lnTo>
                    <a:close/>
                    <a:moveTo>
                      <a:pt x="1318" y="1775"/>
                    </a:moveTo>
                    <a:lnTo>
                      <a:pt x="1318" y="1775"/>
                    </a:lnTo>
                    <a:lnTo>
                      <a:pt x="1310" y="1775"/>
                    </a:lnTo>
                    <a:lnTo>
                      <a:pt x="1303" y="1773"/>
                    </a:lnTo>
                    <a:lnTo>
                      <a:pt x="1296" y="1771"/>
                    </a:lnTo>
                    <a:lnTo>
                      <a:pt x="1291" y="1766"/>
                    </a:lnTo>
                    <a:lnTo>
                      <a:pt x="1291" y="1766"/>
                    </a:lnTo>
                    <a:lnTo>
                      <a:pt x="1289" y="1761"/>
                    </a:lnTo>
                    <a:lnTo>
                      <a:pt x="1287" y="1753"/>
                    </a:lnTo>
                    <a:lnTo>
                      <a:pt x="1285" y="1741"/>
                    </a:lnTo>
                    <a:lnTo>
                      <a:pt x="1285" y="1741"/>
                    </a:lnTo>
                    <a:lnTo>
                      <a:pt x="1283" y="1735"/>
                    </a:lnTo>
                    <a:lnTo>
                      <a:pt x="1280" y="1732"/>
                    </a:lnTo>
                    <a:lnTo>
                      <a:pt x="1274" y="1723"/>
                    </a:lnTo>
                    <a:lnTo>
                      <a:pt x="1274" y="1723"/>
                    </a:lnTo>
                    <a:lnTo>
                      <a:pt x="1272" y="1717"/>
                    </a:lnTo>
                    <a:lnTo>
                      <a:pt x="1272" y="1712"/>
                    </a:lnTo>
                    <a:lnTo>
                      <a:pt x="1271" y="1701"/>
                    </a:lnTo>
                    <a:lnTo>
                      <a:pt x="1271" y="1701"/>
                    </a:lnTo>
                    <a:lnTo>
                      <a:pt x="1271" y="1688"/>
                    </a:lnTo>
                    <a:lnTo>
                      <a:pt x="1272" y="1679"/>
                    </a:lnTo>
                    <a:lnTo>
                      <a:pt x="1272" y="1668"/>
                    </a:lnTo>
                    <a:lnTo>
                      <a:pt x="1269" y="1657"/>
                    </a:lnTo>
                    <a:lnTo>
                      <a:pt x="1269" y="1657"/>
                    </a:lnTo>
                    <a:lnTo>
                      <a:pt x="1263" y="1650"/>
                    </a:lnTo>
                    <a:lnTo>
                      <a:pt x="1254" y="1645"/>
                    </a:lnTo>
                    <a:lnTo>
                      <a:pt x="1254" y="1645"/>
                    </a:lnTo>
                    <a:lnTo>
                      <a:pt x="1249" y="1643"/>
                    </a:lnTo>
                    <a:lnTo>
                      <a:pt x="1242" y="1643"/>
                    </a:lnTo>
                    <a:lnTo>
                      <a:pt x="1227" y="1647"/>
                    </a:lnTo>
                    <a:lnTo>
                      <a:pt x="1227" y="1647"/>
                    </a:lnTo>
                    <a:lnTo>
                      <a:pt x="1216" y="1648"/>
                    </a:lnTo>
                    <a:lnTo>
                      <a:pt x="1205" y="1650"/>
                    </a:lnTo>
                    <a:lnTo>
                      <a:pt x="1205" y="1650"/>
                    </a:lnTo>
                    <a:lnTo>
                      <a:pt x="1200" y="1648"/>
                    </a:lnTo>
                    <a:lnTo>
                      <a:pt x="1196" y="1647"/>
                    </a:lnTo>
                    <a:lnTo>
                      <a:pt x="1195" y="1643"/>
                    </a:lnTo>
                    <a:lnTo>
                      <a:pt x="1196" y="1638"/>
                    </a:lnTo>
                    <a:lnTo>
                      <a:pt x="1196" y="1638"/>
                    </a:lnTo>
                    <a:lnTo>
                      <a:pt x="1205" y="1627"/>
                    </a:lnTo>
                    <a:lnTo>
                      <a:pt x="1209" y="1621"/>
                    </a:lnTo>
                    <a:lnTo>
                      <a:pt x="1211" y="1614"/>
                    </a:lnTo>
                    <a:lnTo>
                      <a:pt x="1211" y="1614"/>
                    </a:lnTo>
                    <a:lnTo>
                      <a:pt x="1211" y="1610"/>
                    </a:lnTo>
                    <a:lnTo>
                      <a:pt x="1211" y="1607"/>
                    </a:lnTo>
                    <a:lnTo>
                      <a:pt x="1207" y="1601"/>
                    </a:lnTo>
                    <a:lnTo>
                      <a:pt x="1207" y="1601"/>
                    </a:lnTo>
                    <a:lnTo>
                      <a:pt x="1204" y="1596"/>
                    </a:lnTo>
                    <a:lnTo>
                      <a:pt x="1204" y="1594"/>
                    </a:lnTo>
                    <a:lnTo>
                      <a:pt x="1205" y="1592"/>
                    </a:lnTo>
                    <a:lnTo>
                      <a:pt x="1205" y="1592"/>
                    </a:lnTo>
                    <a:lnTo>
                      <a:pt x="1209" y="1594"/>
                    </a:lnTo>
                    <a:lnTo>
                      <a:pt x="1213" y="1596"/>
                    </a:lnTo>
                    <a:lnTo>
                      <a:pt x="1213" y="1596"/>
                    </a:lnTo>
                    <a:lnTo>
                      <a:pt x="1220" y="1596"/>
                    </a:lnTo>
                    <a:lnTo>
                      <a:pt x="1220" y="1596"/>
                    </a:lnTo>
                    <a:lnTo>
                      <a:pt x="1220" y="1592"/>
                    </a:lnTo>
                    <a:lnTo>
                      <a:pt x="1220" y="1589"/>
                    </a:lnTo>
                    <a:lnTo>
                      <a:pt x="1220" y="1580"/>
                    </a:lnTo>
                    <a:lnTo>
                      <a:pt x="1220" y="1580"/>
                    </a:lnTo>
                    <a:lnTo>
                      <a:pt x="1225" y="1565"/>
                    </a:lnTo>
                    <a:lnTo>
                      <a:pt x="1225" y="1565"/>
                    </a:lnTo>
                    <a:lnTo>
                      <a:pt x="1227" y="1554"/>
                    </a:lnTo>
                    <a:lnTo>
                      <a:pt x="1227" y="1547"/>
                    </a:lnTo>
                    <a:lnTo>
                      <a:pt x="1225" y="1542"/>
                    </a:lnTo>
                    <a:lnTo>
                      <a:pt x="1225" y="1542"/>
                    </a:lnTo>
                    <a:lnTo>
                      <a:pt x="1222" y="1538"/>
                    </a:lnTo>
                    <a:lnTo>
                      <a:pt x="1218" y="1536"/>
                    </a:lnTo>
                    <a:lnTo>
                      <a:pt x="1211" y="1534"/>
                    </a:lnTo>
                    <a:lnTo>
                      <a:pt x="1211" y="1534"/>
                    </a:lnTo>
                    <a:lnTo>
                      <a:pt x="1202" y="1534"/>
                    </a:lnTo>
                    <a:lnTo>
                      <a:pt x="1195" y="1538"/>
                    </a:lnTo>
                    <a:lnTo>
                      <a:pt x="1186" y="1543"/>
                    </a:lnTo>
                    <a:lnTo>
                      <a:pt x="1180" y="1549"/>
                    </a:lnTo>
                    <a:lnTo>
                      <a:pt x="1180" y="1549"/>
                    </a:lnTo>
                    <a:lnTo>
                      <a:pt x="1175" y="1554"/>
                    </a:lnTo>
                    <a:lnTo>
                      <a:pt x="1171" y="1562"/>
                    </a:lnTo>
                    <a:lnTo>
                      <a:pt x="1164" y="1576"/>
                    </a:lnTo>
                    <a:lnTo>
                      <a:pt x="1164" y="1576"/>
                    </a:lnTo>
                    <a:lnTo>
                      <a:pt x="1162" y="1581"/>
                    </a:lnTo>
                    <a:lnTo>
                      <a:pt x="1158" y="1585"/>
                    </a:lnTo>
                    <a:lnTo>
                      <a:pt x="1148" y="1589"/>
                    </a:lnTo>
                    <a:lnTo>
                      <a:pt x="1137" y="1592"/>
                    </a:lnTo>
                    <a:lnTo>
                      <a:pt x="1128" y="1594"/>
                    </a:lnTo>
                    <a:lnTo>
                      <a:pt x="1128" y="1594"/>
                    </a:lnTo>
                    <a:lnTo>
                      <a:pt x="1117" y="1598"/>
                    </a:lnTo>
                    <a:lnTo>
                      <a:pt x="1111" y="1598"/>
                    </a:lnTo>
                    <a:lnTo>
                      <a:pt x="1106" y="1598"/>
                    </a:lnTo>
                    <a:lnTo>
                      <a:pt x="1106" y="1598"/>
                    </a:lnTo>
                    <a:lnTo>
                      <a:pt x="1100" y="1594"/>
                    </a:lnTo>
                    <a:lnTo>
                      <a:pt x="1097" y="1589"/>
                    </a:lnTo>
                    <a:lnTo>
                      <a:pt x="1091" y="1578"/>
                    </a:lnTo>
                    <a:lnTo>
                      <a:pt x="1091" y="1578"/>
                    </a:lnTo>
                    <a:lnTo>
                      <a:pt x="1086" y="1569"/>
                    </a:lnTo>
                    <a:lnTo>
                      <a:pt x="1081" y="1562"/>
                    </a:lnTo>
                    <a:lnTo>
                      <a:pt x="1081" y="1562"/>
                    </a:lnTo>
                    <a:lnTo>
                      <a:pt x="1073" y="1551"/>
                    </a:lnTo>
                    <a:lnTo>
                      <a:pt x="1070" y="1536"/>
                    </a:lnTo>
                    <a:lnTo>
                      <a:pt x="1066" y="1524"/>
                    </a:lnTo>
                    <a:lnTo>
                      <a:pt x="1066" y="1511"/>
                    </a:lnTo>
                    <a:lnTo>
                      <a:pt x="1066" y="1511"/>
                    </a:lnTo>
                    <a:lnTo>
                      <a:pt x="1066" y="1496"/>
                    </a:lnTo>
                    <a:lnTo>
                      <a:pt x="1070" y="1482"/>
                    </a:lnTo>
                    <a:lnTo>
                      <a:pt x="1070" y="1482"/>
                    </a:lnTo>
                    <a:lnTo>
                      <a:pt x="1073" y="1473"/>
                    </a:lnTo>
                    <a:lnTo>
                      <a:pt x="1073" y="1467"/>
                    </a:lnTo>
                    <a:lnTo>
                      <a:pt x="1075" y="1462"/>
                    </a:lnTo>
                    <a:lnTo>
                      <a:pt x="1075" y="1462"/>
                    </a:lnTo>
                    <a:lnTo>
                      <a:pt x="1073" y="1449"/>
                    </a:lnTo>
                    <a:lnTo>
                      <a:pt x="1073" y="1444"/>
                    </a:lnTo>
                    <a:lnTo>
                      <a:pt x="1073" y="1437"/>
                    </a:lnTo>
                    <a:lnTo>
                      <a:pt x="1073" y="1437"/>
                    </a:lnTo>
                    <a:lnTo>
                      <a:pt x="1075" y="1428"/>
                    </a:lnTo>
                    <a:lnTo>
                      <a:pt x="1079" y="1420"/>
                    </a:lnTo>
                    <a:lnTo>
                      <a:pt x="1088" y="1406"/>
                    </a:lnTo>
                    <a:lnTo>
                      <a:pt x="1088" y="1406"/>
                    </a:lnTo>
                    <a:lnTo>
                      <a:pt x="1090" y="1402"/>
                    </a:lnTo>
                    <a:lnTo>
                      <a:pt x="1093" y="1399"/>
                    </a:lnTo>
                    <a:lnTo>
                      <a:pt x="1093" y="1399"/>
                    </a:lnTo>
                    <a:lnTo>
                      <a:pt x="1102" y="1393"/>
                    </a:lnTo>
                    <a:lnTo>
                      <a:pt x="1111" y="1388"/>
                    </a:lnTo>
                    <a:lnTo>
                      <a:pt x="1111" y="1388"/>
                    </a:lnTo>
                    <a:lnTo>
                      <a:pt x="1131" y="1377"/>
                    </a:lnTo>
                    <a:lnTo>
                      <a:pt x="1140" y="1375"/>
                    </a:lnTo>
                    <a:lnTo>
                      <a:pt x="1151" y="1373"/>
                    </a:lnTo>
                    <a:lnTo>
                      <a:pt x="1151" y="1373"/>
                    </a:lnTo>
                    <a:lnTo>
                      <a:pt x="1160" y="1377"/>
                    </a:lnTo>
                    <a:lnTo>
                      <a:pt x="1171" y="1382"/>
                    </a:lnTo>
                    <a:lnTo>
                      <a:pt x="1182" y="1386"/>
                    </a:lnTo>
                    <a:lnTo>
                      <a:pt x="1187" y="1386"/>
                    </a:lnTo>
                    <a:lnTo>
                      <a:pt x="1193" y="1386"/>
                    </a:lnTo>
                    <a:lnTo>
                      <a:pt x="1193" y="1386"/>
                    </a:lnTo>
                    <a:lnTo>
                      <a:pt x="1195" y="1382"/>
                    </a:lnTo>
                    <a:lnTo>
                      <a:pt x="1196" y="1379"/>
                    </a:lnTo>
                    <a:lnTo>
                      <a:pt x="1196" y="1375"/>
                    </a:lnTo>
                    <a:lnTo>
                      <a:pt x="1196" y="1370"/>
                    </a:lnTo>
                    <a:lnTo>
                      <a:pt x="1196" y="1370"/>
                    </a:lnTo>
                    <a:lnTo>
                      <a:pt x="1200" y="1366"/>
                    </a:lnTo>
                    <a:lnTo>
                      <a:pt x="1207" y="1363"/>
                    </a:lnTo>
                    <a:lnTo>
                      <a:pt x="1222" y="1363"/>
                    </a:lnTo>
                    <a:lnTo>
                      <a:pt x="1222" y="1363"/>
                    </a:lnTo>
                    <a:lnTo>
                      <a:pt x="1234" y="1363"/>
                    </a:lnTo>
                    <a:lnTo>
                      <a:pt x="1249" y="1364"/>
                    </a:lnTo>
                    <a:lnTo>
                      <a:pt x="1260" y="1370"/>
                    </a:lnTo>
                    <a:lnTo>
                      <a:pt x="1271" y="1379"/>
                    </a:lnTo>
                    <a:lnTo>
                      <a:pt x="1271" y="1379"/>
                    </a:lnTo>
                    <a:lnTo>
                      <a:pt x="1276" y="1384"/>
                    </a:lnTo>
                    <a:lnTo>
                      <a:pt x="1280" y="1390"/>
                    </a:lnTo>
                    <a:lnTo>
                      <a:pt x="1283" y="1402"/>
                    </a:lnTo>
                    <a:lnTo>
                      <a:pt x="1291" y="1428"/>
                    </a:lnTo>
                    <a:lnTo>
                      <a:pt x="1291" y="1428"/>
                    </a:lnTo>
                    <a:lnTo>
                      <a:pt x="1294" y="1437"/>
                    </a:lnTo>
                    <a:lnTo>
                      <a:pt x="1300" y="1446"/>
                    </a:lnTo>
                    <a:lnTo>
                      <a:pt x="1307" y="1455"/>
                    </a:lnTo>
                    <a:lnTo>
                      <a:pt x="1318" y="1458"/>
                    </a:lnTo>
                    <a:lnTo>
                      <a:pt x="1318" y="1458"/>
                    </a:lnTo>
                    <a:lnTo>
                      <a:pt x="1323" y="1460"/>
                    </a:lnTo>
                    <a:lnTo>
                      <a:pt x="1327" y="1458"/>
                    </a:lnTo>
                    <a:lnTo>
                      <a:pt x="1329" y="1455"/>
                    </a:lnTo>
                    <a:lnTo>
                      <a:pt x="1330" y="1451"/>
                    </a:lnTo>
                    <a:lnTo>
                      <a:pt x="1332" y="1442"/>
                    </a:lnTo>
                    <a:lnTo>
                      <a:pt x="1332" y="1433"/>
                    </a:lnTo>
                    <a:lnTo>
                      <a:pt x="1332" y="1433"/>
                    </a:lnTo>
                    <a:lnTo>
                      <a:pt x="1329" y="1422"/>
                    </a:lnTo>
                    <a:lnTo>
                      <a:pt x="1325" y="1411"/>
                    </a:lnTo>
                    <a:lnTo>
                      <a:pt x="1316" y="1390"/>
                    </a:lnTo>
                    <a:lnTo>
                      <a:pt x="1316" y="1390"/>
                    </a:lnTo>
                    <a:lnTo>
                      <a:pt x="1312" y="1379"/>
                    </a:lnTo>
                    <a:lnTo>
                      <a:pt x="1310" y="1366"/>
                    </a:lnTo>
                    <a:lnTo>
                      <a:pt x="1312" y="1355"/>
                    </a:lnTo>
                    <a:lnTo>
                      <a:pt x="1318" y="1343"/>
                    </a:lnTo>
                    <a:lnTo>
                      <a:pt x="1318" y="1343"/>
                    </a:lnTo>
                    <a:lnTo>
                      <a:pt x="1323" y="1334"/>
                    </a:lnTo>
                    <a:lnTo>
                      <a:pt x="1332" y="1323"/>
                    </a:lnTo>
                    <a:lnTo>
                      <a:pt x="1350" y="1305"/>
                    </a:lnTo>
                    <a:lnTo>
                      <a:pt x="1350" y="1305"/>
                    </a:lnTo>
                    <a:lnTo>
                      <a:pt x="1365" y="1294"/>
                    </a:lnTo>
                    <a:lnTo>
                      <a:pt x="1372" y="1287"/>
                    </a:lnTo>
                    <a:lnTo>
                      <a:pt x="1379" y="1279"/>
                    </a:lnTo>
                    <a:lnTo>
                      <a:pt x="1379" y="1279"/>
                    </a:lnTo>
                    <a:lnTo>
                      <a:pt x="1383" y="1268"/>
                    </a:lnTo>
                    <a:lnTo>
                      <a:pt x="1385" y="1258"/>
                    </a:lnTo>
                    <a:lnTo>
                      <a:pt x="1385" y="1258"/>
                    </a:lnTo>
                    <a:lnTo>
                      <a:pt x="1383" y="1245"/>
                    </a:lnTo>
                    <a:lnTo>
                      <a:pt x="1383" y="1245"/>
                    </a:lnTo>
                    <a:lnTo>
                      <a:pt x="1383" y="1229"/>
                    </a:lnTo>
                    <a:lnTo>
                      <a:pt x="1383" y="1229"/>
                    </a:lnTo>
                    <a:lnTo>
                      <a:pt x="1379" y="1212"/>
                    </a:lnTo>
                    <a:lnTo>
                      <a:pt x="1379" y="1203"/>
                    </a:lnTo>
                    <a:lnTo>
                      <a:pt x="1381" y="1196"/>
                    </a:lnTo>
                    <a:lnTo>
                      <a:pt x="1381" y="1196"/>
                    </a:lnTo>
                    <a:lnTo>
                      <a:pt x="1383" y="1191"/>
                    </a:lnTo>
                    <a:lnTo>
                      <a:pt x="1386" y="1185"/>
                    </a:lnTo>
                    <a:lnTo>
                      <a:pt x="1390" y="1182"/>
                    </a:lnTo>
                    <a:lnTo>
                      <a:pt x="1392" y="1182"/>
                    </a:lnTo>
                    <a:lnTo>
                      <a:pt x="1396" y="1183"/>
                    </a:lnTo>
                    <a:lnTo>
                      <a:pt x="1396" y="1183"/>
                    </a:lnTo>
                    <a:lnTo>
                      <a:pt x="1396" y="1187"/>
                    </a:lnTo>
                    <a:lnTo>
                      <a:pt x="1396" y="1189"/>
                    </a:lnTo>
                    <a:lnTo>
                      <a:pt x="1394" y="1196"/>
                    </a:lnTo>
                    <a:lnTo>
                      <a:pt x="1394" y="1196"/>
                    </a:lnTo>
                    <a:lnTo>
                      <a:pt x="1394" y="1203"/>
                    </a:lnTo>
                    <a:lnTo>
                      <a:pt x="1394" y="1205"/>
                    </a:lnTo>
                    <a:lnTo>
                      <a:pt x="1396" y="1209"/>
                    </a:lnTo>
                    <a:lnTo>
                      <a:pt x="1396" y="1209"/>
                    </a:lnTo>
                    <a:lnTo>
                      <a:pt x="1399" y="1212"/>
                    </a:lnTo>
                    <a:lnTo>
                      <a:pt x="1405" y="1212"/>
                    </a:lnTo>
                    <a:lnTo>
                      <a:pt x="1408" y="1212"/>
                    </a:lnTo>
                    <a:lnTo>
                      <a:pt x="1412" y="1209"/>
                    </a:lnTo>
                    <a:lnTo>
                      <a:pt x="1412" y="1209"/>
                    </a:lnTo>
                    <a:lnTo>
                      <a:pt x="1414" y="1203"/>
                    </a:lnTo>
                    <a:lnTo>
                      <a:pt x="1412" y="1200"/>
                    </a:lnTo>
                    <a:lnTo>
                      <a:pt x="1412" y="1191"/>
                    </a:lnTo>
                    <a:lnTo>
                      <a:pt x="1412" y="1191"/>
                    </a:lnTo>
                    <a:lnTo>
                      <a:pt x="1412" y="1185"/>
                    </a:lnTo>
                    <a:lnTo>
                      <a:pt x="1414" y="1182"/>
                    </a:lnTo>
                    <a:lnTo>
                      <a:pt x="1414" y="1182"/>
                    </a:lnTo>
                    <a:lnTo>
                      <a:pt x="1421" y="1173"/>
                    </a:lnTo>
                    <a:lnTo>
                      <a:pt x="1428" y="1163"/>
                    </a:lnTo>
                    <a:lnTo>
                      <a:pt x="1428" y="1163"/>
                    </a:lnTo>
                    <a:lnTo>
                      <a:pt x="1430" y="1160"/>
                    </a:lnTo>
                    <a:lnTo>
                      <a:pt x="1430" y="1154"/>
                    </a:lnTo>
                    <a:lnTo>
                      <a:pt x="1430" y="1154"/>
                    </a:lnTo>
                    <a:lnTo>
                      <a:pt x="1437" y="1142"/>
                    </a:lnTo>
                    <a:lnTo>
                      <a:pt x="1437" y="1142"/>
                    </a:lnTo>
                    <a:lnTo>
                      <a:pt x="1455" y="1120"/>
                    </a:lnTo>
                    <a:lnTo>
                      <a:pt x="1473" y="1098"/>
                    </a:lnTo>
                    <a:lnTo>
                      <a:pt x="1473" y="1098"/>
                    </a:lnTo>
                    <a:lnTo>
                      <a:pt x="1491" y="1082"/>
                    </a:lnTo>
                    <a:lnTo>
                      <a:pt x="1501" y="1077"/>
                    </a:lnTo>
                    <a:lnTo>
                      <a:pt x="1511" y="1073"/>
                    </a:lnTo>
                    <a:lnTo>
                      <a:pt x="1511" y="1073"/>
                    </a:lnTo>
                    <a:lnTo>
                      <a:pt x="1522" y="1071"/>
                    </a:lnTo>
                    <a:lnTo>
                      <a:pt x="1526" y="1069"/>
                    </a:lnTo>
                    <a:lnTo>
                      <a:pt x="1529" y="1066"/>
                    </a:lnTo>
                    <a:lnTo>
                      <a:pt x="1529" y="1066"/>
                    </a:lnTo>
                    <a:lnTo>
                      <a:pt x="1533" y="1059"/>
                    </a:lnTo>
                    <a:lnTo>
                      <a:pt x="1535" y="1057"/>
                    </a:lnTo>
                    <a:lnTo>
                      <a:pt x="1539" y="1055"/>
                    </a:lnTo>
                    <a:lnTo>
                      <a:pt x="1539" y="1055"/>
                    </a:lnTo>
                    <a:lnTo>
                      <a:pt x="1544" y="1051"/>
                    </a:lnTo>
                    <a:lnTo>
                      <a:pt x="1553" y="1049"/>
                    </a:lnTo>
                    <a:lnTo>
                      <a:pt x="1557" y="1049"/>
                    </a:lnTo>
                    <a:lnTo>
                      <a:pt x="1560" y="1051"/>
                    </a:lnTo>
                    <a:lnTo>
                      <a:pt x="1562" y="1053"/>
                    </a:lnTo>
                    <a:lnTo>
                      <a:pt x="1562" y="1057"/>
                    </a:lnTo>
                    <a:lnTo>
                      <a:pt x="1562" y="1057"/>
                    </a:lnTo>
                    <a:lnTo>
                      <a:pt x="1562" y="1059"/>
                    </a:lnTo>
                    <a:lnTo>
                      <a:pt x="1558" y="1062"/>
                    </a:lnTo>
                    <a:lnTo>
                      <a:pt x="1553" y="1068"/>
                    </a:lnTo>
                    <a:lnTo>
                      <a:pt x="1553" y="1068"/>
                    </a:lnTo>
                    <a:lnTo>
                      <a:pt x="1549" y="1069"/>
                    </a:lnTo>
                    <a:lnTo>
                      <a:pt x="1548" y="1073"/>
                    </a:lnTo>
                    <a:lnTo>
                      <a:pt x="1548" y="1078"/>
                    </a:lnTo>
                    <a:lnTo>
                      <a:pt x="1549" y="1082"/>
                    </a:lnTo>
                    <a:lnTo>
                      <a:pt x="1549" y="1082"/>
                    </a:lnTo>
                    <a:lnTo>
                      <a:pt x="1553" y="1086"/>
                    </a:lnTo>
                    <a:lnTo>
                      <a:pt x="1558" y="1087"/>
                    </a:lnTo>
                    <a:lnTo>
                      <a:pt x="1567" y="1089"/>
                    </a:lnTo>
                    <a:lnTo>
                      <a:pt x="1567" y="1089"/>
                    </a:lnTo>
                    <a:lnTo>
                      <a:pt x="1573" y="1089"/>
                    </a:lnTo>
                    <a:lnTo>
                      <a:pt x="1578" y="1087"/>
                    </a:lnTo>
                    <a:lnTo>
                      <a:pt x="1586" y="1080"/>
                    </a:lnTo>
                    <a:lnTo>
                      <a:pt x="1586" y="1080"/>
                    </a:lnTo>
                    <a:lnTo>
                      <a:pt x="1591" y="1071"/>
                    </a:lnTo>
                    <a:lnTo>
                      <a:pt x="1598" y="1064"/>
                    </a:lnTo>
                    <a:lnTo>
                      <a:pt x="1598" y="1064"/>
                    </a:lnTo>
                    <a:lnTo>
                      <a:pt x="1607" y="1059"/>
                    </a:lnTo>
                    <a:lnTo>
                      <a:pt x="1613" y="1057"/>
                    </a:lnTo>
                    <a:lnTo>
                      <a:pt x="1616" y="1053"/>
                    </a:lnTo>
                    <a:lnTo>
                      <a:pt x="1616" y="1053"/>
                    </a:lnTo>
                    <a:lnTo>
                      <a:pt x="1616" y="1049"/>
                    </a:lnTo>
                    <a:lnTo>
                      <a:pt x="1615" y="1046"/>
                    </a:lnTo>
                    <a:lnTo>
                      <a:pt x="1611" y="1044"/>
                    </a:lnTo>
                    <a:lnTo>
                      <a:pt x="1605" y="1044"/>
                    </a:lnTo>
                    <a:lnTo>
                      <a:pt x="1589" y="1044"/>
                    </a:lnTo>
                    <a:lnTo>
                      <a:pt x="1589" y="1044"/>
                    </a:lnTo>
                    <a:lnTo>
                      <a:pt x="1580" y="1040"/>
                    </a:lnTo>
                    <a:lnTo>
                      <a:pt x="1575" y="1033"/>
                    </a:lnTo>
                    <a:lnTo>
                      <a:pt x="1569" y="1028"/>
                    </a:lnTo>
                    <a:lnTo>
                      <a:pt x="1567" y="1019"/>
                    </a:lnTo>
                    <a:lnTo>
                      <a:pt x="1567" y="1019"/>
                    </a:lnTo>
                    <a:lnTo>
                      <a:pt x="1566" y="1008"/>
                    </a:lnTo>
                    <a:lnTo>
                      <a:pt x="1564" y="1002"/>
                    </a:lnTo>
                    <a:lnTo>
                      <a:pt x="1560" y="997"/>
                    </a:lnTo>
                    <a:lnTo>
                      <a:pt x="1560" y="997"/>
                    </a:lnTo>
                    <a:lnTo>
                      <a:pt x="1555" y="995"/>
                    </a:lnTo>
                    <a:lnTo>
                      <a:pt x="1549" y="992"/>
                    </a:lnTo>
                    <a:lnTo>
                      <a:pt x="1549" y="992"/>
                    </a:lnTo>
                    <a:lnTo>
                      <a:pt x="1548" y="990"/>
                    </a:lnTo>
                    <a:lnTo>
                      <a:pt x="1548" y="986"/>
                    </a:lnTo>
                    <a:lnTo>
                      <a:pt x="1549" y="984"/>
                    </a:lnTo>
                    <a:lnTo>
                      <a:pt x="1551" y="983"/>
                    </a:lnTo>
                    <a:lnTo>
                      <a:pt x="1551" y="983"/>
                    </a:lnTo>
                    <a:lnTo>
                      <a:pt x="1555" y="981"/>
                    </a:lnTo>
                    <a:lnTo>
                      <a:pt x="1558" y="981"/>
                    </a:lnTo>
                    <a:lnTo>
                      <a:pt x="1562" y="981"/>
                    </a:lnTo>
                    <a:lnTo>
                      <a:pt x="1566" y="979"/>
                    </a:lnTo>
                    <a:lnTo>
                      <a:pt x="1566" y="979"/>
                    </a:lnTo>
                    <a:lnTo>
                      <a:pt x="1567" y="977"/>
                    </a:lnTo>
                    <a:lnTo>
                      <a:pt x="1569" y="973"/>
                    </a:lnTo>
                    <a:lnTo>
                      <a:pt x="1569" y="970"/>
                    </a:lnTo>
                    <a:lnTo>
                      <a:pt x="1569" y="966"/>
                    </a:lnTo>
                    <a:lnTo>
                      <a:pt x="1569" y="966"/>
                    </a:lnTo>
                    <a:lnTo>
                      <a:pt x="1564" y="959"/>
                    </a:lnTo>
                    <a:lnTo>
                      <a:pt x="1558" y="954"/>
                    </a:lnTo>
                    <a:lnTo>
                      <a:pt x="1549" y="954"/>
                    </a:lnTo>
                    <a:lnTo>
                      <a:pt x="1542" y="955"/>
                    </a:lnTo>
                    <a:lnTo>
                      <a:pt x="1542" y="955"/>
                    </a:lnTo>
                    <a:lnTo>
                      <a:pt x="1531" y="961"/>
                    </a:lnTo>
                    <a:lnTo>
                      <a:pt x="1531" y="961"/>
                    </a:lnTo>
                    <a:lnTo>
                      <a:pt x="1517" y="968"/>
                    </a:lnTo>
                    <a:lnTo>
                      <a:pt x="1510" y="973"/>
                    </a:lnTo>
                    <a:lnTo>
                      <a:pt x="1504" y="981"/>
                    </a:lnTo>
                    <a:lnTo>
                      <a:pt x="1504" y="981"/>
                    </a:lnTo>
                    <a:lnTo>
                      <a:pt x="1501" y="984"/>
                    </a:lnTo>
                    <a:lnTo>
                      <a:pt x="1499" y="986"/>
                    </a:lnTo>
                    <a:lnTo>
                      <a:pt x="1497" y="986"/>
                    </a:lnTo>
                    <a:lnTo>
                      <a:pt x="1497" y="986"/>
                    </a:lnTo>
                    <a:lnTo>
                      <a:pt x="1495" y="983"/>
                    </a:lnTo>
                    <a:lnTo>
                      <a:pt x="1495" y="979"/>
                    </a:lnTo>
                    <a:lnTo>
                      <a:pt x="1499" y="972"/>
                    </a:lnTo>
                    <a:lnTo>
                      <a:pt x="1499" y="972"/>
                    </a:lnTo>
                    <a:lnTo>
                      <a:pt x="1513" y="955"/>
                    </a:lnTo>
                    <a:lnTo>
                      <a:pt x="1513" y="955"/>
                    </a:lnTo>
                    <a:lnTo>
                      <a:pt x="1520" y="948"/>
                    </a:lnTo>
                    <a:lnTo>
                      <a:pt x="1528" y="943"/>
                    </a:lnTo>
                    <a:lnTo>
                      <a:pt x="1537" y="939"/>
                    </a:lnTo>
                    <a:lnTo>
                      <a:pt x="1548" y="935"/>
                    </a:lnTo>
                    <a:lnTo>
                      <a:pt x="1548" y="935"/>
                    </a:lnTo>
                    <a:lnTo>
                      <a:pt x="1562" y="935"/>
                    </a:lnTo>
                    <a:lnTo>
                      <a:pt x="1562" y="935"/>
                    </a:lnTo>
                    <a:lnTo>
                      <a:pt x="1600" y="935"/>
                    </a:lnTo>
                    <a:lnTo>
                      <a:pt x="1600" y="935"/>
                    </a:lnTo>
                    <a:lnTo>
                      <a:pt x="1615" y="935"/>
                    </a:lnTo>
                    <a:lnTo>
                      <a:pt x="1629" y="934"/>
                    </a:lnTo>
                    <a:lnTo>
                      <a:pt x="1629" y="934"/>
                    </a:lnTo>
                    <a:lnTo>
                      <a:pt x="1642" y="928"/>
                    </a:lnTo>
                    <a:lnTo>
                      <a:pt x="1642" y="928"/>
                    </a:lnTo>
                    <a:lnTo>
                      <a:pt x="1649" y="925"/>
                    </a:lnTo>
                    <a:lnTo>
                      <a:pt x="1658" y="919"/>
                    </a:lnTo>
                    <a:lnTo>
                      <a:pt x="1658" y="919"/>
                    </a:lnTo>
                    <a:lnTo>
                      <a:pt x="1660" y="916"/>
                    </a:lnTo>
                    <a:lnTo>
                      <a:pt x="1662" y="910"/>
                    </a:lnTo>
                    <a:lnTo>
                      <a:pt x="1662" y="907"/>
                    </a:lnTo>
                    <a:lnTo>
                      <a:pt x="1663" y="901"/>
                    </a:lnTo>
                    <a:lnTo>
                      <a:pt x="1663" y="901"/>
                    </a:lnTo>
                    <a:lnTo>
                      <a:pt x="1669" y="897"/>
                    </a:lnTo>
                    <a:lnTo>
                      <a:pt x="1674" y="896"/>
                    </a:lnTo>
                    <a:lnTo>
                      <a:pt x="1685" y="897"/>
                    </a:lnTo>
                    <a:lnTo>
                      <a:pt x="1696" y="899"/>
                    </a:lnTo>
                    <a:lnTo>
                      <a:pt x="1701" y="897"/>
                    </a:lnTo>
                    <a:lnTo>
                      <a:pt x="1707" y="896"/>
                    </a:lnTo>
                    <a:lnTo>
                      <a:pt x="1707" y="896"/>
                    </a:lnTo>
                    <a:lnTo>
                      <a:pt x="1710" y="890"/>
                    </a:lnTo>
                    <a:lnTo>
                      <a:pt x="1714" y="885"/>
                    </a:lnTo>
                    <a:lnTo>
                      <a:pt x="1716" y="879"/>
                    </a:lnTo>
                    <a:lnTo>
                      <a:pt x="1716" y="874"/>
                    </a:lnTo>
                    <a:lnTo>
                      <a:pt x="1716" y="874"/>
                    </a:lnTo>
                    <a:lnTo>
                      <a:pt x="1714" y="869"/>
                    </a:lnTo>
                    <a:lnTo>
                      <a:pt x="1712" y="865"/>
                    </a:lnTo>
                    <a:lnTo>
                      <a:pt x="1703" y="863"/>
                    </a:lnTo>
                    <a:lnTo>
                      <a:pt x="1703" y="863"/>
                    </a:lnTo>
                    <a:lnTo>
                      <a:pt x="1698" y="859"/>
                    </a:lnTo>
                    <a:lnTo>
                      <a:pt x="1694" y="858"/>
                    </a:lnTo>
                    <a:lnTo>
                      <a:pt x="1691" y="858"/>
                    </a:lnTo>
                    <a:lnTo>
                      <a:pt x="1691" y="858"/>
                    </a:lnTo>
                    <a:lnTo>
                      <a:pt x="1683" y="859"/>
                    </a:lnTo>
                    <a:lnTo>
                      <a:pt x="1678" y="863"/>
                    </a:lnTo>
                    <a:lnTo>
                      <a:pt x="1678" y="863"/>
                    </a:lnTo>
                    <a:lnTo>
                      <a:pt x="1665" y="870"/>
                    </a:lnTo>
                    <a:lnTo>
                      <a:pt x="1658" y="872"/>
                    </a:lnTo>
                    <a:lnTo>
                      <a:pt x="1651" y="872"/>
                    </a:lnTo>
                    <a:lnTo>
                      <a:pt x="1651" y="872"/>
                    </a:lnTo>
                    <a:lnTo>
                      <a:pt x="1645" y="872"/>
                    </a:lnTo>
                    <a:lnTo>
                      <a:pt x="1642" y="869"/>
                    </a:lnTo>
                    <a:lnTo>
                      <a:pt x="1640" y="865"/>
                    </a:lnTo>
                    <a:lnTo>
                      <a:pt x="1638" y="859"/>
                    </a:lnTo>
                    <a:lnTo>
                      <a:pt x="1638" y="859"/>
                    </a:lnTo>
                    <a:lnTo>
                      <a:pt x="1642" y="854"/>
                    </a:lnTo>
                    <a:lnTo>
                      <a:pt x="1645" y="850"/>
                    </a:lnTo>
                    <a:lnTo>
                      <a:pt x="1656" y="843"/>
                    </a:lnTo>
                    <a:lnTo>
                      <a:pt x="1656" y="843"/>
                    </a:lnTo>
                    <a:lnTo>
                      <a:pt x="1660" y="840"/>
                    </a:lnTo>
                    <a:lnTo>
                      <a:pt x="1662" y="836"/>
                    </a:lnTo>
                    <a:lnTo>
                      <a:pt x="1662" y="832"/>
                    </a:lnTo>
                    <a:lnTo>
                      <a:pt x="1658" y="829"/>
                    </a:lnTo>
                    <a:lnTo>
                      <a:pt x="1658" y="829"/>
                    </a:lnTo>
                    <a:lnTo>
                      <a:pt x="1651" y="827"/>
                    </a:lnTo>
                    <a:lnTo>
                      <a:pt x="1645" y="825"/>
                    </a:lnTo>
                    <a:lnTo>
                      <a:pt x="1633" y="823"/>
                    </a:lnTo>
                    <a:lnTo>
                      <a:pt x="1633" y="823"/>
                    </a:lnTo>
                    <a:lnTo>
                      <a:pt x="1625" y="821"/>
                    </a:lnTo>
                    <a:lnTo>
                      <a:pt x="1622" y="816"/>
                    </a:lnTo>
                    <a:lnTo>
                      <a:pt x="1622" y="811"/>
                    </a:lnTo>
                    <a:lnTo>
                      <a:pt x="1622" y="803"/>
                    </a:lnTo>
                    <a:lnTo>
                      <a:pt x="1622" y="803"/>
                    </a:lnTo>
                    <a:lnTo>
                      <a:pt x="1620" y="791"/>
                    </a:lnTo>
                    <a:lnTo>
                      <a:pt x="1620" y="791"/>
                    </a:lnTo>
                    <a:lnTo>
                      <a:pt x="1616" y="783"/>
                    </a:lnTo>
                    <a:lnTo>
                      <a:pt x="1615" y="776"/>
                    </a:lnTo>
                    <a:lnTo>
                      <a:pt x="1615" y="776"/>
                    </a:lnTo>
                    <a:lnTo>
                      <a:pt x="1613" y="758"/>
                    </a:lnTo>
                    <a:lnTo>
                      <a:pt x="1613" y="758"/>
                    </a:lnTo>
                    <a:lnTo>
                      <a:pt x="1611" y="751"/>
                    </a:lnTo>
                    <a:lnTo>
                      <a:pt x="1609" y="747"/>
                    </a:lnTo>
                    <a:lnTo>
                      <a:pt x="1607" y="742"/>
                    </a:lnTo>
                    <a:lnTo>
                      <a:pt x="1607" y="742"/>
                    </a:lnTo>
                    <a:lnTo>
                      <a:pt x="1596" y="733"/>
                    </a:lnTo>
                    <a:lnTo>
                      <a:pt x="1586" y="724"/>
                    </a:lnTo>
                    <a:lnTo>
                      <a:pt x="1586" y="724"/>
                    </a:lnTo>
                    <a:lnTo>
                      <a:pt x="1582" y="718"/>
                    </a:lnTo>
                    <a:lnTo>
                      <a:pt x="1582" y="715"/>
                    </a:lnTo>
                    <a:lnTo>
                      <a:pt x="1580" y="706"/>
                    </a:lnTo>
                    <a:lnTo>
                      <a:pt x="1580" y="706"/>
                    </a:lnTo>
                    <a:lnTo>
                      <a:pt x="1577" y="700"/>
                    </a:lnTo>
                    <a:lnTo>
                      <a:pt x="1573" y="695"/>
                    </a:lnTo>
                    <a:lnTo>
                      <a:pt x="1567" y="695"/>
                    </a:lnTo>
                    <a:lnTo>
                      <a:pt x="1562" y="697"/>
                    </a:lnTo>
                    <a:lnTo>
                      <a:pt x="1562" y="697"/>
                    </a:lnTo>
                    <a:lnTo>
                      <a:pt x="1558" y="700"/>
                    </a:lnTo>
                    <a:lnTo>
                      <a:pt x="1555" y="704"/>
                    </a:lnTo>
                    <a:lnTo>
                      <a:pt x="1549" y="715"/>
                    </a:lnTo>
                    <a:lnTo>
                      <a:pt x="1549" y="715"/>
                    </a:lnTo>
                    <a:lnTo>
                      <a:pt x="1542" y="720"/>
                    </a:lnTo>
                    <a:lnTo>
                      <a:pt x="1533" y="724"/>
                    </a:lnTo>
                    <a:lnTo>
                      <a:pt x="1522" y="724"/>
                    </a:lnTo>
                    <a:lnTo>
                      <a:pt x="1513" y="722"/>
                    </a:lnTo>
                    <a:lnTo>
                      <a:pt x="1513" y="722"/>
                    </a:lnTo>
                    <a:lnTo>
                      <a:pt x="1506" y="717"/>
                    </a:lnTo>
                    <a:lnTo>
                      <a:pt x="1499" y="711"/>
                    </a:lnTo>
                    <a:lnTo>
                      <a:pt x="1495" y="702"/>
                    </a:lnTo>
                    <a:lnTo>
                      <a:pt x="1493" y="695"/>
                    </a:lnTo>
                    <a:lnTo>
                      <a:pt x="1493" y="695"/>
                    </a:lnTo>
                    <a:lnTo>
                      <a:pt x="1491" y="679"/>
                    </a:lnTo>
                    <a:lnTo>
                      <a:pt x="1488" y="671"/>
                    </a:lnTo>
                    <a:lnTo>
                      <a:pt x="1482" y="664"/>
                    </a:lnTo>
                    <a:lnTo>
                      <a:pt x="1482" y="664"/>
                    </a:lnTo>
                    <a:lnTo>
                      <a:pt x="1475" y="659"/>
                    </a:lnTo>
                    <a:lnTo>
                      <a:pt x="1466" y="655"/>
                    </a:lnTo>
                    <a:lnTo>
                      <a:pt x="1459" y="650"/>
                    </a:lnTo>
                    <a:lnTo>
                      <a:pt x="1452" y="644"/>
                    </a:lnTo>
                    <a:lnTo>
                      <a:pt x="1452" y="644"/>
                    </a:lnTo>
                    <a:lnTo>
                      <a:pt x="1441" y="635"/>
                    </a:lnTo>
                    <a:lnTo>
                      <a:pt x="1435" y="630"/>
                    </a:lnTo>
                    <a:lnTo>
                      <a:pt x="1430" y="628"/>
                    </a:lnTo>
                    <a:lnTo>
                      <a:pt x="1430" y="628"/>
                    </a:lnTo>
                    <a:lnTo>
                      <a:pt x="1423" y="626"/>
                    </a:lnTo>
                    <a:lnTo>
                      <a:pt x="1414" y="628"/>
                    </a:lnTo>
                    <a:lnTo>
                      <a:pt x="1399" y="635"/>
                    </a:lnTo>
                    <a:lnTo>
                      <a:pt x="1399" y="635"/>
                    </a:lnTo>
                    <a:lnTo>
                      <a:pt x="1394" y="637"/>
                    </a:lnTo>
                    <a:lnTo>
                      <a:pt x="1386" y="639"/>
                    </a:lnTo>
                    <a:lnTo>
                      <a:pt x="1379" y="639"/>
                    </a:lnTo>
                    <a:lnTo>
                      <a:pt x="1374" y="641"/>
                    </a:lnTo>
                    <a:lnTo>
                      <a:pt x="1374" y="641"/>
                    </a:lnTo>
                    <a:lnTo>
                      <a:pt x="1370" y="642"/>
                    </a:lnTo>
                    <a:lnTo>
                      <a:pt x="1367" y="646"/>
                    </a:lnTo>
                    <a:lnTo>
                      <a:pt x="1367" y="650"/>
                    </a:lnTo>
                    <a:lnTo>
                      <a:pt x="1367" y="655"/>
                    </a:lnTo>
                    <a:lnTo>
                      <a:pt x="1368" y="666"/>
                    </a:lnTo>
                    <a:lnTo>
                      <a:pt x="1368" y="669"/>
                    </a:lnTo>
                    <a:lnTo>
                      <a:pt x="1367" y="675"/>
                    </a:lnTo>
                    <a:lnTo>
                      <a:pt x="1367" y="675"/>
                    </a:lnTo>
                    <a:lnTo>
                      <a:pt x="1365" y="679"/>
                    </a:lnTo>
                    <a:lnTo>
                      <a:pt x="1363" y="680"/>
                    </a:lnTo>
                    <a:lnTo>
                      <a:pt x="1365" y="684"/>
                    </a:lnTo>
                    <a:lnTo>
                      <a:pt x="1365" y="684"/>
                    </a:lnTo>
                    <a:lnTo>
                      <a:pt x="1367" y="688"/>
                    </a:lnTo>
                    <a:lnTo>
                      <a:pt x="1368" y="691"/>
                    </a:lnTo>
                    <a:lnTo>
                      <a:pt x="1368" y="691"/>
                    </a:lnTo>
                    <a:lnTo>
                      <a:pt x="1368" y="695"/>
                    </a:lnTo>
                    <a:lnTo>
                      <a:pt x="1367" y="698"/>
                    </a:lnTo>
                    <a:lnTo>
                      <a:pt x="1363" y="704"/>
                    </a:lnTo>
                    <a:lnTo>
                      <a:pt x="1363" y="704"/>
                    </a:lnTo>
                    <a:lnTo>
                      <a:pt x="1359" y="709"/>
                    </a:lnTo>
                    <a:lnTo>
                      <a:pt x="1354" y="713"/>
                    </a:lnTo>
                    <a:lnTo>
                      <a:pt x="1350" y="717"/>
                    </a:lnTo>
                    <a:lnTo>
                      <a:pt x="1348" y="722"/>
                    </a:lnTo>
                    <a:lnTo>
                      <a:pt x="1348" y="722"/>
                    </a:lnTo>
                    <a:lnTo>
                      <a:pt x="1348" y="726"/>
                    </a:lnTo>
                    <a:lnTo>
                      <a:pt x="1350" y="729"/>
                    </a:lnTo>
                    <a:lnTo>
                      <a:pt x="1356" y="733"/>
                    </a:lnTo>
                    <a:lnTo>
                      <a:pt x="1361" y="736"/>
                    </a:lnTo>
                    <a:lnTo>
                      <a:pt x="1367" y="740"/>
                    </a:lnTo>
                    <a:lnTo>
                      <a:pt x="1367" y="740"/>
                    </a:lnTo>
                    <a:lnTo>
                      <a:pt x="1370" y="747"/>
                    </a:lnTo>
                    <a:lnTo>
                      <a:pt x="1372" y="753"/>
                    </a:lnTo>
                    <a:lnTo>
                      <a:pt x="1372" y="753"/>
                    </a:lnTo>
                    <a:lnTo>
                      <a:pt x="1377" y="764"/>
                    </a:lnTo>
                    <a:lnTo>
                      <a:pt x="1381" y="773"/>
                    </a:lnTo>
                    <a:lnTo>
                      <a:pt x="1381" y="773"/>
                    </a:lnTo>
                    <a:lnTo>
                      <a:pt x="1383" y="785"/>
                    </a:lnTo>
                    <a:lnTo>
                      <a:pt x="1385" y="791"/>
                    </a:lnTo>
                    <a:lnTo>
                      <a:pt x="1383" y="796"/>
                    </a:lnTo>
                    <a:lnTo>
                      <a:pt x="1383" y="796"/>
                    </a:lnTo>
                    <a:lnTo>
                      <a:pt x="1377" y="807"/>
                    </a:lnTo>
                    <a:lnTo>
                      <a:pt x="1374" y="812"/>
                    </a:lnTo>
                    <a:lnTo>
                      <a:pt x="1368" y="816"/>
                    </a:lnTo>
                    <a:lnTo>
                      <a:pt x="1368" y="816"/>
                    </a:lnTo>
                    <a:lnTo>
                      <a:pt x="1359" y="821"/>
                    </a:lnTo>
                    <a:lnTo>
                      <a:pt x="1354" y="825"/>
                    </a:lnTo>
                    <a:lnTo>
                      <a:pt x="1350" y="831"/>
                    </a:lnTo>
                    <a:lnTo>
                      <a:pt x="1350" y="831"/>
                    </a:lnTo>
                    <a:lnTo>
                      <a:pt x="1347" y="836"/>
                    </a:lnTo>
                    <a:lnTo>
                      <a:pt x="1347" y="843"/>
                    </a:lnTo>
                    <a:lnTo>
                      <a:pt x="1350" y="859"/>
                    </a:lnTo>
                    <a:lnTo>
                      <a:pt x="1350" y="859"/>
                    </a:lnTo>
                    <a:lnTo>
                      <a:pt x="1350" y="865"/>
                    </a:lnTo>
                    <a:lnTo>
                      <a:pt x="1350" y="870"/>
                    </a:lnTo>
                    <a:lnTo>
                      <a:pt x="1348" y="878"/>
                    </a:lnTo>
                    <a:lnTo>
                      <a:pt x="1347" y="881"/>
                    </a:lnTo>
                    <a:lnTo>
                      <a:pt x="1347" y="881"/>
                    </a:lnTo>
                    <a:lnTo>
                      <a:pt x="1341" y="887"/>
                    </a:lnTo>
                    <a:lnTo>
                      <a:pt x="1336" y="888"/>
                    </a:lnTo>
                    <a:lnTo>
                      <a:pt x="1329" y="890"/>
                    </a:lnTo>
                    <a:lnTo>
                      <a:pt x="1323" y="890"/>
                    </a:lnTo>
                    <a:lnTo>
                      <a:pt x="1323" y="890"/>
                    </a:lnTo>
                    <a:lnTo>
                      <a:pt x="1318" y="888"/>
                    </a:lnTo>
                    <a:lnTo>
                      <a:pt x="1316" y="887"/>
                    </a:lnTo>
                    <a:lnTo>
                      <a:pt x="1310" y="879"/>
                    </a:lnTo>
                    <a:lnTo>
                      <a:pt x="1307" y="870"/>
                    </a:lnTo>
                    <a:lnTo>
                      <a:pt x="1305" y="863"/>
                    </a:lnTo>
                    <a:lnTo>
                      <a:pt x="1305" y="863"/>
                    </a:lnTo>
                    <a:lnTo>
                      <a:pt x="1303" y="854"/>
                    </a:lnTo>
                    <a:lnTo>
                      <a:pt x="1303" y="843"/>
                    </a:lnTo>
                    <a:lnTo>
                      <a:pt x="1303" y="832"/>
                    </a:lnTo>
                    <a:lnTo>
                      <a:pt x="1301" y="829"/>
                    </a:lnTo>
                    <a:lnTo>
                      <a:pt x="1298" y="825"/>
                    </a:lnTo>
                    <a:lnTo>
                      <a:pt x="1298" y="825"/>
                    </a:lnTo>
                    <a:lnTo>
                      <a:pt x="1291" y="820"/>
                    </a:lnTo>
                    <a:lnTo>
                      <a:pt x="1281" y="816"/>
                    </a:lnTo>
                    <a:lnTo>
                      <a:pt x="1263" y="812"/>
                    </a:lnTo>
                    <a:lnTo>
                      <a:pt x="1263" y="812"/>
                    </a:lnTo>
                    <a:lnTo>
                      <a:pt x="1253" y="811"/>
                    </a:lnTo>
                    <a:lnTo>
                      <a:pt x="1243" y="805"/>
                    </a:lnTo>
                    <a:lnTo>
                      <a:pt x="1225" y="793"/>
                    </a:lnTo>
                    <a:lnTo>
                      <a:pt x="1225" y="793"/>
                    </a:lnTo>
                    <a:lnTo>
                      <a:pt x="1216" y="785"/>
                    </a:lnTo>
                    <a:lnTo>
                      <a:pt x="1205" y="780"/>
                    </a:lnTo>
                    <a:lnTo>
                      <a:pt x="1205" y="780"/>
                    </a:lnTo>
                    <a:lnTo>
                      <a:pt x="1193" y="776"/>
                    </a:lnTo>
                    <a:lnTo>
                      <a:pt x="1180" y="773"/>
                    </a:lnTo>
                    <a:lnTo>
                      <a:pt x="1180" y="773"/>
                    </a:lnTo>
                    <a:lnTo>
                      <a:pt x="1166" y="769"/>
                    </a:lnTo>
                    <a:lnTo>
                      <a:pt x="1151" y="760"/>
                    </a:lnTo>
                    <a:lnTo>
                      <a:pt x="1146" y="756"/>
                    </a:lnTo>
                    <a:lnTo>
                      <a:pt x="1140" y="749"/>
                    </a:lnTo>
                    <a:lnTo>
                      <a:pt x="1137" y="742"/>
                    </a:lnTo>
                    <a:lnTo>
                      <a:pt x="1135" y="735"/>
                    </a:lnTo>
                    <a:lnTo>
                      <a:pt x="1135" y="735"/>
                    </a:lnTo>
                    <a:lnTo>
                      <a:pt x="1131" y="727"/>
                    </a:lnTo>
                    <a:lnTo>
                      <a:pt x="1126" y="720"/>
                    </a:lnTo>
                    <a:lnTo>
                      <a:pt x="1122" y="713"/>
                    </a:lnTo>
                    <a:lnTo>
                      <a:pt x="1117" y="706"/>
                    </a:lnTo>
                    <a:lnTo>
                      <a:pt x="1117" y="706"/>
                    </a:lnTo>
                    <a:lnTo>
                      <a:pt x="1115" y="695"/>
                    </a:lnTo>
                    <a:lnTo>
                      <a:pt x="1115" y="684"/>
                    </a:lnTo>
                    <a:lnTo>
                      <a:pt x="1119" y="675"/>
                    </a:lnTo>
                    <a:lnTo>
                      <a:pt x="1124" y="666"/>
                    </a:lnTo>
                    <a:lnTo>
                      <a:pt x="1124" y="666"/>
                    </a:lnTo>
                    <a:lnTo>
                      <a:pt x="1133" y="655"/>
                    </a:lnTo>
                    <a:lnTo>
                      <a:pt x="1144" y="648"/>
                    </a:lnTo>
                    <a:lnTo>
                      <a:pt x="1144" y="648"/>
                    </a:lnTo>
                    <a:lnTo>
                      <a:pt x="1153" y="641"/>
                    </a:lnTo>
                    <a:lnTo>
                      <a:pt x="1160" y="633"/>
                    </a:lnTo>
                    <a:lnTo>
                      <a:pt x="1160" y="633"/>
                    </a:lnTo>
                    <a:lnTo>
                      <a:pt x="1164" y="628"/>
                    </a:lnTo>
                    <a:lnTo>
                      <a:pt x="1166" y="622"/>
                    </a:lnTo>
                    <a:lnTo>
                      <a:pt x="1167" y="617"/>
                    </a:lnTo>
                    <a:lnTo>
                      <a:pt x="1169" y="613"/>
                    </a:lnTo>
                    <a:lnTo>
                      <a:pt x="1169" y="613"/>
                    </a:lnTo>
                    <a:lnTo>
                      <a:pt x="1173" y="610"/>
                    </a:lnTo>
                    <a:lnTo>
                      <a:pt x="1178" y="606"/>
                    </a:lnTo>
                    <a:lnTo>
                      <a:pt x="1178" y="606"/>
                    </a:lnTo>
                    <a:lnTo>
                      <a:pt x="1195" y="601"/>
                    </a:lnTo>
                    <a:lnTo>
                      <a:pt x="1209" y="595"/>
                    </a:lnTo>
                    <a:lnTo>
                      <a:pt x="1209" y="595"/>
                    </a:lnTo>
                    <a:lnTo>
                      <a:pt x="1216" y="592"/>
                    </a:lnTo>
                    <a:lnTo>
                      <a:pt x="1218" y="590"/>
                    </a:lnTo>
                    <a:lnTo>
                      <a:pt x="1220" y="586"/>
                    </a:lnTo>
                    <a:lnTo>
                      <a:pt x="1220" y="586"/>
                    </a:lnTo>
                    <a:lnTo>
                      <a:pt x="1216" y="579"/>
                    </a:lnTo>
                    <a:lnTo>
                      <a:pt x="1213" y="574"/>
                    </a:lnTo>
                    <a:lnTo>
                      <a:pt x="1213" y="574"/>
                    </a:lnTo>
                    <a:lnTo>
                      <a:pt x="1209" y="570"/>
                    </a:lnTo>
                    <a:lnTo>
                      <a:pt x="1205" y="568"/>
                    </a:lnTo>
                    <a:lnTo>
                      <a:pt x="1196" y="566"/>
                    </a:lnTo>
                    <a:lnTo>
                      <a:pt x="1196" y="566"/>
                    </a:lnTo>
                    <a:lnTo>
                      <a:pt x="1191" y="566"/>
                    </a:lnTo>
                    <a:lnTo>
                      <a:pt x="1184" y="566"/>
                    </a:lnTo>
                    <a:lnTo>
                      <a:pt x="1182" y="565"/>
                    </a:lnTo>
                    <a:lnTo>
                      <a:pt x="1180" y="563"/>
                    </a:lnTo>
                    <a:lnTo>
                      <a:pt x="1180" y="561"/>
                    </a:lnTo>
                    <a:lnTo>
                      <a:pt x="1182" y="557"/>
                    </a:lnTo>
                    <a:lnTo>
                      <a:pt x="1182" y="557"/>
                    </a:lnTo>
                    <a:lnTo>
                      <a:pt x="1184" y="555"/>
                    </a:lnTo>
                    <a:lnTo>
                      <a:pt x="1186" y="554"/>
                    </a:lnTo>
                    <a:lnTo>
                      <a:pt x="1193" y="552"/>
                    </a:lnTo>
                    <a:lnTo>
                      <a:pt x="1205" y="554"/>
                    </a:lnTo>
                    <a:lnTo>
                      <a:pt x="1205" y="554"/>
                    </a:lnTo>
                    <a:lnTo>
                      <a:pt x="1215" y="557"/>
                    </a:lnTo>
                    <a:lnTo>
                      <a:pt x="1220" y="559"/>
                    </a:lnTo>
                    <a:lnTo>
                      <a:pt x="1224" y="559"/>
                    </a:lnTo>
                    <a:lnTo>
                      <a:pt x="1224" y="559"/>
                    </a:lnTo>
                    <a:lnTo>
                      <a:pt x="1227" y="557"/>
                    </a:lnTo>
                    <a:lnTo>
                      <a:pt x="1231" y="555"/>
                    </a:lnTo>
                    <a:lnTo>
                      <a:pt x="1234" y="550"/>
                    </a:lnTo>
                    <a:lnTo>
                      <a:pt x="1238" y="543"/>
                    </a:lnTo>
                    <a:lnTo>
                      <a:pt x="1242" y="539"/>
                    </a:lnTo>
                    <a:lnTo>
                      <a:pt x="1245" y="537"/>
                    </a:lnTo>
                    <a:lnTo>
                      <a:pt x="1245" y="537"/>
                    </a:lnTo>
                    <a:lnTo>
                      <a:pt x="1249" y="537"/>
                    </a:lnTo>
                    <a:lnTo>
                      <a:pt x="1253" y="537"/>
                    </a:lnTo>
                    <a:lnTo>
                      <a:pt x="1258" y="541"/>
                    </a:lnTo>
                    <a:lnTo>
                      <a:pt x="1258" y="541"/>
                    </a:lnTo>
                    <a:lnTo>
                      <a:pt x="1263" y="541"/>
                    </a:lnTo>
                    <a:lnTo>
                      <a:pt x="1267" y="541"/>
                    </a:lnTo>
                    <a:lnTo>
                      <a:pt x="1276" y="539"/>
                    </a:lnTo>
                    <a:lnTo>
                      <a:pt x="1291" y="530"/>
                    </a:lnTo>
                    <a:lnTo>
                      <a:pt x="1291" y="530"/>
                    </a:lnTo>
                    <a:lnTo>
                      <a:pt x="1305" y="525"/>
                    </a:lnTo>
                    <a:lnTo>
                      <a:pt x="1320" y="521"/>
                    </a:lnTo>
                    <a:lnTo>
                      <a:pt x="1320" y="521"/>
                    </a:lnTo>
                    <a:lnTo>
                      <a:pt x="1325" y="519"/>
                    </a:lnTo>
                    <a:lnTo>
                      <a:pt x="1329" y="516"/>
                    </a:lnTo>
                    <a:lnTo>
                      <a:pt x="1330" y="512"/>
                    </a:lnTo>
                    <a:lnTo>
                      <a:pt x="1330" y="507"/>
                    </a:lnTo>
                    <a:lnTo>
                      <a:pt x="1330" y="507"/>
                    </a:lnTo>
                    <a:lnTo>
                      <a:pt x="1329" y="499"/>
                    </a:lnTo>
                    <a:lnTo>
                      <a:pt x="1323" y="496"/>
                    </a:lnTo>
                    <a:lnTo>
                      <a:pt x="1320" y="492"/>
                    </a:lnTo>
                    <a:lnTo>
                      <a:pt x="1314" y="487"/>
                    </a:lnTo>
                    <a:lnTo>
                      <a:pt x="1314" y="487"/>
                    </a:lnTo>
                    <a:lnTo>
                      <a:pt x="1312" y="480"/>
                    </a:lnTo>
                    <a:lnTo>
                      <a:pt x="1312" y="480"/>
                    </a:lnTo>
                    <a:lnTo>
                      <a:pt x="1312" y="472"/>
                    </a:lnTo>
                    <a:lnTo>
                      <a:pt x="1312" y="465"/>
                    </a:lnTo>
                    <a:lnTo>
                      <a:pt x="1312" y="465"/>
                    </a:lnTo>
                    <a:lnTo>
                      <a:pt x="1314" y="460"/>
                    </a:lnTo>
                    <a:lnTo>
                      <a:pt x="1314" y="458"/>
                    </a:lnTo>
                    <a:lnTo>
                      <a:pt x="1314" y="456"/>
                    </a:lnTo>
                    <a:lnTo>
                      <a:pt x="1314" y="456"/>
                    </a:lnTo>
                    <a:lnTo>
                      <a:pt x="1312" y="452"/>
                    </a:lnTo>
                    <a:lnTo>
                      <a:pt x="1309" y="451"/>
                    </a:lnTo>
                    <a:lnTo>
                      <a:pt x="1301" y="447"/>
                    </a:lnTo>
                    <a:lnTo>
                      <a:pt x="1301" y="447"/>
                    </a:lnTo>
                    <a:lnTo>
                      <a:pt x="1298" y="442"/>
                    </a:lnTo>
                    <a:lnTo>
                      <a:pt x="1292" y="438"/>
                    </a:lnTo>
                    <a:lnTo>
                      <a:pt x="1292" y="438"/>
                    </a:lnTo>
                    <a:lnTo>
                      <a:pt x="1280" y="438"/>
                    </a:lnTo>
                    <a:lnTo>
                      <a:pt x="1267" y="438"/>
                    </a:lnTo>
                    <a:lnTo>
                      <a:pt x="1267" y="438"/>
                    </a:lnTo>
                    <a:lnTo>
                      <a:pt x="1263" y="440"/>
                    </a:lnTo>
                    <a:lnTo>
                      <a:pt x="1260" y="443"/>
                    </a:lnTo>
                    <a:lnTo>
                      <a:pt x="1258" y="447"/>
                    </a:lnTo>
                    <a:lnTo>
                      <a:pt x="1260" y="451"/>
                    </a:lnTo>
                    <a:lnTo>
                      <a:pt x="1260" y="451"/>
                    </a:lnTo>
                    <a:lnTo>
                      <a:pt x="1262" y="454"/>
                    </a:lnTo>
                    <a:lnTo>
                      <a:pt x="1265" y="458"/>
                    </a:lnTo>
                    <a:lnTo>
                      <a:pt x="1269" y="461"/>
                    </a:lnTo>
                    <a:lnTo>
                      <a:pt x="1269" y="463"/>
                    </a:lnTo>
                    <a:lnTo>
                      <a:pt x="1267" y="465"/>
                    </a:lnTo>
                    <a:lnTo>
                      <a:pt x="1267" y="465"/>
                    </a:lnTo>
                    <a:lnTo>
                      <a:pt x="1263" y="465"/>
                    </a:lnTo>
                    <a:lnTo>
                      <a:pt x="1260" y="467"/>
                    </a:lnTo>
                    <a:lnTo>
                      <a:pt x="1260" y="467"/>
                    </a:lnTo>
                    <a:lnTo>
                      <a:pt x="1256" y="469"/>
                    </a:lnTo>
                    <a:lnTo>
                      <a:pt x="1254" y="474"/>
                    </a:lnTo>
                    <a:lnTo>
                      <a:pt x="1254" y="474"/>
                    </a:lnTo>
                    <a:lnTo>
                      <a:pt x="1253" y="476"/>
                    </a:lnTo>
                    <a:lnTo>
                      <a:pt x="1253" y="480"/>
                    </a:lnTo>
                    <a:lnTo>
                      <a:pt x="1254" y="487"/>
                    </a:lnTo>
                    <a:lnTo>
                      <a:pt x="1254" y="487"/>
                    </a:lnTo>
                    <a:lnTo>
                      <a:pt x="1253" y="490"/>
                    </a:lnTo>
                    <a:lnTo>
                      <a:pt x="1249" y="494"/>
                    </a:lnTo>
                    <a:lnTo>
                      <a:pt x="1249" y="494"/>
                    </a:lnTo>
                    <a:lnTo>
                      <a:pt x="1240" y="507"/>
                    </a:lnTo>
                    <a:lnTo>
                      <a:pt x="1234" y="510"/>
                    </a:lnTo>
                    <a:lnTo>
                      <a:pt x="1231" y="512"/>
                    </a:lnTo>
                    <a:lnTo>
                      <a:pt x="1227" y="512"/>
                    </a:lnTo>
                    <a:lnTo>
                      <a:pt x="1227" y="512"/>
                    </a:lnTo>
                    <a:lnTo>
                      <a:pt x="1224" y="510"/>
                    </a:lnTo>
                    <a:lnTo>
                      <a:pt x="1220" y="508"/>
                    </a:lnTo>
                    <a:lnTo>
                      <a:pt x="1216" y="501"/>
                    </a:lnTo>
                    <a:lnTo>
                      <a:pt x="1216" y="501"/>
                    </a:lnTo>
                    <a:lnTo>
                      <a:pt x="1213" y="492"/>
                    </a:lnTo>
                    <a:lnTo>
                      <a:pt x="1213" y="483"/>
                    </a:lnTo>
                    <a:lnTo>
                      <a:pt x="1215" y="465"/>
                    </a:lnTo>
                    <a:lnTo>
                      <a:pt x="1215" y="465"/>
                    </a:lnTo>
                    <a:lnTo>
                      <a:pt x="1213" y="460"/>
                    </a:lnTo>
                    <a:lnTo>
                      <a:pt x="1211" y="454"/>
                    </a:lnTo>
                    <a:lnTo>
                      <a:pt x="1207" y="452"/>
                    </a:lnTo>
                    <a:lnTo>
                      <a:pt x="1205" y="451"/>
                    </a:lnTo>
                    <a:lnTo>
                      <a:pt x="1202" y="452"/>
                    </a:lnTo>
                    <a:lnTo>
                      <a:pt x="1198" y="454"/>
                    </a:lnTo>
                    <a:lnTo>
                      <a:pt x="1198" y="454"/>
                    </a:lnTo>
                    <a:lnTo>
                      <a:pt x="1196" y="458"/>
                    </a:lnTo>
                    <a:lnTo>
                      <a:pt x="1196" y="461"/>
                    </a:lnTo>
                    <a:lnTo>
                      <a:pt x="1195" y="470"/>
                    </a:lnTo>
                    <a:lnTo>
                      <a:pt x="1193" y="474"/>
                    </a:lnTo>
                    <a:lnTo>
                      <a:pt x="1191" y="476"/>
                    </a:lnTo>
                    <a:lnTo>
                      <a:pt x="1189" y="478"/>
                    </a:lnTo>
                    <a:lnTo>
                      <a:pt x="1184" y="476"/>
                    </a:lnTo>
                    <a:lnTo>
                      <a:pt x="1184" y="476"/>
                    </a:lnTo>
                    <a:lnTo>
                      <a:pt x="1180" y="472"/>
                    </a:lnTo>
                    <a:lnTo>
                      <a:pt x="1178" y="467"/>
                    </a:lnTo>
                    <a:lnTo>
                      <a:pt x="1178" y="467"/>
                    </a:lnTo>
                    <a:lnTo>
                      <a:pt x="1175" y="456"/>
                    </a:lnTo>
                    <a:lnTo>
                      <a:pt x="1173" y="452"/>
                    </a:lnTo>
                    <a:lnTo>
                      <a:pt x="1167" y="451"/>
                    </a:lnTo>
                    <a:lnTo>
                      <a:pt x="1167" y="451"/>
                    </a:lnTo>
                    <a:lnTo>
                      <a:pt x="1164" y="449"/>
                    </a:lnTo>
                    <a:lnTo>
                      <a:pt x="1160" y="445"/>
                    </a:lnTo>
                    <a:lnTo>
                      <a:pt x="1155" y="438"/>
                    </a:lnTo>
                    <a:lnTo>
                      <a:pt x="1155" y="438"/>
                    </a:lnTo>
                    <a:lnTo>
                      <a:pt x="1155" y="434"/>
                    </a:lnTo>
                    <a:lnTo>
                      <a:pt x="1155" y="431"/>
                    </a:lnTo>
                    <a:lnTo>
                      <a:pt x="1155" y="431"/>
                    </a:lnTo>
                    <a:lnTo>
                      <a:pt x="1157" y="427"/>
                    </a:lnTo>
                    <a:lnTo>
                      <a:pt x="1157" y="425"/>
                    </a:lnTo>
                    <a:lnTo>
                      <a:pt x="1157" y="423"/>
                    </a:lnTo>
                    <a:lnTo>
                      <a:pt x="1157" y="423"/>
                    </a:lnTo>
                    <a:lnTo>
                      <a:pt x="1155" y="422"/>
                    </a:lnTo>
                    <a:lnTo>
                      <a:pt x="1151" y="422"/>
                    </a:lnTo>
                    <a:lnTo>
                      <a:pt x="1151" y="422"/>
                    </a:lnTo>
                    <a:lnTo>
                      <a:pt x="1149" y="420"/>
                    </a:lnTo>
                    <a:lnTo>
                      <a:pt x="1149" y="418"/>
                    </a:lnTo>
                    <a:lnTo>
                      <a:pt x="1151" y="416"/>
                    </a:lnTo>
                    <a:lnTo>
                      <a:pt x="1151" y="416"/>
                    </a:lnTo>
                    <a:lnTo>
                      <a:pt x="1155" y="416"/>
                    </a:lnTo>
                    <a:lnTo>
                      <a:pt x="1157" y="416"/>
                    </a:lnTo>
                    <a:lnTo>
                      <a:pt x="1160" y="418"/>
                    </a:lnTo>
                    <a:lnTo>
                      <a:pt x="1162" y="416"/>
                    </a:lnTo>
                    <a:lnTo>
                      <a:pt x="1162" y="416"/>
                    </a:lnTo>
                    <a:lnTo>
                      <a:pt x="1164" y="414"/>
                    </a:lnTo>
                    <a:lnTo>
                      <a:pt x="1164" y="411"/>
                    </a:lnTo>
                    <a:lnTo>
                      <a:pt x="1160" y="405"/>
                    </a:lnTo>
                    <a:lnTo>
                      <a:pt x="1160" y="405"/>
                    </a:lnTo>
                    <a:lnTo>
                      <a:pt x="1157" y="402"/>
                    </a:lnTo>
                    <a:lnTo>
                      <a:pt x="1151" y="400"/>
                    </a:lnTo>
                    <a:lnTo>
                      <a:pt x="1142" y="396"/>
                    </a:lnTo>
                    <a:lnTo>
                      <a:pt x="1142" y="396"/>
                    </a:lnTo>
                    <a:lnTo>
                      <a:pt x="1128" y="385"/>
                    </a:lnTo>
                    <a:lnTo>
                      <a:pt x="1128" y="385"/>
                    </a:lnTo>
                    <a:lnTo>
                      <a:pt x="1124" y="384"/>
                    </a:lnTo>
                    <a:lnTo>
                      <a:pt x="1120" y="378"/>
                    </a:lnTo>
                    <a:lnTo>
                      <a:pt x="1117" y="373"/>
                    </a:lnTo>
                    <a:lnTo>
                      <a:pt x="1117" y="369"/>
                    </a:lnTo>
                    <a:lnTo>
                      <a:pt x="1117" y="369"/>
                    </a:lnTo>
                    <a:lnTo>
                      <a:pt x="1120" y="366"/>
                    </a:lnTo>
                    <a:lnTo>
                      <a:pt x="1124" y="364"/>
                    </a:lnTo>
                    <a:lnTo>
                      <a:pt x="1124" y="362"/>
                    </a:lnTo>
                    <a:lnTo>
                      <a:pt x="1124" y="362"/>
                    </a:lnTo>
                    <a:lnTo>
                      <a:pt x="1124" y="356"/>
                    </a:lnTo>
                    <a:lnTo>
                      <a:pt x="1122" y="353"/>
                    </a:lnTo>
                    <a:lnTo>
                      <a:pt x="1122" y="353"/>
                    </a:lnTo>
                    <a:lnTo>
                      <a:pt x="1122" y="351"/>
                    </a:lnTo>
                    <a:lnTo>
                      <a:pt x="1126" y="349"/>
                    </a:lnTo>
                    <a:lnTo>
                      <a:pt x="1135" y="347"/>
                    </a:lnTo>
                    <a:lnTo>
                      <a:pt x="1135" y="347"/>
                    </a:lnTo>
                    <a:lnTo>
                      <a:pt x="1142" y="346"/>
                    </a:lnTo>
                    <a:lnTo>
                      <a:pt x="1149" y="344"/>
                    </a:lnTo>
                    <a:lnTo>
                      <a:pt x="1149" y="344"/>
                    </a:lnTo>
                    <a:lnTo>
                      <a:pt x="1157" y="346"/>
                    </a:lnTo>
                    <a:lnTo>
                      <a:pt x="1160" y="346"/>
                    </a:lnTo>
                    <a:lnTo>
                      <a:pt x="1164" y="344"/>
                    </a:lnTo>
                    <a:lnTo>
                      <a:pt x="1164" y="344"/>
                    </a:lnTo>
                    <a:lnTo>
                      <a:pt x="1169" y="340"/>
                    </a:lnTo>
                    <a:lnTo>
                      <a:pt x="1173" y="335"/>
                    </a:lnTo>
                    <a:lnTo>
                      <a:pt x="1175" y="328"/>
                    </a:lnTo>
                    <a:lnTo>
                      <a:pt x="1175" y="324"/>
                    </a:lnTo>
                    <a:lnTo>
                      <a:pt x="1173" y="320"/>
                    </a:lnTo>
                    <a:lnTo>
                      <a:pt x="1173" y="320"/>
                    </a:lnTo>
                    <a:lnTo>
                      <a:pt x="1169" y="317"/>
                    </a:lnTo>
                    <a:lnTo>
                      <a:pt x="1162" y="311"/>
                    </a:lnTo>
                    <a:lnTo>
                      <a:pt x="1151" y="306"/>
                    </a:lnTo>
                    <a:lnTo>
                      <a:pt x="1151" y="306"/>
                    </a:lnTo>
                    <a:lnTo>
                      <a:pt x="1135" y="304"/>
                    </a:lnTo>
                    <a:lnTo>
                      <a:pt x="1126" y="304"/>
                    </a:lnTo>
                    <a:lnTo>
                      <a:pt x="1119" y="304"/>
                    </a:lnTo>
                    <a:lnTo>
                      <a:pt x="1119" y="304"/>
                    </a:lnTo>
                    <a:lnTo>
                      <a:pt x="1108" y="309"/>
                    </a:lnTo>
                    <a:lnTo>
                      <a:pt x="1108" y="309"/>
                    </a:lnTo>
                    <a:lnTo>
                      <a:pt x="1102" y="311"/>
                    </a:lnTo>
                    <a:lnTo>
                      <a:pt x="1099" y="313"/>
                    </a:lnTo>
                    <a:lnTo>
                      <a:pt x="1099" y="313"/>
                    </a:lnTo>
                    <a:lnTo>
                      <a:pt x="1095" y="318"/>
                    </a:lnTo>
                    <a:lnTo>
                      <a:pt x="1095" y="326"/>
                    </a:lnTo>
                    <a:lnTo>
                      <a:pt x="1097" y="331"/>
                    </a:lnTo>
                    <a:lnTo>
                      <a:pt x="1099" y="337"/>
                    </a:lnTo>
                    <a:lnTo>
                      <a:pt x="1099" y="337"/>
                    </a:lnTo>
                    <a:lnTo>
                      <a:pt x="1100" y="340"/>
                    </a:lnTo>
                    <a:lnTo>
                      <a:pt x="1102" y="346"/>
                    </a:lnTo>
                    <a:lnTo>
                      <a:pt x="1102" y="346"/>
                    </a:lnTo>
                    <a:lnTo>
                      <a:pt x="1102" y="351"/>
                    </a:lnTo>
                    <a:lnTo>
                      <a:pt x="1100" y="355"/>
                    </a:lnTo>
                    <a:lnTo>
                      <a:pt x="1102" y="356"/>
                    </a:lnTo>
                    <a:lnTo>
                      <a:pt x="1102" y="356"/>
                    </a:lnTo>
                    <a:lnTo>
                      <a:pt x="1106" y="360"/>
                    </a:lnTo>
                    <a:lnTo>
                      <a:pt x="1108" y="362"/>
                    </a:lnTo>
                    <a:lnTo>
                      <a:pt x="1110" y="364"/>
                    </a:lnTo>
                    <a:lnTo>
                      <a:pt x="1110" y="364"/>
                    </a:lnTo>
                    <a:lnTo>
                      <a:pt x="1110" y="369"/>
                    </a:lnTo>
                    <a:lnTo>
                      <a:pt x="1108" y="373"/>
                    </a:lnTo>
                    <a:lnTo>
                      <a:pt x="1100" y="378"/>
                    </a:lnTo>
                    <a:lnTo>
                      <a:pt x="1100" y="378"/>
                    </a:lnTo>
                    <a:lnTo>
                      <a:pt x="1097" y="385"/>
                    </a:lnTo>
                    <a:lnTo>
                      <a:pt x="1095" y="394"/>
                    </a:lnTo>
                    <a:lnTo>
                      <a:pt x="1095" y="394"/>
                    </a:lnTo>
                    <a:lnTo>
                      <a:pt x="1093" y="398"/>
                    </a:lnTo>
                    <a:lnTo>
                      <a:pt x="1090" y="402"/>
                    </a:lnTo>
                    <a:lnTo>
                      <a:pt x="1090" y="402"/>
                    </a:lnTo>
                    <a:lnTo>
                      <a:pt x="1086" y="407"/>
                    </a:lnTo>
                    <a:lnTo>
                      <a:pt x="1082" y="416"/>
                    </a:lnTo>
                    <a:lnTo>
                      <a:pt x="1082" y="416"/>
                    </a:lnTo>
                    <a:lnTo>
                      <a:pt x="1082" y="420"/>
                    </a:lnTo>
                    <a:lnTo>
                      <a:pt x="1084" y="425"/>
                    </a:lnTo>
                    <a:lnTo>
                      <a:pt x="1086" y="427"/>
                    </a:lnTo>
                    <a:lnTo>
                      <a:pt x="1090" y="431"/>
                    </a:lnTo>
                    <a:lnTo>
                      <a:pt x="1090" y="431"/>
                    </a:lnTo>
                    <a:lnTo>
                      <a:pt x="1095" y="432"/>
                    </a:lnTo>
                    <a:lnTo>
                      <a:pt x="1100" y="432"/>
                    </a:lnTo>
                    <a:lnTo>
                      <a:pt x="1111" y="432"/>
                    </a:lnTo>
                    <a:lnTo>
                      <a:pt x="1111" y="432"/>
                    </a:lnTo>
                    <a:lnTo>
                      <a:pt x="1120" y="434"/>
                    </a:lnTo>
                    <a:lnTo>
                      <a:pt x="1124" y="438"/>
                    </a:lnTo>
                    <a:lnTo>
                      <a:pt x="1128" y="442"/>
                    </a:lnTo>
                    <a:lnTo>
                      <a:pt x="1128" y="442"/>
                    </a:lnTo>
                    <a:lnTo>
                      <a:pt x="1129" y="445"/>
                    </a:lnTo>
                    <a:lnTo>
                      <a:pt x="1129" y="447"/>
                    </a:lnTo>
                    <a:lnTo>
                      <a:pt x="1128" y="451"/>
                    </a:lnTo>
                    <a:lnTo>
                      <a:pt x="1124" y="452"/>
                    </a:lnTo>
                    <a:lnTo>
                      <a:pt x="1124" y="452"/>
                    </a:lnTo>
                    <a:lnTo>
                      <a:pt x="1117" y="454"/>
                    </a:lnTo>
                    <a:lnTo>
                      <a:pt x="1115" y="458"/>
                    </a:lnTo>
                    <a:lnTo>
                      <a:pt x="1115" y="461"/>
                    </a:lnTo>
                    <a:lnTo>
                      <a:pt x="1115" y="461"/>
                    </a:lnTo>
                    <a:lnTo>
                      <a:pt x="1117" y="465"/>
                    </a:lnTo>
                    <a:lnTo>
                      <a:pt x="1120" y="467"/>
                    </a:lnTo>
                    <a:lnTo>
                      <a:pt x="1122" y="469"/>
                    </a:lnTo>
                    <a:lnTo>
                      <a:pt x="1124" y="472"/>
                    </a:lnTo>
                    <a:lnTo>
                      <a:pt x="1124" y="472"/>
                    </a:lnTo>
                    <a:lnTo>
                      <a:pt x="1124" y="474"/>
                    </a:lnTo>
                    <a:lnTo>
                      <a:pt x="1122" y="478"/>
                    </a:lnTo>
                    <a:lnTo>
                      <a:pt x="1113" y="483"/>
                    </a:lnTo>
                    <a:lnTo>
                      <a:pt x="1104" y="487"/>
                    </a:lnTo>
                    <a:lnTo>
                      <a:pt x="1099" y="492"/>
                    </a:lnTo>
                    <a:lnTo>
                      <a:pt x="1099" y="492"/>
                    </a:lnTo>
                    <a:lnTo>
                      <a:pt x="1097" y="498"/>
                    </a:lnTo>
                    <a:lnTo>
                      <a:pt x="1097" y="501"/>
                    </a:lnTo>
                    <a:lnTo>
                      <a:pt x="1097" y="507"/>
                    </a:lnTo>
                    <a:lnTo>
                      <a:pt x="1095" y="512"/>
                    </a:lnTo>
                    <a:lnTo>
                      <a:pt x="1095" y="512"/>
                    </a:lnTo>
                    <a:lnTo>
                      <a:pt x="1093" y="514"/>
                    </a:lnTo>
                    <a:lnTo>
                      <a:pt x="1090" y="514"/>
                    </a:lnTo>
                    <a:lnTo>
                      <a:pt x="1086" y="514"/>
                    </a:lnTo>
                    <a:lnTo>
                      <a:pt x="1084" y="510"/>
                    </a:lnTo>
                    <a:lnTo>
                      <a:pt x="1084" y="510"/>
                    </a:lnTo>
                    <a:lnTo>
                      <a:pt x="1081" y="507"/>
                    </a:lnTo>
                    <a:lnTo>
                      <a:pt x="1079" y="503"/>
                    </a:lnTo>
                    <a:lnTo>
                      <a:pt x="1077" y="492"/>
                    </a:lnTo>
                    <a:lnTo>
                      <a:pt x="1075" y="483"/>
                    </a:lnTo>
                    <a:lnTo>
                      <a:pt x="1072" y="481"/>
                    </a:lnTo>
                    <a:lnTo>
                      <a:pt x="1066" y="480"/>
                    </a:lnTo>
                    <a:lnTo>
                      <a:pt x="1066" y="480"/>
                    </a:lnTo>
                    <a:lnTo>
                      <a:pt x="1061" y="478"/>
                    </a:lnTo>
                    <a:lnTo>
                      <a:pt x="1059" y="480"/>
                    </a:lnTo>
                    <a:lnTo>
                      <a:pt x="1055" y="483"/>
                    </a:lnTo>
                    <a:lnTo>
                      <a:pt x="1055" y="489"/>
                    </a:lnTo>
                    <a:lnTo>
                      <a:pt x="1055" y="489"/>
                    </a:lnTo>
                    <a:lnTo>
                      <a:pt x="1052" y="494"/>
                    </a:lnTo>
                    <a:lnTo>
                      <a:pt x="1046" y="498"/>
                    </a:lnTo>
                    <a:lnTo>
                      <a:pt x="1039" y="501"/>
                    </a:lnTo>
                    <a:lnTo>
                      <a:pt x="1034" y="501"/>
                    </a:lnTo>
                    <a:lnTo>
                      <a:pt x="1034" y="501"/>
                    </a:lnTo>
                    <a:lnTo>
                      <a:pt x="1021" y="498"/>
                    </a:lnTo>
                    <a:lnTo>
                      <a:pt x="1015" y="496"/>
                    </a:lnTo>
                    <a:lnTo>
                      <a:pt x="1010" y="496"/>
                    </a:lnTo>
                    <a:lnTo>
                      <a:pt x="1010" y="496"/>
                    </a:lnTo>
                    <a:lnTo>
                      <a:pt x="1005" y="498"/>
                    </a:lnTo>
                    <a:lnTo>
                      <a:pt x="999" y="498"/>
                    </a:lnTo>
                    <a:lnTo>
                      <a:pt x="999" y="498"/>
                    </a:lnTo>
                    <a:lnTo>
                      <a:pt x="996" y="494"/>
                    </a:lnTo>
                    <a:lnTo>
                      <a:pt x="992" y="490"/>
                    </a:lnTo>
                    <a:lnTo>
                      <a:pt x="988" y="487"/>
                    </a:lnTo>
                    <a:lnTo>
                      <a:pt x="985" y="483"/>
                    </a:lnTo>
                    <a:lnTo>
                      <a:pt x="985" y="483"/>
                    </a:lnTo>
                    <a:lnTo>
                      <a:pt x="979" y="483"/>
                    </a:lnTo>
                    <a:lnTo>
                      <a:pt x="972" y="483"/>
                    </a:lnTo>
                    <a:lnTo>
                      <a:pt x="972" y="483"/>
                    </a:lnTo>
                    <a:lnTo>
                      <a:pt x="965" y="483"/>
                    </a:lnTo>
                    <a:lnTo>
                      <a:pt x="957" y="480"/>
                    </a:lnTo>
                    <a:lnTo>
                      <a:pt x="945" y="469"/>
                    </a:lnTo>
                    <a:lnTo>
                      <a:pt x="945" y="469"/>
                    </a:lnTo>
                    <a:lnTo>
                      <a:pt x="939" y="467"/>
                    </a:lnTo>
                    <a:lnTo>
                      <a:pt x="936" y="465"/>
                    </a:lnTo>
                    <a:lnTo>
                      <a:pt x="925" y="465"/>
                    </a:lnTo>
                    <a:lnTo>
                      <a:pt x="925" y="465"/>
                    </a:lnTo>
                    <a:lnTo>
                      <a:pt x="918" y="465"/>
                    </a:lnTo>
                    <a:lnTo>
                      <a:pt x="907" y="465"/>
                    </a:lnTo>
                    <a:lnTo>
                      <a:pt x="901" y="467"/>
                    </a:lnTo>
                    <a:lnTo>
                      <a:pt x="898" y="469"/>
                    </a:lnTo>
                    <a:lnTo>
                      <a:pt x="896" y="472"/>
                    </a:lnTo>
                    <a:lnTo>
                      <a:pt x="898" y="478"/>
                    </a:lnTo>
                    <a:lnTo>
                      <a:pt x="898" y="478"/>
                    </a:lnTo>
                    <a:lnTo>
                      <a:pt x="900" y="481"/>
                    </a:lnTo>
                    <a:lnTo>
                      <a:pt x="903" y="481"/>
                    </a:lnTo>
                    <a:lnTo>
                      <a:pt x="912" y="480"/>
                    </a:lnTo>
                    <a:lnTo>
                      <a:pt x="912" y="480"/>
                    </a:lnTo>
                    <a:lnTo>
                      <a:pt x="916" y="478"/>
                    </a:lnTo>
                    <a:lnTo>
                      <a:pt x="919" y="480"/>
                    </a:lnTo>
                    <a:lnTo>
                      <a:pt x="921" y="483"/>
                    </a:lnTo>
                    <a:lnTo>
                      <a:pt x="919" y="487"/>
                    </a:lnTo>
                    <a:lnTo>
                      <a:pt x="919" y="487"/>
                    </a:lnTo>
                    <a:lnTo>
                      <a:pt x="916" y="490"/>
                    </a:lnTo>
                    <a:lnTo>
                      <a:pt x="912" y="492"/>
                    </a:lnTo>
                    <a:lnTo>
                      <a:pt x="903" y="496"/>
                    </a:lnTo>
                    <a:lnTo>
                      <a:pt x="903" y="496"/>
                    </a:lnTo>
                    <a:lnTo>
                      <a:pt x="900" y="499"/>
                    </a:lnTo>
                    <a:lnTo>
                      <a:pt x="900" y="507"/>
                    </a:lnTo>
                    <a:lnTo>
                      <a:pt x="900" y="512"/>
                    </a:lnTo>
                    <a:lnTo>
                      <a:pt x="901" y="517"/>
                    </a:lnTo>
                    <a:lnTo>
                      <a:pt x="901" y="517"/>
                    </a:lnTo>
                    <a:lnTo>
                      <a:pt x="901" y="523"/>
                    </a:lnTo>
                    <a:lnTo>
                      <a:pt x="901" y="525"/>
                    </a:lnTo>
                    <a:lnTo>
                      <a:pt x="900" y="525"/>
                    </a:lnTo>
                    <a:lnTo>
                      <a:pt x="900" y="525"/>
                    </a:lnTo>
                    <a:lnTo>
                      <a:pt x="894" y="525"/>
                    </a:lnTo>
                    <a:lnTo>
                      <a:pt x="889" y="523"/>
                    </a:lnTo>
                    <a:lnTo>
                      <a:pt x="889" y="523"/>
                    </a:lnTo>
                    <a:lnTo>
                      <a:pt x="887" y="517"/>
                    </a:lnTo>
                    <a:lnTo>
                      <a:pt x="885" y="512"/>
                    </a:lnTo>
                    <a:lnTo>
                      <a:pt x="885" y="507"/>
                    </a:lnTo>
                    <a:lnTo>
                      <a:pt x="883" y="501"/>
                    </a:lnTo>
                    <a:lnTo>
                      <a:pt x="883" y="501"/>
                    </a:lnTo>
                    <a:lnTo>
                      <a:pt x="880" y="496"/>
                    </a:lnTo>
                    <a:lnTo>
                      <a:pt x="876" y="494"/>
                    </a:lnTo>
                    <a:lnTo>
                      <a:pt x="865" y="490"/>
                    </a:lnTo>
                    <a:lnTo>
                      <a:pt x="865" y="490"/>
                    </a:lnTo>
                    <a:lnTo>
                      <a:pt x="853" y="490"/>
                    </a:lnTo>
                    <a:lnTo>
                      <a:pt x="842" y="494"/>
                    </a:lnTo>
                    <a:lnTo>
                      <a:pt x="842" y="494"/>
                    </a:lnTo>
                    <a:lnTo>
                      <a:pt x="834" y="494"/>
                    </a:lnTo>
                    <a:lnTo>
                      <a:pt x="827" y="496"/>
                    </a:lnTo>
                    <a:lnTo>
                      <a:pt x="827" y="496"/>
                    </a:lnTo>
                    <a:lnTo>
                      <a:pt x="822" y="496"/>
                    </a:lnTo>
                    <a:lnTo>
                      <a:pt x="818" y="494"/>
                    </a:lnTo>
                    <a:lnTo>
                      <a:pt x="816" y="492"/>
                    </a:lnTo>
                    <a:lnTo>
                      <a:pt x="816" y="492"/>
                    </a:lnTo>
                    <a:lnTo>
                      <a:pt x="813" y="483"/>
                    </a:lnTo>
                    <a:lnTo>
                      <a:pt x="811" y="476"/>
                    </a:lnTo>
                    <a:lnTo>
                      <a:pt x="811" y="476"/>
                    </a:lnTo>
                    <a:lnTo>
                      <a:pt x="805" y="470"/>
                    </a:lnTo>
                    <a:lnTo>
                      <a:pt x="800" y="467"/>
                    </a:lnTo>
                    <a:lnTo>
                      <a:pt x="800" y="467"/>
                    </a:lnTo>
                    <a:lnTo>
                      <a:pt x="793" y="467"/>
                    </a:lnTo>
                    <a:lnTo>
                      <a:pt x="786" y="467"/>
                    </a:lnTo>
                    <a:lnTo>
                      <a:pt x="778" y="467"/>
                    </a:lnTo>
                    <a:lnTo>
                      <a:pt x="771" y="467"/>
                    </a:lnTo>
                    <a:lnTo>
                      <a:pt x="771" y="467"/>
                    </a:lnTo>
                    <a:lnTo>
                      <a:pt x="760" y="463"/>
                    </a:lnTo>
                    <a:lnTo>
                      <a:pt x="751" y="458"/>
                    </a:lnTo>
                    <a:lnTo>
                      <a:pt x="751" y="458"/>
                    </a:lnTo>
                    <a:lnTo>
                      <a:pt x="742" y="449"/>
                    </a:lnTo>
                    <a:lnTo>
                      <a:pt x="729" y="442"/>
                    </a:lnTo>
                    <a:lnTo>
                      <a:pt x="717" y="436"/>
                    </a:lnTo>
                    <a:lnTo>
                      <a:pt x="704" y="434"/>
                    </a:lnTo>
                    <a:lnTo>
                      <a:pt x="704" y="434"/>
                    </a:lnTo>
                    <a:lnTo>
                      <a:pt x="697" y="436"/>
                    </a:lnTo>
                    <a:lnTo>
                      <a:pt x="691" y="438"/>
                    </a:lnTo>
                    <a:lnTo>
                      <a:pt x="681" y="442"/>
                    </a:lnTo>
                    <a:lnTo>
                      <a:pt x="681" y="442"/>
                    </a:lnTo>
                    <a:lnTo>
                      <a:pt x="677" y="442"/>
                    </a:lnTo>
                    <a:lnTo>
                      <a:pt x="675" y="440"/>
                    </a:lnTo>
                    <a:lnTo>
                      <a:pt x="673" y="432"/>
                    </a:lnTo>
                    <a:lnTo>
                      <a:pt x="673" y="432"/>
                    </a:lnTo>
                    <a:lnTo>
                      <a:pt x="670" y="429"/>
                    </a:lnTo>
                    <a:lnTo>
                      <a:pt x="668" y="427"/>
                    </a:lnTo>
                    <a:lnTo>
                      <a:pt x="666" y="427"/>
                    </a:lnTo>
                    <a:lnTo>
                      <a:pt x="666" y="427"/>
                    </a:lnTo>
                    <a:lnTo>
                      <a:pt x="662" y="427"/>
                    </a:lnTo>
                    <a:lnTo>
                      <a:pt x="662" y="429"/>
                    </a:lnTo>
                    <a:lnTo>
                      <a:pt x="661" y="434"/>
                    </a:lnTo>
                    <a:lnTo>
                      <a:pt x="661" y="434"/>
                    </a:lnTo>
                    <a:lnTo>
                      <a:pt x="661" y="445"/>
                    </a:lnTo>
                    <a:lnTo>
                      <a:pt x="659" y="447"/>
                    </a:lnTo>
                    <a:lnTo>
                      <a:pt x="655" y="451"/>
                    </a:lnTo>
                    <a:lnTo>
                      <a:pt x="655" y="451"/>
                    </a:lnTo>
                    <a:lnTo>
                      <a:pt x="646" y="451"/>
                    </a:lnTo>
                    <a:lnTo>
                      <a:pt x="639" y="449"/>
                    </a:lnTo>
                    <a:lnTo>
                      <a:pt x="639" y="449"/>
                    </a:lnTo>
                    <a:lnTo>
                      <a:pt x="634" y="443"/>
                    </a:lnTo>
                    <a:lnTo>
                      <a:pt x="632" y="438"/>
                    </a:lnTo>
                    <a:lnTo>
                      <a:pt x="630" y="423"/>
                    </a:lnTo>
                    <a:lnTo>
                      <a:pt x="630" y="423"/>
                    </a:lnTo>
                    <a:lnTo>
                      <a:pt x="626" y="414"/>
                    </a:lnTo>
                    <a:lnTo>
                      <a:pt x="626" y="414"/>
                    </a:lnTo>
                    <a:lnTo>
                      <a:pt x="623" y="407"/>
                    </a:lnTo>
                    <a:lnTo>
                      <a:pt x="617" y="402"/>
                    </a:lnTo>
                    <a:lnTo>
                      <a:pt x="617" y="402"/>
                    </a:lnTo>
                    <a:lnTo>
                      <a:pt x="612" y="400"/>
                    </a:lnTo>
                    <a:lnTo>
                      <a:pt x="606" y="398"/>
                    </a:lnTo>
                    <a:lnTo>
                      <a:pt x="601" y="402"/>
                    </a:lnTo>
                    <a:lnTo>
                      <a:pt x="597" y="405"/>
                    </a:lnTo>
                    <a:lnTo>
                      <a:pt x="597" y="405"/>
                    </a:lnTo>
                    <a:lnTo>
                      <a:pt x="595" y="413"/>
                    </a:lnTo>
                    <a:lnTo>
                      <a:pt x="594" y="420"/>
                    </a:lnTo>
                    <a:lnTo>
                      <a:pt x="592" y="427"/>
                    </a:lnTo>
                    <a:lnTo>
                      <a:pt x="590" y="432"/>
                    </a:lnTo>
                    <a:lnTo>
                      <a:pt x="590" y="432"/>
                    </a:lnTo>
                    <a:lnTo>
                      <a:pt x="585" y="432"/>
                    </a:lnTo>
                    <a:lnTo>
                      <a:pt x="579" y="432"/>
                    </a:lnTo>
                    <a:lnTo>
                      <a:pt x="579" y="432"/>
                    </a:lnTo>
                    <a:lnTo>
                      <a:pt x="570" y="436"/>
                    </a:lnTo>
                    <a:lnTo>
                      <a:pt x="567" y="438"/>
                    </a:lnTo>
                    <a:lnTo>
                      <a:pt x="563" y="442"/>
                    </a:lnTo>
                    <a:lnTo>
                      <a:pt x="563" y="442"/>
                    </a:lnTo>
                    <a:lnTo>
                      <a:pt x="561" y="445"/>
                    </a:lnTo>
                    <a:lnTo>
                      <a:pt x="561" y="449"/>
                    </a:lnTo>
                    <a:lnTo>
                      <a:pt x="559" y="456"/>
                    </a:lnTo>
                    <a:lnTo>
                      <a:pt x="559" y="456"/>
                    </a:lnTo>
                    <a:lnTo>
                      <a:pt x="556" y="458"/>
                    </a:lnTo>
                    <a:lnTo>
                      <a:pt x="552" y="458"/>
                    </a:lnTo>
                    <a:lnTo>
                      <a:pt x="545" y="460"/>
                    </a:lnTo>
                    <a:lnTo>
                      <a:pt x="545" y="460"/>
                    </a:lnTo>
                    <a:lnTo>
                      <a:pt x="541" y="461"/>
                    </a:lnTo>
                    <a:lnTo>
                      <a:pt x="538" y="461"/>
                    </a:lnTo>
                    <a:lnTo>
                      <a:pt x="534" y="461"/>
                    </a:lnTo>
                    <a:lnTo>
                      <a:pt x="534" y="456"/>
                    </a:lnTo>
                    <a:lnTo>
                      <a:pt x="534" y="456"/>
                    </a:lnTo>
                    <a:lnTo>
                      <a:pt x="534" y="449"/>
                    </a:lnTo>
                    <a:lnTo>
                      <a:pt x="538" y="443"/>
                    </a:lnTo>
                    <a:lnTo>
                      <a:pt x="543" y="438"/>
                    </a:lnTo>
                    <a:lnTo>
                      <a:pt x="548" y="434"/>
                    </a:lnTo>
                    <a:lnTo>
                      <a:pt x="548" y="434"/>
                    </a:lnTo>
                    <a:lnTo>
                      <a:pt x="561" y="431"/>
                    </a:lnTo>
                    <a:lnTo>
                      <a:pt x="567" y="429"/>
                    </a:lnTo>
                    <a:lnTo>
                      <a:pt x="570" y="425"/>
                    </a:lnTo>
                    <a:lnTo>
                      <a:pt x="570" y="425"/>
                    </a:lnTo>
                    <a:lnTo>
                      <a:pt x="570" y="422"/>
                    </a:lnTo>
                    <a:lnTo>
                      <a:pt x="568" y="420"/>
                    </a:lnTo>
                    <a:lnTo>
                      <a:pt x="565" y="418"/>
                    </a:lnTo>
                    <a:lnTo>
                      <a:pt x="559" y="416"/>
                    </a:lnTo>
                    <a:lnTo>
                      <a:pt x="556" y="418"/>
                    </a:lnTo>
                    <a:lnTo>
                      <a:pt x="556" y="418"/>
                    </a:lnTo>
                    <a:lnTo>
                      <a:pt x="548" y="422"/>
                    </a:lnTo>
                    <a:lnTo>
                      <a:pt x="543" y="425"/>
                    </a:lnTo>
                    <a:lnTo>
                      <a:pt x="536" y="431"/>
                    </a:lnTo>
                    <a:lnTo>
                      <a:pt x="529" y="432"/>
                    </a:lnTo>
                    <a:lnTo>
                      <a:pt x="529" y="432"/>
                    </a:lnTo>
                    <a:lnTo>
                      <a:pt x="519" y="432"/>
                    </a:lnTo>
                    <a:lnTo>
                      <a:pt x="512" y="432"/>
                    </a:lnTo>
                    <a:lnTo>
                      <a:pt x="512" y="432"/>
                    </a:lnTo>
                    <a:lnTo>
                      <a:pt x="507" y="434"/>
                    </a:lnTo>
                    <a:lnTo>
                      <a:pt x="503" y="436"/>
                    </a:lnTo>
                    <a:lnTo>
                      <a:pt x="496" y="442"/>
                    </a:lnTo>
                    <a:lnTo>
                      <a:pt x="496" y="442"/>
                    </a:lnTo>
                    <a:lnTo>
                      <a:pt x="487" y="451"/>
                    </a:lnTo>
                    <a:lnTo>
                      <a:pt x="481" y="454"/>
                    </a:lnTo>
                    <a:lnTo>
                      <a:pt x="476" y="454"/>
                    </a:lnTo>
                    <a:lnTo>
                      <a:pt x="476" y="454"/>
                    </a:lnTo>
                    <a:lnTo>
                      <a:pt x="463" y="451"/>
                    </a:lnTo>
                    <a:lnTo>
                      <a:pt x="451" y="445"/>
                    </a:lnTo>
                    <a:lnTo>
                      <a:pt x="451" y="445"/>
                    </a:lnTo>
                    <a:lnTo>
                      <a:pt x="443" y="442"/>
                    </a:lnTo>
                    <a:lnTo>
                      <a:pt x="434" y="438"/>
                    </a:lnTo>
                    <a:lnTo>
                      <a:pt x="434" y="438"/>
                    </a:lnTo>
                    <a:lnTo>
                      <a:pt x="414" y="432"/>
                    </a:lnTo>
                    <a:lnTo>
                      <a:pt x="395" y="431"/>
                    </a:lnTo>
                    <a:lnTo>
                      <a:pt x="375" y="429"/>
                    </a:lnTo>
                    <a:lnTo>
                      <a:pt x="355" y="429"/>
                    </a:lnTo>
                    <a:lnTo>
                      <a:pt x="355" y="429"/>
                    </a:lnTo>
                    <a:lnTo>
                      <a:pt x="338" y="429"/>
                    </a:lnTo>
                    <a:lnTo>
                      <a:pt x="324" y="427"/>
                    </a:lnTo>
                    <a:lnTo>
                      <a:pt x="293" y="422"/>
                    </a:lnTo>
                    <a:lnTo>
                      <a:pt x="293" y="422"/>
                    </a:lnTo>
                    <a:lnTo>
                      <a:pt x="264" y="416"/>
                    </a:lnTo>
                    <a:lnTo>
                      <a:pt x="235" y="409"/>
                    </a:lnTo>
                    <a:lnTo>
                      <a:pt x="235" y="409"/>
                    </a:lnTo>
                    <a:lnTo>
                      <a:pt x="212" y="405"/>
                    </a:lnTo>
                    <a:lnTo>
                      <a:pt x="190" y="402"/>
                    </a:lnTo>
                    <a:lnTo>
                      <a:pt x="190" y="402"/>
                    </a:lnTo>
                    <a:lnTo>
                      <a:pt x="168" y="402"/>
                    </a:lnTo>
                    <a:lnTo>
                      <a:pt x="168" y="402"/>
                    </a:lnTo>
                    <a:lnTo>
                      <a:pt x="148" y="402"/>
                    </a:lnTo>
                    <a:lnTo>
                      <a:pt x="139" y="404"/>
                    </a:lnTo>
                    <a:lnTo>
                      <a:pt x="130" y="405"/>
                    </a:lnTo>
                    <a:lnTo>
                      <a:pt x="130" y="405"/>
                    </a:lnTo>
                    <a:lnTo>
                      <a:pt x="107" y="414"/>
                    </a:lnTo>
                    <a:lnTo>
                      <a:pt x="96" y="420"/>
                    </a:lnTo>
                    <a:lnTo>
                      <a:pt x="83" y="425"/>
                    </a:lnTo>
                    <a:lnTo>
                      <a:pt x="83" y="425"/>
                    </a:lnTo>
                    <a:lnTo>
                      <a:pt x="72" y="434"/>
                    </a:lnTo>
                    <a:lnTo>
                      <a:pt x="69" y="440"/>
                    </a:lnTo>
                    <a:lnTo>
                      <a:pt x="65" y="445"/>
                    </a:lnTo>
                    <a:lnTo>
                      <a:pt x="65" y="445"/>
                    </a:lnTo>
                    <a:lnTo>
                      <a:pt x="63" y="449"/>
                    </a:lnTo>
                    <a:lnTo>
                      <a:pt x="63" y="454"/>
                    </a:lnTo>
                    <a:lnTo>
                      <a:pt x="63" y="454"/>
                    </a:lnTo>
                    <a:lnTo>
                      <a:pt x="62" y="458"/>
                    </a:lnTo>
                    <a:lnTo>
                      <a:pt x="58" y="458"/>
                    </a:lnTo>
                    <a:lnTo>
                      <a:pt x="51" y="458"/>
                    </a:lnTo>
                    <a:lnTo>
                      <a:pt x="34" y="451"/>
                    </a:lnTo>
                    <a:lnTo>
                      <a:pt x="34" y="451"/>
                    </a:lnTo>
                    <a:lnTo>
                      <a:pt x="25" y="449"/>
                    </a:lnTo>
                    <a:lnTo>
                      <a:pt x="20" y="451"/>
                    </a:lnTo>
                    <a:lnTo>
                      <a:pt x="14" y="452"/>
                    </a:lnTo>
                    <a:lnTo>
                      <a:pt x="14" y="452"/>
                    </a:lnTo>
                    <a:lnTo>
                      <a:pt x="11" y="458"/>
                    </a:lnTo>
                    <a:lnTo>
                      <a:pt x="7" y="463"/>
                    </a:lnTo>
                    <a:lnTo>
                      <a:pt x="2" y="476"/>
                    </a:lnTo>
                    <a:lnTo>
                      <a:pt x="2" y="476"/>
                    </a:lnTo>
                    <a:lnTo>
                      <a:pt x="0" y="483"/>
                    </a:lnTo>
                    <a:lnTo>
                      <a:pt x="2" y="490"/>
                    </a:lnTo>
                    <a:lnTo>
                      <a:pt x="4" y="498"/>
                    </a:lnTo>
                    <a:lnTo>
                      <a:pt x="7" y="503"/>
                    </a:lnTo>
                    <a:lnTo>
                      <a:pt x="13" y="508"/>
                    </a:lnTo>
                    <a:lnTo>
                      <a:pt x="20" y="510"/>
                    </a:lnTo>
                    <a:lnTo>
                      <a:pt x="25" y="514"/>
                    </a:lnTo>
                    <a:lnTo>
                      <a:pt x="34" y="514"/>
                    </a:lnTo>
                    <a:lnTo>
                      <a:pt x="34" y="514"/>
                    </a:lnTo>
                    <a:lnTo>
                      <a:pt x="45" y="512"/>
                    </a:lnTo>
                    <a:lnTo>
                      <a:pt x="58" y="510"/>
                    </a:lnTo>
                    <a:lnTo>
                      <a:pt x="71" y="508"/>
                    </a:lnTo>
                    <a:lnTo>
                      <a:pt x="76" y="510"/>
                    </a:lnTo>
                    <a:lnTo>
                      <a:pt x="83" y="512"/>
                    </a:lnTo>
                    <a:lnTo>
                      <a:pt x="83" y="512"/>
                    </a:lnTo>
                    <a:lnTo>
                      <a:pt x="91" y="514"/>
                    </a:lnTo>
                    <a:lnTo>
                      <a:pt x="98" y="517"/>
                    </a:lnTo>
                    <a:lnTo>
                      <a:pt x="101" y="523"/>
                    </a:lnTo>
                    <a:lnTo>
                      <a:pt x="103" y="527"/>
                    </a:lnTo>
                    <a:lnTo>
                      <a:pt x="101" y="530"/>
                    </a:lnTo>
                    <a:lnTo>
                      <a:pt x="101" y="530"/>
                    </a:lnTo>
                    <a:lnTo>
                      <a:pt x="100" y="536"/>
                    </a:lnTo>
                    <a:lnTo>
                      <a:pt x="94" y="539"/>
                    </a:lnTo>
                    <a:lnTo>
                      <a:pt x="89" y="541"/>
                    </a:lnTo>
                    <a:lnTo>
                      <a:pt x="81" y="541"/>
                    </a:lnTo>
                    <a:lnTo>
                      <a:pt x="81" y="541"/>
                    </a:lnTo>
                    <a:lnTo>
                      <a:pt x="76" y="541"/>
                    </a:lnTo>
                    <a:lnTo>
                      <a:pt x="72" y="537"/>
                    </a:lnTo>
                    <a:lnTo>
                      <a:pt x="63" y="532"/>
                    </a:lnTo>
                    <a:lnTo>
                      <a:pt x="63" y="532"/>
                    </a:lnTo>
                    <a:lnTo>
                      <a:pt x="54" y="530"/>
                    </a:lnTo>
                    <a:lnTo>
                      <a:pt x="47" y="530"/>
                    </a:lnTo>
                    <a:lnTo>
                      <a:pt x="47" y="530"/>
                    </a:lnTo>
                    <a:lnTo>
                      <a:pt x="43" y="532"/>
                    </a:lnTo>
                    <a:lnTo>
                      <a:pt x="40" y="534"/>
                    </a:lnTo>
                    <a:lnTo>
                      <a:pt x="33" y="537"/>
                    </a:lnTo>
                    <a:lnTo>
                      <a:pt x="33" y="537"/>
                    </a:lnTo>
                    <a:lnTo>
                      <a:pt x="24" y="537"/>
                    </a:lnTo>
                    <a:lnTo>
                      <a:pt x="14" y="537"/>
                    </a:lnTo>
                    <a:lnTo>
                      <a:pt x="14" y="537"/>
                    </a:lnTo>
                    <a:lnTo>
                      <a:pt x="9" y="541"/>
                    </a:lnTo>
                    <a:lnTo>
                      <a:pt x="5" y="545"/>
                    </a:lnTo>
                    <a:lnTo>
                      <a:pt x="4" y="552"/>
                    </a:lnTo>
                    <a:lnTo>
                      <a:pt x="4" y="557"/>
                    </a:lnTo>
                    <a:lnTo>
                      <a:pt x="4" y="557"/>
                    </a:lnTo>
                    <a:lnTo>
                      <a:pt x="7" y="565"/>
                    </a:lnTo>
                    <a:lnTo>
                      <a:pt x="11" y="570"/>
                    </a:lnTo>
                    <a:lnTo>
                      <a:pt x="18" y="572"/>
                    </a:lnTo>
                    <a:lnTo>
                      <a:pt x="25" y="574"/>
                    </a:lnTo>
                    <a:lnTo>
                      <a:pt x="40" y="574"/>
                    </a:lnTo>
                    <a:lnTo>
                      <a:pt x="52" y="572"/>
                    </a:lnTo>
                    <a:lnTo>
                      <a:pt x="52" y="572"/>
                    </a:lnTo>
                    <a:lnTo>
                      <a:pt x="60" y="572"/>
                    </a:lnTo>
                    <a:lnTo>
                      <a:pt x="67" y="572"/>
                    </a:lnTo>
                    <a:lnTo>
                      <a:pt x="67" y="572"/>
                    </a:lnTo>
                    <a:lnTo>
                      <a:pt x="72" y="577"/>
                    </a:lnTo>
                    <a:lnTo>
                      <a:pt x="72" y="577"/>
                    </a:lnTo>
                    <a:lnTo>
                      <a:pt x="78" y="577"/>
                    </a:lnTo>
                    <a:lnTo>
                      <a:pt x="85" y="577"/>
                    </a:lnTo>
                    <a:lnTo>
                      <a:pt x="85" y="577"/>
                    </a:lnTo>
                    <a:lnTo>
                      <a:pt x="92" y="577"/>
                    </a:lnTo>
                    <a:lnTo>
                      <a:pt x="100" y="577"/>
                    </a:lnTo>
                    <a:lnTo>
                      <a:pt x="107" y="581"/>
                    </a:lnTo>
                    <a:lnTo>
                      <a:pt x="110" y="584"/>
                    </a:lnTo>
                    <a:lnTo>
                      <a:pt x="110" y="584"/>
                    </a:lnTo>
                    <a:lnTo>
                      <a:pt x="114" y="590"/>
                    </a:lnTo>
                    <a:lnTo>
                      <a:pt x="112" y="595"/>
                    </a:lnTo>
                    <a:lnTo>
                      <a:pt x="110" y="601"/>
                    </a:lnTo>
                    <a:lnTo>
                      <a:pt x="107" y="604"/>
                    </a:lnTo>
                    <a:lnTo>
                      <a:pt x="107" y="604"/>
                    </a:lnTo>
                    <a:lnTo>
                      <a:pt x="103" y="608"/>
                    </a:lnTo>
                    <a:lnTo>
                      <a:pt x="100" y="612"/>
                    </a:lnTo>
                    <a:lnTo>
                      <a:pt x="100" y="612"/>
                    </a:lnTo>
                    <a:lnTo>
                      <a:pt x="96" y="612"/>
                    </a:lnTo>
                    <a:lnTo>
                      <a:pt x="92" y="612"/>
                    </a:lnTo>
                    <a:lnTo>
                      <a:pt x="83" y="612"/>
                    </a:lnTo>
                    <a:lnTo>
                      <a:pt x="83" y="612"/>
                    </a:lnTo>
                    <a:lnTo>
                      <a:pt x="78" y="613"/>
                    </a:lnTo>
                    <a:lnTo>
                      <a:pt x="74" y="613"/>
                    </a:lnTo>
                    <a:lnTo>
                      <a:pt x="74" y="613"/>
                    </a:lnTo>
                    <a:lnTo>
                      <a:pt x="63" y="612"/>
                    </a:lnTo>
                    <a:lnTo>
                      <a:pt x="58" y="610"/>
                    </a:lnTo>
                    <a:lnTo>
                      <a:pt x="52" y="613"/>
                    </a:lnTo>
                    <a:lnTo>
                      <a:pt x="52" y="613"/>
                    </a:lnTo>
                    <a:lnTo>
                      <a:pt x="51" y="617"/>
                    </a:lnTo>
                    <a:lnTo>
                      <a:pt x="51" y="621"/>
                    </a:lnTo>
                    <a:lnTo>
                      <a:pt x="52" y="624"/>
                    </a:lnTo>
                    <a:lnTo>
                      <a:pt x="52" y="630"/>
                    </a:lnTo>
                    <a:lnTo>
                      <a:pt x="52" y="630"/>
                    </a:lnTo>
                    <a:lnTo>
                      <a:pt x="51" y="633"/>
                    </a:lnTo>
                    <a:lnTo>
                      <a:pt x="47" y="635"/>
                    </a:lnTo>
                    <a:lnTo>
                      <a:pt x="40" y="637"/>
                    </a:lnTo>
                    <a:lnTo>
                      <a:pt x="40" y="637"/>
                    </a:lnTo>
                    <a:lnTo>
                      <a:pt x="31" y="642"/>
                    </a:lnTo>
                    <a:lnTo>
                      <a:pt x="29" y="646"/>
                    </a:lnTo>
                    <a:lnTo>
                      <a:pt x="27" y="651"/>
                    </a:lnTo>
                    <a:lnTo>
                      <a:pt x="27" y="651"/>
                    </a:lnTo>
                    <a:lnTo>
                      <a:pt x="29" y="655"/>
                    </a:lnTo>
                    <a:lnTo>
                      <a:pt x="33" y="659"/>
                    </a:lnTo>
                    <a:lnTo>
                      <a:pt x="42" y="662"/>
                    </a:lnTo>
                    <a:lnTo>
                      <a:pt x="42" y="662"/>
                    </a:lnTo>
                    <a:lnTo>
                      <a:pt x="49" y="664"/>
                    </a:lnTo>
                    <a:lnTo>
                      <a:pt x="54" y="664"/>
                    </a:lnTo>
                    <a:lnTo>
                      <a:pt x="56" y="666"/>
                    </a:lnTo>
                    <a:lnTo>
                      <a:pt x="56" y="666"/>
                    </a:lnTo>
                    <a:lnTo>
                      <a:pt x="54" y="669"/>
                    </a:lnTo>
                    <a:lnTo>
                      <a:pt x="52" y="673"/>
                    </a:lnTo>
                    <a:lnTo>
                      <a:pt x="47" y="679"/>
                    </a:lnTo>
                    <a:lnTo>
                      <a:pt x="47" y="679"/>
                    </a:lnTo>
                    <a:lnTo>
                      <a:pt x="45" y="688"/>
                    </a:lnTo>
                    <a:lnTo>
                      <a:pt x="47" y="695"/>
                    </a:lnTo>
                    <a:lnTo>
                      <a:pt x="51" y="698"/>
                    </a:lnTo>
                    <a:lnTo>
                      <a:pt x="54" y="700"/>
                    </a:lnTo>
                    <a:lnTo>
                      <a:pt x="58" y="700"/>
                    </a:lnTo>
                    <a:lnTo>
                      <a:pt x="62" y="700"/>
                    </a:lnTo>
                    <a:lnTo>
                      <a:pt x="62" y="700"/>
                    </a:lnTo>
                    <a:lnTo>
                      <a:pt x="67" y="697"/>
                    </a:lnTo>
                    <a:lnTo>
                      <a:pt x="74" y="693"/>
                    </a:lnTo>
                    <a:lnTo>
                      <a:pt x="76" y="693"/>
                    </a:lnTo>
                    <a:lnTo>
                      <a:pt x="78" y="693"/>
                    </a:lnTo>
                    <a:lnTo>
                      <a:pt x="80" y="695"/>
                    </a:lnTo>
                    <a:lnTo>
                      <a:pt x="81" y="698"/>
                    </a:lnTo>
                    <a:lnTo>
                      <a:pt x="81" y="698"/>
                    </a:lnTo>
                    <a:lnTo>
                      <a:pt x="83" y="711"/>
                    </a:lnTo>
                    <a:lnTo>
                      <a:pt x="85" y="717"/>
                    </a:lnTo>
                    <a:lnTo>
                      <a:pt x="87" y="720"/>
                    </a:lnTo>
                    <a:lnTo>
                      <a:pt x="87" y="720"/>
                    </a:lnTo>
                    <a:lnTo>
                      <a:pt x="92" y="724"/>
                    </a:lnTo>
                    <a:lnTo>
                      <a:pt x="98" y="722"/>
                    </a:lnTo>
                    <a:lnTo>
                      <a:pt x="101" y="720"/>
                    </a:lnTo>
                    <a:lnTo>
                      <a:pt x="105" y="718"/>
                    </a:lnTo>
                    <a:lnTo>
                      <a:pt x="105" y="718"/>
                    </a:lnTo>
                    <a:lnTo>
                      <a:pt x="110" y="718"/>
                    </a:lnTo>
                    <a:lnTo>
                      <a:pt x="114" y="720"/>
                    </a:lnTo>
                    <a:lnTo>
                      <a:pt x="121" y="726"/>
                    </a:lnTo>
                    <a:lnTo>
                      <a:pt x="121" y="726"/>
                    </a:lnTo>
                    <a:lnTo>
                      <a:pt x="127" y="727"/>
                    </a:lnTo>
                    <a:lnTo>
                      <a:pt x="132" y="729"/>
                    </a:lnTo>
                    <a:lnTo>
                      <a:pt x="132" y="729"/>
                    </a:lnTo>
                    <a:lnTo>
                      <a:pt x="138" y="726"/>
                    </a:lnTo>
                    <a:lnTo>
                      <a:pt x="145" y="722"/>
                    </a:lnTo>
                    <a:lnTo>
                      <a:pt x="145" y="722"/>
                    </a:lnTo>
                    <a:lnTo>
                      <a:pt x="152" y="720"/>
                    </a:lnTo>
                    <a:lnTo>
                      <a:pt x="152" y="720"/>
                    </a:lnTo>
                    <a:lnTo>
                      <a:pt x="159" y="720"/>
                    </a:lnTo>
                    <a:lnTo>
                      <a:pt x="163" y="720"/>
                    </a:lnTo>
                    <a:lnTo>
                      <a:pt x="165" y="722"/>
                    </a:lnTo>
                    <a:lnTo>
                      <a:pt x="165" y="722"/>
                    </a:lnTo>
                    <a:lnTo>
                      <a:pt x="167" y="726"/>
                    </a:lnTo>
                    <a:lnTo>
                      <a:pt x="167" y="729"/>
                    </a:lnTo>
                    <a:lnTo>
                      <a:pt x="165" y="736"/>
                    </a:lnTo>
                    <a:lnTo>
                      <a:pt x="165" y="736"/>
                    </a:lnTo>
                    <a:lnTo>
                      <a:pt x="161" y="740"/>
                    </a:lnTo>
                    <a:lnTo>
                      <a:pt x="157" y="742"/>
                    </a:lnTo>
                    <a:lnTo>
                      <a:pt x="157" y="742"/>
                    </a:lnTo>
                    <a:lnTo>
                      <a:pt x="150" y="749"/>
                    </a:lnTo>
                    <a:lnTo>
                      <a:pt x="148" y="756"/>
                    </a:lnTo>
                    <a:lnTo>
                      <a:pt x="148" y="756"/>
                    </a:lnTo>
                    <a:lnTo>
                      <a:pt x="145" y="765"/>
                    </a:lnTo>
                    <a:lnTo>
                      <a:pt x="139" y="771"/>
                    </a:lnTo>
                    <a:lnTo>
                      <a:pt x="132" y="776"/>
                    </a:lnTo>
                    <a:lnTo>
                      <a:pt x="123" y="782"/>
                    </a:lnTo>
                    <a:lnTo>
                      <a:pt x="123" y="782"/>
                    </a:lnTo>
                    <a:lnTo>
                      <a:pt x="98" y="794"/>
                    </a:lnTo>
                    <a:lnTo>
                      <a:pt x="87" y="800"/>
                    </a:lnTo>
                    <a:lnTo>
                      <a:pt x="76" y="809"/>
                    </a:lnTo>
                    <a:lnTo>
                      <a:pt x="76" y="809"/>
                    </a:lnTo>
                    <a:lnTo>
                      <a:pt x="72" y="811"/>
                    </a:lnTo>
                    <a:lnTo>
                      <a:pt x="72" y="814"/>
                    </a:lnTo>
                    <a:lnTo>
                      <a:pt x="72" y="821"/>
                    </a:lnTo>
                    <a:lnTo>
                      <a:pt x="74" y="825"/>
                    </a:lnTo>
                    <a:lnTo>
                      <a:pt x="76" y="827"/>
                    </a:lnTo>
                    <a:lnTo>
                      <a:pt x="80" y="829"/>
                    </a:lnTo>
                    <a:lnTo>
                      <a:pt x="83" y="827"/>
                    </a:lnTo>
                    <a:lnTo>
                      <a:pt x="83" y="827"/>
                    </a:lnTo>
                    <a:lnTo>
                      <a:pt x="89" y="825"/>
                    </a:lnTo>
                    <a:lnTo>
                      <a:pt x="91" y="820"/>
                    </a:lnTo>
                    <a:lnTo>
                      <a:pt x="96" y="811"/>
                    </a:lnTo>
                    <a:lnTo>
                      <a:pt x="96" y="811"/>
                    </a:lnTo>
                    <a:lnTo>
                      <a:pt x="101" y="805"/>
                    </a:lnTo>
                    <a:lnTo>
                      <a:pt x="109" y="800"/>
                    </a:lnTo>
                    <a:lnTo>
                      <a:pt x="125" y="793"/>
                    </a:lnTo>
                    <a:lnTo>
                      <a:pt x="141" y="785"/>
                    </a:lnTo>
                    <a:lnTo>
                      <a:pt x="156" y="776"/>
                    </a:lnTo>
                    <a:lnTo>
                      <a:pt x="156" y="776"/>
                    </a:lnTo>
                    <a:lnTo>
                      <a:pt x="161" y="769"/>
                    </a:lnTo>
                    <a:lnTo>
                      <a:pt x="167" y="762"/>
                    </a:lnTo>
                    <a:lnTo>
                      <a:pt x="167" y="762"/>
                    </a:lnTo>
                    <a:lnTo>
                      <a:pt x="172" y="755"/>
                    </a:lnTo>
                    <a:lnTo>
                      <a:pt x="177" y="749"/>
                    </a:lnTo>
                    <a:lnTo>
                      <a:pt x="190" y="740"/>
                    </a:lnTo>
                    <a:lnTo>
                      <a:pt x="190" y="740"/>
                    </a:lnTo>
                    <a:lnTo>
                      <a:pt x="203" y="727"/>
                    </a:lnTo>
                    <a:lnTo>
                      <a:pt x="206" y="720"/>
                    </a:lnTo>
                    <a:lnTo>
                      <a:pt x="210" y="711"/>
                    </a:lnTo>
                    <a:lnTo>
                      <a:pt x="210" y="711"/>
                    </a:lnTo>
                    <a:lnTo>
                      <a:pt x="210" y="706"/>
                    </a:lnTo>
                    <a:lnTo>
                      <a:pt x="214" y="700"/>
                    </a:lnTo>
                    <a:lnTo>
                      <a:pt x="217" y="697"/>
                    </a:lnTo>
                    <a:lnTo>
                      <a:pt x="223" y="693"/>
                    </a:lnTo>
                    <a:lnTo>
                      <a:pt x="223" y="693"/>
                    </a:lnTo>
                    <a:lnTo>
                      <a:pt x="223" y="689"/>
                    </a:lnTo>
                    <a:lnTo>
                      <a:pt x="224" y="688"/>
                    </a:lnTo>
                    <a:lnTo>
                      <a:pt x="232" y="686"/>
                    </a:lnTo>
                    <a:lnTo>
                      <a:pt x="232" y="686"/>
                    </a:lnTo>
                    <a:lnTo>
                      <a:pt x="235" y="684"/>
                    </a:lnTo>
                    <a:lnTo>
                      <a:pt x="237" y="680"/>
                    </a:lnTo>
                    <a:lnTo>
                      <a:pt x="239" y="675"/>
                    </a:lnTo>
                    <a:lnTo>
                      <a:pt x="239" y="675"/>
                    </a:lnTo>
                    <a:lnTo>
                      <a:pt x="241" y="669"/>
                    </a:lnTo>
                    <a:lnTo>
                      <a:pt x="244" y="666"/>
                    </a:lnTo>
                    <a:lnTo>
                      <a:pt x="250" y="662"/>
                    </a:lnTo>
                    <a:lnTo>
                      <a:pt x="252" y="664"/>
                    </a:lnTo>
                    <a:lnTo>
                      <a:pt x="253" y="666"/>
                    </a:lnTo>
                    <a:lnTo>
                      <a:pt x="253" y="666"/>
                    </a:lnTo>
                    <a:lnTo>
                      <a:pt x="255" y="669"/>
                    </a:lnTo>
                    <a:lnTo>
                      <a:pt x="253" y="677"/>
                    </a:lnTo>
                    <a:lnTo>
                      <a:pt x="250" y="686"/>
                    </a:lnTo>
                    <a:lnTo>
                      <a:pt x="250" y="686"/>
                    </a:lnTo>
                    <a:lnTo>
                      <a:pt x="241" y="698"/>
                    </a:lnTo>
                    <a:lnTo>
                      <a:pt x="237" y="707"/>
                    </a:lnTo>
                    <a:lnTo>
                      <a:pt x="235" y="715"/>
                    </a:lnTo>
                    <a:lnTo>
                      <a:pt x="235" y="715"/>
                    </a:lnTo>
                    <a:lnTo>
                      <a:pt x="235" y="718"/>
                    </a:lnTo>
                    <a:lnTo>
                      <a:pt x="237" y="720"/>
                    </a:lnTo>
                    <a:lnTo>
                      <a:pt x="239" y="722"/>
                    </a:lnTo>
                    <a:lnTo>
                      <a:pt x="241" y="724"/>
                    </a:lnTo>
                    <a:lnTo>
                      <a:pt x="248" y="722"/>
                    </a:lnTo>
                    <a:lnTo>
                      <a:pt x="253" y="720"/>
                    </a:lnTo>
                    <a:lnTo>
                      <a:pt x="253" y="720"/>
                    </a:lnTo>
                    <a:lnTo>
                      <a:pt x="262" y="715"/>
                    </a:lnTo>
                    <a:lnTo>
                      <a:pt x="272" y="709"/>
                    </a:lnTo>
                    <a:lnTo>
                      <a:pt x="272" y="709"/>
                    </a:lnTo>
                    <a:lnTo>
                      <a:pt x="286" y="697"/>
                    </a:lnTo>
                    <a:lnTo>
                      <a:pt x="286" y="697"/>
                    </a:lnTo>
                    <a:lnTo>
                      <a:pt x="291" y="693"/>
                    </a:lnTo>
                    <a:lnTo>
                      <a:pt x="293" y="693"/>
                    </a:lnTo>
                    <a:lnTo>
                      <a:pt x="293" y="689"/>
                    </a:lnTo>
                    <a:lnTo>
                      <a:pt x="293" y="689"/>
                    </a:lnTo>
                    <a:lnTo>
                      <a:pt x="293" y="686"/>
                    </a:lnTo>
                    <a:lnTo>
                      <a:pt x="291" y="682"/>
                    </a:lnTo>
                    <a:lnTo>
                      <a:pt x="291" y="679"/>
                    </a:lnTo>
                    <a:lnTo>
                      <a:pt x="290" y="677"/>
                    </a:lnTo>
                    <a:lnTo>
                      <a:pt x="290" y="677"/>
                    </a:lnTo>
                    <a:lnTo>
                      <a:pt x="291" y="673"/>
                    </a:lnTo>
                    <a:lnTo>
                      <a:pt x="295" y="671"/>
                    </a:lnTo>
                    <a:lnTo>
                      <a:pt x="302" y="671"/>
                    </a:lnTo>
                    <a:lnTo>
                      <a:pt x="302" y="671"/>
                    </a:lnTo>
                    <a:lnTo>
                      <a:pt x="313" y="669"/>
                    </a:lnTo>
                    <a:lnTo>
                      <a:pt x="324" y="669"/>
                    </a:lnTo>
                    <a:lnTo>
                      <a:pt x="324" y="669"/>
                    </a:lnTo>
                    <a:lnTo>
                      <a:pt x="335" y="671"/>
                    </a:lnTo>
                    <a:lnTo>
                      <a:pt x="344" y="675"/>
                    </a:lnTo>
                    <a:lnTo>
                      <a:pt x="353" y="682"/>
                    </a:lnTo>
                    <a:lnTo>
                      <a:pt x="358" y="689"/>
                    </a:lnTo>
                    <a:lnTo>
                      <a:pt x="358" y="689"/>
                    </a:lnTo>
                    <a:lnTo>
                      <a:pt x="362" y="693"/>
                    </a:lnTo>
                    <a:lnTo>
                      <a:pt x="366" y="695"/>
                    </a:lnTo>
                    <a:lnTo>
                      <a:pt x="373" y="695"/>
                    </a:lnTo>
                    <a:lnTo>
                      <a:pt x="380" y="693"/>
                    </a:lnTo>
                    <a:lnTo>
                      <a:pt x="387" y="693"/>
                    </a:lnTo>
                    <a:lnTo>
                      <a:pt x="387" y="693"/>
                    </a:lnTo>
                    <a:lnTo>
                      <a:pt x="396" y="695"/>
                    </a:lnTo>
                    <a:lnTo>
                      <a:pt x="404" y="698"/>
                    </a:lnTo>
                    <a:lnTo>
                      <a:pt x="418" y="706"/>
                    </a:lnTo>
                    <a:lnTo>
                      <a:pt x="418" y="706"/>
                    </a:lnTo>
                    <a:lnTo>
                      <a:pt x="434" y="711"/>
                    </a:lnTo>
                    <a:lnTo>
                      <a:pt x="449" y="718"/>
                    </a:lnTo>
                    <a:lnTo>
                      <a:pt x="449" y="718"/>
                    </a:lnTo>
                    <a:lnTo>
                      <a:pt x="458" y="726"/>
                    </a:lnTo>
                    <a:lnTo>
                      <a:pt x="469" y="733"/>
                    </a:lnTo>
                    <a:lnTo>
                      <a:pt x="469" y="733"/>
                    </a:lnTo>
                    <a:lnTo>
                      <a:pt x="474" y="740"/>
                    </a:lnTo>
                    <a:lnTo>
                      <a:pt x="478" y="747"/>
                    </a:lnTo>
                    <a:lnTo>
                      <a:pt x="487" y="762"/>
                    </a:lnTo>
                    <a:lnTo>
                      <a:pt x="487" y="762"/>
                    </a:lnTo>
                    <a:lnTo>
                      <a:pt x="491" y="769"/>
                    </a:lnTo>
                    <a:lnTo>
                      <a:pt x="496" y="776"/>
                    </a:lnTo>
                    <a:lnTo>
                      <a:pt x="496" y="776"/>
                    </a:lnTo>
                    <a:lnTo>
                      <a:pt x="503" y="783"/>
                    </a:lnTo>
                    <a:lnTo>
                      <a:pt x="503" y="783"/>
                    </a:lnTo>
                    <a:lnTo>
                      <a:pt x="507" y="787"/>
                    </a:lnTo>
                    <a:lnTo>
                      <a:pt x="510" y="789"/>
                    </a:lnTo>
                    <a:lnTo>
                      <a:pt x="514" y="789"/>
                    </a:lnTo>
                    <a:lnTo>
                      <a:pt x="514" y="789"/>
                    </a:lnTo>
                    <a:lnTo>
                      <a:pt x="516" y="789"/>
                    </a:lnTo>
                    <a:lnTo>
                      <a:pt x="518" y="785"/>
                    </a:lnTo>
                    <a:lnTo>
                      <a:pt x="519" y="782"/>
                    </a:lnTo>
                    <a:lnTo>
                      <a:pt x="518" y="778"/>
                    </a:lnTo>
                    <a:lnTo>
                      <a:pt x="518" y="778"/>
                    </a:lnTo>
                    <a:lnTo>
                      <a:pt x="512" y="771"/>
                    </a:lnTo>
                    <a:lnTo>
                      <a:pt x="507" y="764"/>
                    </a:lnTo>
                    <a:lnTo>
                      <a:pt x="507" y="764"/>
                    </a:lnTo>
                    <a:lnTo>
                      <a:pt x="503" y="758"/>
                    </a:lnTo>
                    <a:lnTo>
                      <a:pt x="503" y="755"/>
                    </a:lnTo>
                    <a:lnTo>
                      <a:pt x="503" y="751"/>
                    </a:lnTo>
                    <a:lnTo>
                      <a:pt x="503" y="751"/>
                    </a:lnTo>
                    <a:lnTo>
                      <a:pt x="507" y="749"/>
                    </a:lnTo>
                    <a:lnTo>
                      <a:pt x="510" y="749"/>
                    </a:lnTo>
                    <a:lnTo>
                      <a:pt x="514" y="749"/>
                    </a:lnTo>
                    <a:lnTo>
                      <a:pt x="518" y="753"/>
                    </a:lnTo>
                    <a:lnTo>
                      <a:pt x="518" y="753"/>
                    </a:lnTo>
                    <a:lnTo>
                      <a:pt x="529" y="771"/>
                    </a:lnTo>
                    <a:lnTo>
                      <a:pt x="529" y="771"/>
                    </a:lnTo>
                    <a:lnTo>
                      <a:pt x="543" y="798"/>
                    </a:lnTo>
                    <a:lnTo>
                      <a:pt x="543" y="798"/>
                    </a:lnTo>
                    <a:lnTo>
                      <a:pt x="554" y="821"/>
                    </a:lnTo>
                    <a:lnTo>
                      <a:pt x="565" y="843"/>
                    </a:lnTo>
                    <a:lnTo>
                      <a:pt x="565" y="843"/>
                    </a:lnTo>
                    <a:lnTo>
                      <a:pt x="574" y="854"/>
                    </a:lnTo>
                    <a:lnTo>
                      <a:pt x="581" y="865"/>
                    </a:lnTo>
                    <a:lnTo>
                      <a:pt x="590" y="876"/>
                    </a:lnTo>
                    <a:lnTo>
                      <a:pt x="595" y="888"/>
                    </a:lnTo>
                    <a:lnTo>
                      <a:pt x="595" y="888"/>
                    </a:lnTo>
                    <a:lnTo>
                      <a:pt x="608" y="917"/>
                    </a:lnTo>
                    <a:lnTo>
                      <a:pt x="608" y="917"/>
                    </a:lnTo>
                    <a:lnTo>
                      <a:pt x="612" y="928"/>
                    </a:lnTo>
                    <a:lnTo>
                      <a:pt x="614" y="934"/>
                    </a:lnTo>
                    <a:lnTo>
                      <a:pt x="617" y="939"/>
                    </a:lnTo>
                    <a:lnTo>
                      <a:pt x="617" y="939"/>
                    </a:lnTo>
                    <a:lnTo>
                      <a:pt x="623" y="943"/>
                    </a:lnTo>
                    <a:lnTo>
                      <a:pt x="628" y="943"/>
                    </a:lnTo>
                    <a:lnTo>
                      <a:pt x="634" y="941"/>
                    </a:lnTo>
                    <a:lnTo>
                      <a:pt x="641" y="937"/>
                    </a:lnTo>
                    <a:lnTo>
                      <a:pt x="641" y="937"/>
                    </a:lnTo>
                    <a:lnTo>
                      <a:pt x="644" y="935"/>
                    </a:lnTo>
                    <a:lnTo>
                      <a:pt x="652" y="934"/>
                    </a:lnTo>
                    <a:lnTo>
                      <a:pt x="657" y="934"/>
                    </a:lnTo>
                    <a:lnTo>
                      <a:pt x="664" y="935"/>
                    </a:lnTo>
                    <a:lnTo>
                      <a:pt x="670" y="937"/>
                    </a:lnTo>
                    <a:lnTo>
                      <a:pt x="675" y="941"/>
                    </a:lnTo>
                    <a:lnTo>
                      <a:pt x="681" y="945"/>
                    </a:lnTo>
                    <a:lnTo>
                      <a:pt x="684" y="950"/>
                    </a:lnTo>
                    <a:lnTo>
                      <a:pt x="684" y="950"/>
                    </a:lnTo>
                    <a:lnTo>
                      <a:pt x="686" y="957"/>
                    </a:lnTo>
                    <a:lnTo>
                      <a:pt x="684" y="964"/>
                    </a:lnTo>
                    <a:lnTo>
                      <a:pt x="682" y="972"/>
                    </a:lnTo>
                    <a:lnTo>
                      <a:pt x="677" y="975"/>
                    </a:lnTo>
                    <a:lnTo>
                      <a:pt x="677" y="975"/>
                    </a:lnTo>
                    <a:lnTo>
                      <a:pt x="672" y="979"/>
                    </a:lnTo>
                    <a:lnTo>
                      <a:pt x="664" y="979"/>
                    </a:lnTo>
                    <a:lnTo>
                      <a:pt x="657" y="977"/>
                    </a:lnTo>
                    <a:lnTo>
                      <a:pt x="650" y="977"/>
                    </a:lnTo>
                    <a:lnTo>
                      <a:pt x="650" y="977"/>
                    </a:lnTo>
                    <a:lnTo>
                      <a:pt x="646" y="979"/>
                    </a:lnTo>
                    <a:lnTo>
                      <a:pt x="644" y="981"/>
                    </a:lnTo>
                    <a:lnTo>
                      <a:pt x="641" y="986"/>
                    </a:lnTo>
                    <a:lnTo>
                      <a:pt x="639" y="995"/>
                    </a:lnTo>
                    <a:lnTo>
                      <a:pt x="639" y="1002"/>
                    </a:lnTo>
                    <a:lnTo>
                      <a:pt x="639" y="1002"/>
                    </a:lnTo>
                    <a:lnTo>
                      <a:pt x="643" y="1013"/>
                    </a:lnTo>
                    <a:lnTo>
                      <a:pt x="648" y="1022"/>
                    </a:lnTo>
                    <a:lnTo>
                      <a:pt x="662" y="1039"/>
                    </a:lnTo>
                    <a:lnTo>
                      <a:pt x="662" y="1039"/>
                    </a:lnTo>
                    <a:lnTo>
                      <a:pt x="672" y="1049"/>
                    </a:lnTo>
                    <a:lnTo>
                      <a:pt x="673" y="1057"/>
                    </a:lnTo>
                    <a:lnTo>
                      <a:pt x="675" y="1064"/>
                    </a:lnTo>
                    <a:lnTo>
                      <a:pt x="675" y="1064"/>
                    </a:lnTo>
                    <a:lnTo>
                      <a:pt x="677" y="1082"/>
                    </a:lnTo>
                    <a:lnTo>
                      <a:pt x="675" y="1098"/>
                    </a:lnTo>
                    <a:lnTo>
                      <a:pt x="672" y="1133"/>
                    </a:lnTo>
                    <a:lnTo>
                      <a:pt x="672" y="1133"/>
                    </a:lnTo>
                    <a:lnTo>
                      <a:pt x="670" y="1149"/>
                    </a:lnTo>
                    <a:lnTo>
                      <a:pt x="670" y="1156"/>
                    </a:lnTo>
                    <a:lnTo>
                      <a:pt x="672" y="1165"/>
                    </a:lnTo>
                    <a:lnTo>
                      <a:pt x="672" y="1165"/>
                    </a:lnTo>
                    <a:lnTo>
                      <a:pt x="682" y="1191"/>
                    </a:lnTo>
                    <a:lnTo>
                      <a:pt x="686" y="1201"/>
                    </a:lnTo>
                    <a:lnTo>
                      <a:pt x="690" y="1216"/>
                    </a:lnTo>
                    <a:lnTo>
                      <a:pt x="690" y="1216"/>
                    </a:lnTo>
                    <a:lnTo>
                      <a:pt x="695" y="1229"/>
                    </a:lnTo>
                    <a:lnTo>
                      <a:pt x="700" y="1239"/>
                    </a:lnTo>
                    <a:lnTo>
                      <a:pt x="700" y="1239"/>
                    </a:lnTo>
                    <a:lnTo>
                      <a:pt x="713" y="1268"/>
                    </a:lnTo>
                    <a:lnTo>
                      <a:pt x="713" y="1268"/>
                    </a:lnTo>
                    <a:lnTo>
                      <a:pt x="726" y="1287"/>
                    </a:lnTo>
                    <a:lnTo>
                      <a:pt x="740" y="1303"/>
                    </a:lnTo>
                    <a:lnTo>
                      <a:pt x="740" y="1303"/>
                    </a:lnTo>
                    <a:lnTo>
                      <a:pt x="751" y="1310"/>
                    </a:lnTo>
                    <a:lnTo>
                      <a:pt x="760" y="1317"/>
                    </a:lnTo>
                    <a:lnTo>
                      <a:pt x="771" y="1323"/>
                    </a:lnTo>
                    <a:lnTo>
                      <a:pt x="778" y="1332"/>
                    </a:lnTo>
                    <a:lnTo>
                      <a:pt x="778" y="1332"/>
                    </a:lnTo>
                    <a:lnTo>
                      <a:pt x="784" y="1339"/>
                    </a:lnTo>
                    <a:lnTo>
                      <a:pt x="786" y="1346"/>
                    </a:lnTo>
                    <a:lnTo>
                      <a:pt x="793" y="1361"/>
                    </a:lnTo>
                    <a:lnTo>
                      <a:pt x="793" y="1361"/>
                    </a:lnTo>
                    <a:lnTo>
                      <a:pt x="804" y="1375"/>
                    </a:lnTo>
                    <a:lnTo>
                      <a:pt x="813" y="1390"/>
                    </a:lnTo>
                    <a:lnTo>
                      <a:pt x="813" y="1390"/>
                    </a:lnTo>
                    <a:lnTo>
                      <a:pt x="815" y="1395"/>
                    </a:lnTo>
                    <a:lnTo>
                      <a:pt x="815" y="1402"/>
                    </a:lnTo>
                    <a:lnTo>
                      <a:pt x="809" y="1413"/>
                    </a:lnTo>
                    <a:lnTo>
                      <a:pt x="809" y="1413"/>
                    </a:lnTo>
                    <a:lnTo>
                      <a:pt x="809" y="1417"/>
                    </a:lnTo>
                    <a:lnTo>
                      <a:pt x="811" y="1420"/>
                    </a:lnTo>
                    <a:lnTo>
                      <a:pt x="815" y="1428"/>
                    </a:lnTo>
                    <a:lnTo>
                      <a:pt x="827" y="1437"/>
                    </a:lnTo>
                    <a:lnTo>
                      <a:pt x="827" y="1437"/>
                    </a:lnTo>
                    <a:lnTo>
                      <a:pt x="836" y="1448"/>
                    </a:lnTo>
                    <a:lnTo>
                      <a:pt x="845" y="1458"/>
                    </a:lnTo>
                    <a:lnTo>
                      <a:pt x="845" y="1458"/>
                    </a:lnTo>
                    <a:lnTo>
                      <a:pt x="853" y="1473"/>
                    </a:lnTo>
                    <a:lnTo>
                      <a:pt x="858" y="1487"/>
                    </a:lnTo>
                    <a:lnTo>
                      <a:pt x="858" y="1487"/>
                    </a:lnTo>
                    <a:lnTo>
                      <a:pt x="862" y="1493"/>
                    </a:lnTo>
                    <a:lnTo>
                      <a:pt x="863" y="1496"/>
                    </a:lnTo>
                    <a:lnTo>
                      <a:pt x="867" y="1500"/>
                    </a:lnTo>
                    <a:lnTo>
                      <a:pt x="872" y="1500"/>
                    </a:lnTo>
                    <a:lnTo>
                      <a:pt x="872" y="1500"/>
                    </a:lnTo>
                    <a:lnTo>
                      <a:pt x="876" y="1500"/>
                    </a:lnTo>
                    <a:lnTo>
                      <a:pt x="880" y="1496"/>
                    </a:lnTo>
                    <a:lnTo>
                      <a:pt x="880" y="1493"/>
                    </a:lnTo>
                    <a:lnTo>
                      <a:pt x="880" y="1489"/>
                    </a:lnTo>
                    <a:lnTo>
                      <a:pt x="880" y="1489"/>
                    </a:lnTo>
                    <a:lnTo>
                      <a:pt x="876" y="1482"/>
                    </a:lnTo>
                    <a:lnTo>
                      <a:pt x="872" y="1475"/>
                    </a:lnTo>
                    <a:lnTo>
                      <a:pt x="872" y="1475"/>
                    </a:lnTo>
                    <a:lnTo>
                      <a:pt x="860" y="1457"/>
                    </a:lnTo>
                    <a:lnTo>
                      <a:pt x="860" y="1457"/>
                    </a:lnTo>
                    <a:lnTo>
                      <a:pt x="854" y="1449"/>
                    </a:lnTo>
                    <a:lnTo>
                      <a:pt x="847" y="1440"/>
                    </a:lnTo>
                    <a:lnTo>
                      <a:pt x="847" y="1440"/>
                    </a:lnTo>
                    <a:lnTo>
                      <a:pt x="840" y="1428"/>
                    </a:lnTo>
                    <a:lnTo>
                      <a:pt x="833" y="1413"/>
                    </a:lnTo>
                    <a:lnTo>
                      <a:pt x="833" y="1413"/>
                    </a:lnTo>
                    <a:lnTo>
                      <a:pt x="827" y="1399"/>
                    </a:lnTo>
                    <a:lnTo>
                      <a:pt x="822" y="1382"/>
                    </a:lnTo>
                    <a:lnTo>
                      <a:pt x="822" y="1382"/>
                    </a:lnTo>
                    <a:lnTo>
                      <a:pt x="818" y="1370"/>
                    </a:lnTo>
                    <a:lnTo>
                      <a:pt x="818" y="1357"/>
                    </a:lnTo>
                    <a:lnTo>
                      <a:pt x="818" y="1357"/>
                    </a:lnTo>
                    <a:lnTo>
                      <a:pt x="820" y="1353"/>
                    </a:lnTo>
                    <a:lnTo>
                      <a:pt x="820" y="1350"/>
                    </a:lnTo>
                    <a:lnTo>
                      <a:pt x="824" y="1346"/>
                    </a:lnTo>
                    <a:lnTo>
                      <a:pt x="825" y="1344"/>
                    </a:lnTo>
                    <a:lnTo>
                      <a:pt x="833" y="1344"/>
                    </a:lnTo>
                    <a:lnTo>
                      <a:pt x="840" y="1348"/>
                    </a:lnTo>
                    <a:lnTo>
                      <a:pt x="840" y="1348"/>
                    </a:lnTo>
                    <a:lnTo>
                      <a:pt x="845" y="1353"/>
                    </a:lnTo>
                    <a:lnTo>
                      <a:pt x="851" y="1361"/>
                    </a:lnTo>
                    <a:lnTo>
                      <a:pt x="858" y="1375"/>
                    </a:lnTo>
                    <a:lnTo>
                      <a:pt x="858" y="1375"/>
                    </a:lnTo>
                    <a:lnTo>
                      <a:pt x="878" y="1406"/>
                    </a:lnTo>
                    <a:lnTo>
                      <a:pt x="878" y="1406"/>
                    </a:lnTo>
                    <a:lnTo>
                      <a:pt x="923" y="1484"/>
                    </a:lnTo>
                    <a:lnTo>
                      <a:pt x="923" y="1484"/>
                    </a:lnTo>
                    <a:lnTo>
                      <a:pt x="936" y="1502"/>
                    </a:lnTo>
                    <a:lnTo>
                      <a:pt x="936" y="1502"/>
                    </a:lnTo>
                    <a:lnTo>
                      <a:pt x="943" y="1515"/>
                    </a:lnTo>
                    <a:lnTo>
                      <a:pt x="943" y="1515"/>
                    </a:lnTo>
                    <a:lnTo>
                      <a:pt x="950" y="1525"/>
                    </a:lnTo>
                    <a:lnTo>
                      <a:pt x="952" y="1531"/>
                    </a:lnTo>
                    <a:lnTo>
                      <a:pt x="954" y="1536"/>
                    </a:lnTo>
                    <a:lnTo>
                      <a:pt x="954" y="1536"/>
                    </a:lnTo>
                    <a:lnTo>
                      <a:pt x="954" y="1552"/>
                    </a:lnTo>
                    <a:lnTo>
                      <a:pt x="954" y="1567"/>
                    </a:lnTo>
                    <a:lnTo>
                      <a:pt x="954" y="1567"/>
                    </a:lnTo>
                    <a:lnTo>
                      <a:pt x="957" y="1585"/>
                    </a:lnTo>
                    <a:lnTo>
                      <a:pt x="961" y="1592"/>
                    </a:lnTo>
                    <a:lnTo>
                      <a:pt x="965" y="1600"/>
                    </a:lnTo>
                    <a:lnTo>
                      <a:pt x="965" y="1600"/>
                    </a:lnTo>
                    <a:lnTo>
                      <a:pt x="972" y="1603"/>
                    </a:lnTo>
                    <a:lnTo>
                      <a:pt x="979" y="1605"/>
                    </a:lnTo>
                    <a:lnTo>
                      <a:pt x="985" y="1609"/>
                    </a:lnTo>
                    <a:lnTo>
                      <a:pt x="992" y="1610"/>
                    </a:lnTo>
                    <a:lnTo>
                      <a:pt x="992" y="1610"/>
                    </a:lnTo>
                    <a:lnTo>
                      <a:pt x="999" y="1618"/>
                    </a:lnTo>
                    <a:lnTo>
                      <a:pt x="1003" y="1621"/>
                    </a:lnTo>
                    <a:lnTo>
                      <a:pt x="1008" y="1623"/>
                    </a:lnTo>
                    <a:lnTo>
                      <a:pt x="1008" y="1623"/>
                    </a:lnTo>
                    <a:lnTo>
                      <a:pt x="1017" y="1625"/>
                    </a:lnTo>
                    <a:lnTo>
                      <a:pt x="1021" y="1625"/>
                    </a:lnTo>
                    <a:lnTo>
                      <a:pt x="1024" y="1627"/>
                    </a:lnTo>
                    <a:lnTo>
                      <a:pt x="1024" y="1627"/>
                    </a:lnTo>
                    <a:lnTo>
                      <a:pt x="1032" y="1634"/>
                    </a:lnTo>
                    <a:lnTo>
                      <a:pt x="1032" y="1634"/>
                    </a:lnTo>
                    <a:lnTo>
                      <a:pt x="1043" y="1643"/>
                    </a:lnTo>
                    <a:lnTo>
                      <a:pt x="1053" y="1650"/>
                    </a:lnTo>
                    <a:lnTo>
                      <a:pt x="1053" y="1650"/>
                    </a:lnTo>
                    <a:lnTo>
                      <a:pt x="1064" y="1654"/>
                    </a:lnTo>
                    <a:lnTo>
                      <a:pt x="1075" y="1656"/>
                    </a:lnTo>
                    <a:lnTo>
                      <a:pt x="1088" y="1654"/>
                    </a:lnTo>
                    <a:lnTo>
                      <a:pt x="1099" y="1652"/>
                    </a:lnTo>
                    <a:lnTo>
                      <a:pt x="1099" y="1652"/>
                    </a:lnTo>
                    <a:lnTo>
                      <a:pt x="1113" y="1647"/>
                    </a:lnTo>
                    <a:lnTo>
                      <a:pt x="1122" y="1647"/>
                    </a:lnTo>
                    <a:lnTo>
                      <a:pt x="1129" y="1648"/>
                    </a:lnTo>
                    <a:lnTo>
                      <a:pt x="1129" y="1648"/>
                    </a:lnTo>
                    <a:lnTo>
                      <a:pt x="1140" y="1657"/>
                    </a:lnTo>
                    <a:lnTo>
                      <a:pt x="1151" y="1666"/>
                    </a:lnTo>
                    <a:lnTo>
                      <a:pt x="1151" y="1666"/>
                    </a:lnTo>
                    <a:lnTo>
                      <a:pt x="1157" y="1672"/>
                    </a:lnTo>
                    <a:lnTo>
                      <a:pt x="1164" y="1679"/>
                    </a:lnTo>
                    <a:lnTo>
                      <a:pt x="1169" y="1686"/>
                    </a:lnTo>
                    <a:lnTo>
                      <a:pt x="1177" y="1692"/>
                    </a:lnTo>
                    <a:lnTo>
                      <a:pt x="1177" y="1692"/>
                    </a:lnTo>
                    <a:lnTo>
                      <a:pt x="1182" y="1694"/>
                    </a:lnTo>
                    <a:lnTo>
                      <a:pt x="1189" y="1695"/>
                    </a:lnTo>
                    <a:lnTo>
                      <a:pt x="1189" y="1695"/>
                    </a:lnTo>
                    <a:lnTo>
                      <a:pt x="1198" y="1697"/>
                    </a:lnTo>
                    <a:lnTo>
                      <a:pt x="1205" y="1701"/>
                    </a:lnTo>
                    <a:lnTo>
                      <a:pt x="1213" y="1704"/>
                    </a:lnTo>
                    <a:lnTo>
                      <a:pt x="1220" y="1712"/>
                    </a:lnTo>
                    <a:lnTo>
                      <a:pt x="1220" y="1712"/>
                    </a:lnTo>
                    <a:lnTo>
                      <a:pt x="1224" y="1715"/>
                    </a:lnTo>
                    <a:lnTo>
                      <a:pt x="1225" y="1721"/>
                    </a:lnTo>
                    <a:lnTo>
                      <a:pt x="1229" y="1733"/>
                    </a:lnTo>
                    <a:lnTo>
                      <a:pt x="1233" y="1744"/>
                    </a:lnTo>
                    <a:lnTo>
                      <a:pt x="1234" y="1750"/>
                    </a:lnTo>
                    <a:lnTo>
                      <a:pt x="1238" y="1755"/>
                    </a:lnTo>
                    <a:lnTo>
                      <a:pt x="1238" y="1755"/>
                    </a:lnTo>
                    <a:lnTo>
                      <a:pt x="1243" y="1759"/>
                    </a:lnTo>
                    <a:lnTo>
                      <a:pt x="1249" y="1762"/>
                    </a:lnTo>
                    <a:lnTo>
                      <a:pt x="1258" y="1766"/>
                    </a:lnTo>
                    <a:lnTo>
                      <a:pt x="1258" y="1766"/>
                    </a:lnTo>
                    <a:lnTo>
                      <a:pt x="1263" y="1771"/>
                    </a:lnTo>
                    <a:lnTo>
                      <a:pt x="1269" y="1777"/>
                    </a:lnTo>
                    <a:lnTo>
                      <a:pt x="1272" y="1782"/>
                    </a:lnTo>
                    <a:lnTo>
                      <a:pt x="1278" y="1788"/>
                    </a:lnTo>
                    <a:lnTo>
                      <a:pt x="1278" y="1788"/>
                    </a:lnTo>
                    <a:lnTo>
                      <a:pt x="1287" y="1790"/>
                    </a:lnTo>
                    <a:lnTo>
                      <a:pt x="1296" y="1791"/>
                    </a:lnTo>
                    <a:lnTo>
                      <a:pt x="1316" y="1788"/>
                    </a:lnTo>
                    <a:lnTo>
                      <a:pt x="1316" y="1788"/>
                    </a:lnTo>
                    <a:lnTo>
                      <a:pt x="1330" y="1784"/>
                    </a:lnTo>
                    <a:lnTo>
                      <a:pt x="1338" y="1784"/>
                    </a:lnTo>
                    <a:lnTo>
                      <a:pt x="1345" y="1784"/>
                    </a:lnTo>
                    <a:lnTo>
                      <a:pt x="1345" y="1784"/>
                    </a:lnTo>
                    <a:lnTo>
                      <a:pt x="1348" y="1770"/>
                    </a:lnTo>
                    <a:lnTo>
                      <a:pt x="1348" y="1770"/>
                    </a:lnTo>
                    <a:lnTo>
                      <a:pt x="1341" y="1770"/>
                    </a:lnTo>
                    <a:lnTo>
                      <a:pt x="1334" y="1771"/>
                    </a:lnTo>
                    <a:lnTo>
                      <a:pt x="1325" y="1773"/>
                    </a:lnTo>
                    <a:lnTo>
                      <a:pt x="1318" y="1775"/>
                    </a:lnTo>
                    <a:lnTo>
                      <a:pt x="1318" y="1775"/>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5" name="Freeform 10"/>
              <p:cNvSpPr>
                <a:spLocks/>
              </p:cNvSpPr>
              <p:nvPr/>
            </p:nvSpPr>
            <p:spPr bwMode="auto">
              <a:xfrm>
                <a:off x="2343150" y="4178300"/>
                <a:ext cx="1117600" cy="2103438"/>
              </a:xfrm>
              <a:custGeom>
                <a:avLst/>
                <a:gdLst>
                  <a:gd name="T0" fmla="*/ 644 w 704"/>
                  <a:gd name="T1" fmla="*/ 283 h 1325"/>
                  <a:gd name="T2" fmla="*/ 561 w 704"/>
                  <a:gd name="T3" fmla="*/ 256 h 1325"/>
                  <a:gd name="T4" fmla="*/ 512 w 704"/>
                  <a:gd name="T5" fmla="*/ 227 h 1325"/>
                  <a:gd name="T6" fmla="*/ 449 w 704"/>
                  <a:gd name="T7" fmla="*/ 152 h 1325"/>
                  <a:gd name="T8" fmla="*/ 394 w 704"/>
                  <a:gd name="T9" fmla="*/ 95 h 1325"/>
                  <a:gd name="T10" fmla="*/ 291 w 704"/>
                  <a:gd name="T11" fmla="*/ 24 h 1325"/>
                  <a:gd name="T12" fmla="*/ 211 w 704"/>
                  <a:gd name="T13" fmla="*/ 4 h 1325"/>
                  <a:gd name="T14" fmla="*/ 143 w 704"/>
                  <a:gd name="T15" fmla="*/ 11 h 1325"/>
                  <a:gd name="T16" fmla="*/ 146 w 704"/>
                  <a:gd name="T17" fmla="*/ 42 h 1325"/>
                  <a:gd name="T18" fmla="*/ 119 w 704"/>
                  <a:gd name="T19" fmla="*/ 4 h 1325"/>
                  <a:gd name="T20" fmla="*/ 79 w 704"/>
                  <a:gd name="T21" fmla="*/ 38 h 1325"/>
                  <a:gd name="T22" fmla="*/ 32 w 704"/>
                  <a:gd name="T23" fmla="*/ 28 h 1325"/>
                  <a:gd name="T24" fmla="*/ 40 w 704"/>
                  <a:gd name="T25" fmla="*/ 51 h 1325"/>
                  <a:gd name="T26" fmla="*/ 56 w 704"/>
                  <a:gd name="T27" fmla="*/ 96 h 1325"/>
                  <a:gd name="T28" fmla="*/ 50 w 704"/>
                  <a:gd name="T29" fmla="*/ 178 h 1325"/>
                  <a:gd name="T30" fmla="*/ 0 w 704"/>
                  <a:gd name="T31" fmla="*/ 299 h 1325"/>
                  <a:gd name="T32" fmla="*/ 49 w 704"/>
                  <a:gd name="T33" fmla="*/ 382 h 1325"/>
                  <a:gd name="T34" fmla="*/ 74 w 704"/>
                  <a:gd name="T35" fmla="*/ 473 h 1325"/>
                  <a:gd name="T36" fmla="*/ 119 w 704"/>
                  <a:gd name="T37" fmla="*/ 518 h 1325"/>
                  <a:gd name="T38" fmla="*/ 164 w 704"/>
                  <a:gd name="T39" fmla="*/ 580 h 1325"/>
                  <a:gd name="T40" fmla="*/ 159 w 704"/>
                  <a:gd name="T41" fmla="*/ 652 h 1325"/>
                  <a:gd name="T42" fmla="*/ 154 w 704"/>
                  <a:gd name="T43" fmla="*/ 715 h 1325"/>
                  <a:gd name="T44" fmla="*/ 144 w 704"/>
                  <a:gd name="T45" fmla="*/ 779 h 1325"/>
                  <a:gd name="T46" fmla="*/ 146 w 704"/>
                  <a:gd name="T47" fmla="*/ 817 h 1325"/>
                  <a:gd name="T48" fmla="*/ 130 w 704"/>
                  <a:gd name="T49" fmla="*/ 885 h 1325"/>
                  <a:gd name="T50" fmla="*/ 123 w 704"/>
                  <a:gd name="T51" fmla="*/ 954 h 1325"/>
                  <a:gd name="T52" fmla="*/ 121 w 704"/>
                  <a:gd name="T53" fmla="*/ 1025 h 1325"/>
                  <a:gd name="T54" fmla="*/ 126 w 704"/>
                  <a:gd name="T55" fmla="*/ 1073 h 1325"/>
                  <a:gd name="T56" fmla="*/ 117 w 704"/>
                  <a:gd name="T57" fmla="*/ 1124 h 1325"/>
                  <a:gd name="T58" fmla="*/ 110 w 704"/>
                  <a:gd name="T59" fmla="*/ 1238 h 1325"/>
                  <a:gd name="T60" fmla="*/ 186 w 704"/>
                  <a:gd name="T61" fmla="*/ 1325 h 1325"/>
                  <a:gd name="T62" fmla="*/ 179 w 704"/>
                  <a:gd name="T63" fmla="*/ 1282 h 1325"/>
                  <a:gd name="T64" fmla="*/ 188 w 704"/>
                  <a:gd name="T65" fmla="*/ 1225 h 1325"/>
                  <a:gd name="T66" fmla="*/ 202 w 704"/>
                  <a:gd name="T67" fmla="*/ 1211 h 1325"/>
                  <a:gd name="T68" fmla="*/ 221 w 704"/>
                  <a:gd name="T69" fmla="*/ 1173 h 1325"/>
                  <a:gd name="T70" fmla="*/ 211 w 704"/>
                  <a:gd name="T71" fmla="*/ 1128 h 1325"/>
                  <a:gd name="T72" fmla="*/ 239 w 704"/>
                  <a:gd name="T73" fmla="*/ 1090 h 1325"/>
                  <a:gd name="T74" fmla="*/ 244 w 704"/>
                  <a:gd name="T75" fmla="*/ 1054 h 1325"/>
                  <a:gd name="T76" fmla="*/ 255 w 704"/>
                  <a:gd name="T77" fmla="*/ 1043 h 1325"/>
                  <a:gd name="T78" fmla="*/ 257 w 704"/>
                  <a:gd name="T79" fmla="*/ 1016 h 1325"/>
                  <a:gd name="T80" fmla="*/ 284 w 704"/>
                  <a:gd name="T81" fmla="*/ 981 h 1325"/>
                  <a:gd name="T82" fmla="*/ 313 w 704"/>
                  <a:gd name="T83" fmla="*/ 963 h 1325"/>
                  <a:gd name="T84" fmla="*/ 360 w 704"/>
                  <a:gd name="T85" fmla="*/ 940 h 1325"/>
                  <a:gd name="T86" fmla="*/ 353 w 704"/>
                  <a:gd name="T87" fmla="*/ 907 h 1325"/>
                  <a:gd name="T88" fmla="*/ 338 w 704"/>
                  <a:gd name="T89" fmla="*/ 880 h 1325"/>
                  <a:gd name="T90" fmla="*/ 347 w 704"/>
                  <a:gd name="T91" fmla="*/ 860 h 1325"/>
                  <a:gd name="T92" fmla="*/ 382 w 704"/>
                  <a:gd name="T93" fmla="*/ 883 h 1325"/>
                  <a:gd name="T94" fmla="*/ 429 w 704"/>
                  <a:gd name="T95" fmla="*/ 842 h 1325"/>
                  <a:gd name="T96" fmla="*/ 438 w 704"/>
                  <a:gd name="T97" fmla="*/ 818 h 1325"/>
                  <a:gd name="T98" fmla="*/ 468 w 704"/>
                  <a:gd name="T99" fmla="*/ 786 h 1325"/>
                  <a:gd name="T100" fmla="*/ 485 w 704"/>
                  <a:gd name="T101" fmla="*/ 706 h 1325"/>
                  <a:gd name="T102" fmla="*/ 559 w 704"/>
                  <a:gd name="T103" fmla="*/ 648 h 1325"/>
                  <a:gd name="T104" fmla="*/ 604 w 704"/>
                  <a:gd name="T105" fmla="*/ 603 h 1325"/>
                  <a:gd name="T106" fmla="*/ 626 w 704"/>
                  <a:gd name="T107" fmla="*/ 551 h 1325"/>
                  <a:gd name="T108" fmla="*/ 628 w 704"/>
                  <a:gd name="T109" fmla="*/ 480 h 1325"/>
                  <a:gd name="T110" fmla="*/ 653 w 704"/>
                  <a:gd name="T111" fmla="*/ 446 h 1325"/>
                  <a:gd name="T112" fmla="*/ 680 w 704"/>
                  <a:gd name="T113" fmla="*/ 400 h 1325"/>
                  <a:gd name="T114" fmla="*/ 702 w 704"/>
                  <a:gd name="T115" fmla="*/ 342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4" h="1325">
                    <a:moveTo>
                      <a:pt x="702" y="342"/>
                    </a:moveTo>
                    <a:lnTo>
                      <a:pt x="702" y="342"/>
                    </a:lnTo>
                    <a:lnTo>
                      <a:pt x="695" y="324"/>
                    </a:lnTo>
                    <a:lnTo>
                      <a:pt x="695" y="324"/>
                    </a:lnTo>
                    <a:lnTo>
                      <a:pt x="687" y="317"/>
                    </a:lnTo>
                    <a:lnTo>
                      <a:pt x="680" y="310"/>
                    </a:lnTo>
                    <a:lnTo>
                      <a:pt x="680" y="310"/>
                    </a:lnTo>
                    <a:lnTo>
                      <a:pt x="662" y="295"/>
                    </a:lnTo>
                    <a:lnTo>
                      <a:pt x="655" y="290"/>
                    </a:lnTo>
                    <a:lnTo>
                      <a:pt x="644" y="283"/>
                    </a:lnTo>
                    <a:lnTo>
                      <a:pt x="644" y="283"/>
                    </a:lnTo>
                    <a:lnTo>
                      <a:pt x="628" y="276"/>
                    </a:lnTo>
                    <a:lnTo>
                      <a:pt x="610" y="270"/>
                    </a:lnTo>
                    <a:lnTo>
                      <a:pt x="610" y="270"/>
                    </a:lnTo>
                    <a:lnTo>
                      <a:pt x="599" y="268"/>
                    </a:lnTo>
                    <a:lnTo>
                      <a:pt x="586" y="266"/>
                    </a:lnTo>
                    <a:lnTo>
                      <a:pt x="586" y="266"/>
                    </a:lnTo>
                    <a:lnTo>
                      <a:pt x="577" y="265"/>
                    </a:lnTo>
                    <a:lnTo>
                      <a:pt x="568" y="261"/>
                    </a:lnTo>
                    <a:lnTo>
                      <a:pt x="561" y="256"/>
                    </a:lnTo>
                    <a:lnTo>
                      <a:pt x="554" y="248"/>
                    </a:lnTo>
                    <a:lnTo>
                      <a:pt x="554" y="248"/>
                    </a:lnTo>
                    <a:lnTo>
                      <a:pt x="548" y="241"/>
                    </a:lnTo>
                    <a:lnTo>
                      <a:pt x="539" y="236"/>
                    </a:lnTo>
                    <a:lnTo>
                      <a:pt x="539" y="236"/>
                    </a:lnTo>
                    <a:lnTo>
                      <a:pt x="530" y="230"/>
                    </a:lnTo>
                    <a:lnTo>
                      <a:pt x="525" y="227"/>
                    </a:lnTo>
                    <a:lnTo>
                      <a:pt x="519" y="227"/>
                    </a:lnTo>
                    <a:lnTo>
                      <a:pt x="519" y="227"/>
                    </a:lnTo>
                    <a:lnTo>
                      <a:pt x="512" y="227"/>
                    </a:lnTo>
                    <a:lnTo>
                      <a:pt x="503" y="225"/>
                    </a:lnTo>
                    <a:lnTo>
                      <a:pt x="503" y="225"/>
                    </a:lnTo>
                    <a:lnTo>
                      <a:pt x="492" y="219"/>
                    </a:lnTo>
                    <a:lnTo>
                      <a:pt x="481" y="210"/>
                    </a:lnTo>
                    <a:lnTo>
                      <a:pt x="481" y="210"/>
                    </a:lnTo>
                    <a:lnTo>
                      <a:pt x="468" y="198"/>
                    </a:lnTo>
                    <a:lnTo>
                      <a:pt x="463" y="190"/>
                    </a:lnTo>
                    <a:lnTo>
                      <a:pt x="458" y="181"/>
                    </a:lnTo>
                    <a:lnTo>
                      <a:pt x="458" y="181"/>
                    </a:lnTo>
                    <a:lnTo>
                      <a:pt x="449" y="152"/>
                    </a:lnTo>
                    <a:lnTo>
                      <a:pt x="449" y="152"/>
                    </a:lnTo>
                    <a:lnTo>
                      <a:pt x="443" y="140"/>
                    </a:lnTo>
                    <a:lnTo>
                      <a:pt x="438" y="127"/>
                    </a:lnTo>
                    <a:lnTo>
                      <a:pt x="434" y="120"/>
                    </a:lnTo>
                    <a:lnTo>
                      <a:pt x="430" y="114"/>
                    </a:lnTo>
                    <a:lnTo>
                      <a:pt x="425" y="111"/>
                    </a:lnTo>
                    <a:lnTo>
                      <a:pt x="420" y="107"/>
                    </a:lnTo>
                    <a:lnTo>
                      <a:pt x="420" y="107"/>
                    </a:lnTo>
                    <a:lnTo>
                      <a:pt x="407" y="102"/>
                    </a:lnTo>
                    <a:lnTo>
                      <a:pt x="394" y="95"/>
                    </a:lnTo>
                    <a:lnTo>
                      <a:pt x="394" y="95"/>
                    </a:lnTo>
                    <a:lnTo>
                      <a:pt x="378" y="89"/>
                    </a:lnTo>
                    <a:lnTo>
                      <a:pt x="362" y="84"/>
                    </a:lnTo>
                    <a:lnTo>
                      <a:pt x="362" y="84"/>
                    </a:lnTo>
                    <a:lnTo>
                      <a:pt x="345" y="75"/>
                    </a:lnTo>
                    <a:lnTo>
                      <a:pt x="327" y="64"/>
                    </a:lnTo>
                    <a:lnTo>
                      <a:pt x="313" y="49"/>
                    </a:lnTo>
                    <a:lnTo>
                      <a:pt x="300" y="35"/>
                    </a:lnTo>
                    <a:lnTo>
                      <a:pt x="300" y="35"/>
                    </a:lnTo>
                    <a:lnTo>
                      <a:pt x="291" y="24"/>
                    </a:lnTo>
                    <a:lnTo>
                      <a:pt x="286" y="19"/>
                    </a:lnTo>
                    <a:lnTo>
                      <a:pt x="280" y="15"/>
                    </a:lnTo>
                    <a:lnTo>
                      <a:pt x="280" y="15"/>
                    </a:lnTo>
                    <a:lnTo>
                      <a:pt x="266" y="10"/>
                    </a:lnTo>
                    <a:lnTo>
                      <a:pt x="251" y="6"/>
                    </a:lnTo>
                    <a:lnTo>
                      <a:pt x="251" y="6"/>
                    </a:lnTo>
                    <a:lnTo>
                      <a:pt x="240" y="4"/>
                    </a:lnTo>
                    <a:lnTo>
                      <a:pt x="231" y="4"/>
                    </a:lnTo>
                    <a:lnTo>
                      <a:pt x="211" y="4"/>
                    </a:lnTo>
                    <a:lnTo>
                      <a:pt x="211" y="4"/>
                    </a:lnTo>
                    <a:lnTo>
                      <a:pt x="193" y="4"/>
                    </a:lnTo>
                    <a:lnTo>
                      <a:pt x="173" y="2"/>
                    </a:lnTo>
                    <a:lnTo>
                      <a:pt x="173" y="2"/>
                    </a:lnTo>
                    <a:lnTo>
                      <a:pt x="163" y="0"/>
                    </a:lnTo>
                    <a:lnTo>
                      <a:pt x="152" y="2"/>
                    </a:lnTo>
                    <a:lnTo>
                      <a:pt x="152" y="2"/>
                    </a:lnTo>
                    <a:lnTo>
                      <a:pt x="146" y="4"/>
                    </a:lnTo>
                    <a:lnTo>
                      <a:pt x="143" y="8"/>
                    </a:lnTo>
                    <a:lnTo>
                      <a:pt x="143" y="8"/>
                    </a:lnTo>
                    <a:lnTo>
                      <a:pt x="143" y="11"/>
                    </a:lnTo>
                    <a:lnTo>
                      <a:pt x="144" y="15"/>
                    </a:lnTo>
                    <a:lnTo>
                      <a:pt x="144" y="15"/>
                    </a:lnTo>
                    <a:lnTo>
                      <a:pt x="144" y="22"/>
                    </a:lnTo>
                    <a:lnTo>
                      <a:pt x="144" y="22"/>
                    </a:lnTo>
                    <a:lnTo>
                      <a:pt x="150" y="33"/>
                    </a:lnTo>
                    <a:lnTo>
                      <a:pt x="150" y="33"/>
                    </a:lnTo>
                    <a:lnTo>
                      <a:pt x="150" y="38"/>
                    </a:lnTo>
                    <a:lnTo>
                      <a:pt x="148" y="40"/>
                    </a:lnTo>
                    <a:lnTo>
                      <a:pt x="146" y="42"/>
                    </a:lnTo>
                    <a:lnTo>
                      <a:pt x="146" y="42"/>
                    </a:lnTo>
                    <a:lnTo>
                      <a:pt x="139" y="42"/>
                    </a:lnTo>
                    <a:lnTo>
                      <a:pt x="135" y="38"/>
                    </a:lnTo>
                    <a:lnTo>
                      <a:pt x="132" y="35"/>
                    </a:lnTo>
                    <a:lnTo>
                      <a:pt x="128" y="29"/>
                    </a:lnTo>
                    <a:lnTo>
                      <a:pt x="128" y="29"/>
                    </a:lnTo>
                    <a:lnTo>
                      <a:pt x="126" y="19"/>
                    </a:lnTo>
                    <a:lnTo>
                      <a:pt x="125" y="13"/>
                    </a:lnTo>
                    <a:lnTo>
                      <a:pt x="123" y="8"/>
                    </a:lnTo>
                    <a:lnTo>
                      <a:pt x="123" y="8"/>
                    </a:lnTo>
                    <a:lnTo>
                      <a:pt x="119" y="4"/>
                    </a:lnTo>
                    <a:lnTo>
                      <a:pt x="116" y="2"/>
                    </a:lnTo>
                    <a:lnTo>
                      <a:pt x="110" y="2"/>
                    </a:lnTo>
                    <a:lnTo>
                      <a:pt x="105" y="6"/>
                    </a:lnTo>
                    <a:lnTo>
                      <a:pt x="105" y="6"/>
                    </a:lnTo>
                    <a:lnTo>
                      <a:pt x="94" y="13"/>
                    </a:lnTo>
                    <a:lnTo>
                      <a:pt x="90" y="17"/>
                    </a:lnTo>
                    <a:lnTo>
                      <a:pt x="87" y="22"/>
                    </a:lnTo>
                    <a:lnTo>
                      <a:pt x="87" y="22"/>
                    </a:lnTo>
                    <a:lnTo>
                      <a:pt x="83" y="33"/>
                    </a:lnTo>
                    <a:lnTo>
                      <a:pt x="79" y="38"/>
                    </a:lnTo>
                    <a:lnTo>
                      <a:pt x="78" y="44"/>
                    </a:lnTo>
                    <a:lnTo>
                      <a:pt x="78" y="44"/>
                    </a:lnTo>
                    <a:lnTo>
                      <a:pt x="72" y="46"/>
                    </a:lnTo>
                    <a:lnTo>
                      <a:pt x="65" y="48"/>
                    </a:lnTo>
                    <a:lnTo>
                      <a:pt x="59" y="46"/>
                    </a:lnTo>
                    <a:lnTo>
                      <a:pt x="54" y="44"/>
                    </a:lnTo>
                    <a:lnTo>
                      <a:pt x="54" y="44"/>
                    </a:lnTo>
                    <a:lnTo>
                      <a:pt x="43" y="35"/>
                    </a:lnTo>
                    <a:lnTo>
                      <a:pt x="40" y="31"/>
                    </a:lnTo>
                    <a:lnTo>
                      <a:pt x="32" y="28"/>
                    </a:lnTo>
                    <a:lnTo>
                      <a:pt x="32" y="28"/>
                    </a:lnTo>
                    <a:lnTo>
                      <a:pt x="30" y="28"/>
                    </a:lnTo>
                    <a:lnTo>
                      <a:pt x="30" y="28"/>
                    </a:lnTo>
                    <a:lnTo>
                      <a:pt x="27" y="42"/>
                    </a:lnTo>
                    <a:lnTo>
                      <a:pt x="27" y="42"/>
                    </a:lnTo>
                    <a:lnTo>
                      <a:pt x="29" y="44"/>
                    </a:lnTo>
                    <a:lnTo>
                      <a:pt x="29" y="44"/>
                    </a:lnTo>
                    <a:lnTo>
                      <a:pt x="32" y="44"/>
                    </a:lnTo>
                    <a:lnTo>
                      <a:pt x="38" y="48"/>
                    </a:lnTo>
                    <a:lnTo>
                      <a:pt x="40" y="51"/>
                    </a:lnTo>
                    <a:lnTo>
                      <a:pt x="41" y="55"/>
                    </a:lnTo>
                    <a:lnTo>
                      <a:pt x="41" y="55"/>
                    </a:lnTo>
                    <a:lnTo>
                      <a:pt x="43" y="66"/>
                    </a:lnTo>
                    <a:lnTo>
                      <a:pt x="43" y="69"/>
                    </a:lnTo>
                    <a:lnTo>
                      <a:pt x="47" y="73"/>
                    </a:lnTo>
                    <a:lnTo>
                      <a:pt x="47" y="73"/>
                    </a:lnTo>
                    <a:lnTo>
                      <a:pt x="52" y="78"/>
                    </a:lnTo>
                    <a:lnTo>
                      <a:pt x="56" y="84"/>
                    </a:lnTo>
                    <a:lnTo>
                      <a:pt x="56" y="91"/>
                    </a:lnTo>
                    <a:lnTo>
                      <a:pt x="56" y="96"/>
                    </a:lnTo>
                    <a:lnTo>
                      <a:pt x="54" y="111"/>
                    </a:lnTo>
                    <a:lnTo>
                      <a:pt x="50" y="124"/>
                    </a:lnTo>
                    <a:lnTo>
                      <a:pt x="50" y="124"/>
                    </a:lnTo>
                    <a:lnTo>
                      <a:pt x="49" y="134"/>
                    </a:lnTo>
                    <a:lnTo>
                      <a:pt x="47" y="145"/>
                    </a:lnTo>
                    <a:lnTo>
                      <a:pt x="47" y="145"/>
                    </a:lnTo>
                    <a:lnTo>
                      <a:pt x="50" y="167"/>
                    </a:lnTo>
                    <a:lnTo>
                      <a:pt x="50" y="167"/>
                    </a:lnTo>
                    <a:lnTo>
                      <a:pt x="50" y="172"/>
                    </a:lnTo>
                    <a:lnTo>
                      <a:pt x="50" y="178"/>
                    </a:lnTo>
                    <a:lnTo>
                      <a:pt x="45" y="190"/>
                    </a:lnTo>
                    <a:lnTo>
                      <a:pt x="45" y="190"/>
                    </a:lnTo>
                    <a:lnTo>
                      <a:pt x="36" y="205"/>
                    </a:lnTo>
                    <a:lnTo>
                      <a:pt x="27" y="218"/>
                    </a:lnTo>
                    <a:lnTo>
                      <a:pt x="9" y="245"/>
                    </a:lnTo>
                    <a:lnTo>
                      <a:pt x="9" y="245"/>
                    </a:lnTo>
                    <a:lnTo>
                      <a:pt x="3" y="257"/>
                    </a:lnTo>
                    <a:lnTo>
                      <a:pt x="0" y="272"/>
                    </a:lnTo>
                    <a:lnTo>
                      <a:pt x="0" y="286"/>
                    </a:lnTo>
                    <a:lnTo>
                      <a:pt x="0" y="299"/>
                    </a:lnTo>
                    <a:lnTo>
                      <a:pt x="0" y="299"/>
                    </a:lnTo>
                    <a:lnTo>
                      <a:pt x="2" y="308"/>
                    </a:lnTo>
                    <a:lnTo>
                      <a:pt x="3" y="317"/>
                    </a:lnTo>
                    <a:lnTo>
                      <a:pt x="11" y="332"/>
                    </a:lnTo>
                    <a:lnTo>
                      <a:pt x="21" y="346"/>
                    </a:lnTo>
                    <a:lnTo>
                      <a:pt x="32" y="359"/>
                    </a:lnTo>
                    <a:lnTo>
                      <a:pt x="32" y="359"/>
                    </a:lnTo>
                    <a:lnTo>
                      <a:pt x="38" y="364"/>
                    </a:lnTo>
                    <a:lnTo>
                      <a:pt x="43" y="370"/>
                    </a:lnTo>
                    <a:lnTo>
                      <a:pt x="49" y="382"/>
                    </a:lnTo>
                    <a:lnTo>
                      <a:pt x="54" y="411"/>
                    </a:lnTo>
                    <a:lnTo>
                      <a:pt x="54" y="411"/>
                    </a:lnTo>
                    <a:lnTo>
                      <a:pt x="59" y="424"/>
                    </a:lnTo>
                    <a:lnTo>
                      <a:pt x="65" y="437"/>
                    </a:lnTo>
                    <a:lnTo>
                      <a:pt x="65" y="437"/>
                    </a:lnTo>
                    <a:lnTo>
                      <a:pt x="72" y="446"/>
                    </a:lnTo>
                    <a:lnTo>
                      <a:pt x="74" y="451"/>
                    </a:lnTo>
                    <a:lnTo>
                      <a:pt x="74" y="458"/>
                    </a:lnTo>
                    <a:lnTo>
                      <a:pt x="74" y="458"/>
                    </a:lnTo>
                    <a:lnTo>
                      <a:pt x="74" y="473"/>
                    </a:lnTo>
                    <a:lnTo>
                      <a:pt x="74" y="473"/>
                    </a:lnTo>
                    <a:lnTo>
                      <a:pt x="76" y="480"/>
                    </a:lnTo>
                    <a:lnTo>
                      <a:pt x="78" y="489"/>
                    </a:lnTo>
                    <a:lnTo>
                      <a:pt x="81" y="498"/>
                    </a:lnTo>
                    <a:lnTo>
                      <a:pt x="87" y="505"/>
                    </a:lnTo>
                    <a:lnTo>
                      <a:pt x="87" y="505"/>
                    </a:lnTo>
                    <a:lnTo>
                      <a:pt x="96" y="509"/>
                    </a:lnTo>
                    <a:lnTo>
                      <a:pt x="105" y="513"/>
                    </a:lnTo>
                    <a:lnTo>
                      <a:pt x="105" y="513"/>
                    </a:lnTo>
                    <a:lnTo>
                      <a:pt x="119" y="518"/>
                    </a:lnTo>
                    <a:lnTo>
                      <a:pt x="126" y="522"/>
                    </a:lnTo>
                    <a:lnTo>
                      <a:pt x="132" y="527"/>
                    </a:lnTo>
                    <a:lnTo>
                      <a:pt x="132" y="527"/>
                    </a:lnTo>
                    <a:lnTo>
                      <a:pt x="144" y="536"/>
                    </a:lnTo>
                    <a:lnTo>
                      <a:pt x="154" y="547"/>
                    </a:lnTo>
                    <a:lnTo>
                      <a:pt x="154" y="547"/>
                    </a:lnTo>
                    <a:lnTo>
                      <a:pt x="159" y="554"/>
                    </a:lnTo>
                    <a:lnTo>
                      <a:pt x="163" y="563"/>
                    </a:lnTo>
                    <a:lnTo>
                      <a:pt x="163" y="563"/>
                    </a:lnTo>
                    <a:lnTo>
                      <a:pt x="164" y="580"/>
                    </a:lnTo>
                    <a:lnTo>
                      <a:pt x="164" y="594"/>
                    </a:lnTo>
                    <a:lnTo>
                      <a:pt x="164" y="594"/>
                    </a:lnTo>
                    <a:lnTo>
                      <a:pt x="164" y="610"/>
                    </a:lnTo>
                    <a:lnTo>
                      <a:pt x="164" y="610"/>
                    </a:lnTo>
                    <a:lnTo>
                      <a:pt x="164" y="616"/>
                    </a:lnTo>
                    <a:lnTo>
                      <a:pt x="164" y="623"/>
                    </a:lnTo>
                    <a:lnTo>
                      <a:pt x="164" y="623"/>
                    </a:lnTo>
                    <a:lnTo>
                      <a:pt x="163" y="637"/>
                    </a:lnTo>
                    <a:lnTo>
                      <a:pt x="163" y="637"/>
                    </a:lnTo>
                    <a:lnTo>
                      <a:pt x="159" y="652"/>
                    </a:lnTo>
                    <a:lnTo>
                      <a:pt x="157" y="661"/>
                    </a:lnTo>
                    <a:lnTo>
                      <a:pt x="157" y="668"/>
                    </a:lnTo>
                    <a:lnTo>
                      <a:pt x="157" y="668"/>
                    </a:lnTo>
                    <a:lnTo>
                      <a:pt x="157" y="681"/>
                    </a:lnTo>
                    <a:lnTo>
                      <a:pt x="159" y="688"/>
                    </a:lnTo>
                    <a:lnTo>
                      <a:pt x="157" y="694"/>
                    </a:lnTo>
                    <a:lnTo>
                      <a:pt x="157" y="694"/>
                    </a:lnTo>
                    <a:lnTo>
                      <a:pt x="154" y="704"/>
                    </a:lnTo>
                    <a:lnTo>
                      <a:pt x="154" y="715"/>
                    </a:lnTo>
                    <a:lnTo>
                      <a:pt x="154" y="715"/>
                    </a:lnTo>
                    <a:lnTo>
                      <a:pt x="155" y="722"/>
                    </a:lnTo>
                    <a:lnTo>
                      <a:pt x="155" y="732"/>
                    </a:lnTo>
                    <a:lnTo>
                      <a:pt x="155" y="732"/>
                    </a:lnTo>
                    <a:lnTo>
                      <a:pt x="154" y="739"/>
                    </a:lnTo>
                    <a:lnTo>
                      <a:pt x="152" y="748"/>
                    </a:lnTo>
                    <a:lnTo>
                      <a:pt x="152" y="748"/>
                    </a:lnTo>
                    <a:lnTo>
                      <a:pt x="148" y="762"/>
                    </a:lnTo>
                    <a:lnTo>
                      <a:pt x="148" y="762"/>
                    </a:lnTo>
                    <a:lnTo>
                      <a:pt x="146" y="770"/>
                    </a:lnTo>
                    <a:lnTo>
                      <a:pt x="144" y="779"/>
                    </a:lnTo>
                    <a:lnTo>
                      <a:pt x="144" y="779"/>
                    </a:lnTo>
                    <a:lnTo>
                      <a:pt x="146" y="786"/>
                    </a:lnTo>
                    <a:lnTo>
                      <a:pt x="148" y="791"/>
                    </a:lnTo>
                    <a:lnTo>
                      <a:pt x="148" y="791"/>
                    </a:lnTo>
                    <a:lnTo>
                      <a:pt x="144" y="800"/>
                    </a:lnTo>
                    <a:lnTo>
                      <a:pt x="144" y="804"/>
                    </a:lnTo>
                    <a:lnTo>
                      <a:pt x="144" y="809"/>
                    </a:lnTo>
                    <a:lnTo>
                      <a:pt x="144" y="809"/>
                    </a:lnTo>
                    <a:lnTo>
                      <a:pt x="144" y="813"/>
                    </a:lnTo>
                    <a:lnTo>
                      <a:pt x="146" y="817"/>
                    </a:lnTo>
                    <a:lnTo>
                      <a:pt x="150" y="824"/>
                    </a:lnTo>
                    <a:lnTo>
                      <a:pt x="150" y="824"/>
                    </a:lnTo>
                    <a:lnTo>
                      <a:pt x="152" y="831"/>
                    </a:lnTo>
                    <a:lnTo>
                      <a:pt x="152" y="836"/>
                    </a:lnTo>
                    <a:lnTo>
                      <a:pt x="150" y="842"/>
                    </a:lnTo>
                    <a:lnTo>
                      <a:pt x="148" y="847"/>
                    </a:lnTo>
                    <a:lnTo>
                      <a:pt x="141" y="858"/>
                    </a:lnTo>
                    <a:lnTo>
                      <a:pt x="137" y="869"/>
                    </a:lnTo>
                    <a:lnTo>
                      <a:pt x="137" y="869"/>
                    </a:lnTo>
                    <a:lnTo>
                      <a:pt x="130" y="885"/>
                    </a:lnTo>
                    <a:lnTo>
                      <a:pt x="128" y="894"/>
                    </a:lnTo>
                    <a:lnTo>
                      <a:pt x="126" y="903"/>
                    </a:lnTo>
                    <a:lnTo>
                      <a:pt x="126" y="903"/>
                    </a:lnTo>
                    <a:lnTo>
                      <a:pt x="125" y="920"/>
                    </a:lnTo>
                    <a:lnTo>
                      <a:pt x="119" y="934"/>
                    </a:lnTo>
                    <a:lnTo>
                      <a:pt x="119" y="934"/>
                    </a:lnTo>
                    <a:lnTo>
                      <a:pt x="119" y="940"/>
                    </a:lnTo>
                    <a:lnTo>
                      <a:pt x="119" y="945"/>
                    </a:lnTo>
                    <a:lnTo>
                      <a:pt x="123" y="954"/>
                    </a:lnTo>
                    <a:lnTo>
                      <a:pt x="123" y="954"/>
                    </a:lnTo>
                    <a:lnTo>
                      <a:pt x="126" y="965"/>
                    </a:lnTo>
                    <a:lnTo>
                      <a:pt x="128" y="978"/>
                    </a:lnTo>
                    <a:lnTo>
                      <a:pt x="128" y="978"/>
                    </a:lnTo>
                    <a:lnTo>
                      <a:pt x="126" y="987"/>
                    </a:lnTo>
                    <a:lnTo>
                      <a:pt x="125" y="994"/>
                    </a:lnTo>
                    <a:lnTo>
                      <a:pt x="121" y="1003"/>
                    </a:lnTo>
                    <a:lnTo>
                      <a:pt x="121" y="1012"/>
                    </a:lnTo>
                    <a:lnTo>
                      <a:pt x="121" y="1012"/>
                    </a:lnTo>
                    <a:lnTo>
                      <a:pt x="121" y="1019"/>
                    </a:lnTo>
                    <a:lnTo>
                      <a:pt x="121" y="1025"/>
                    </a:lnTo>
                    <a:lnTo>
                      <a:pt x="121" y="1025"/>
                    </a:lnTo>
                    <a:lnTo>
                      <a:pt x="125" y="1030"/>
                    </a:lnTo>
                    <a:lnTo>
                      <a:pt x="128" y="1034"/>
                    </a:lnTo>
                    <a:lnTo>
                      <a:pt x="128" y="1034"/>
                    </a:lnTo>
                    <a:lnTo>
                      <a:pt x="130" y="1037"/>
                    </a:lnTo>
                    <a:lnTo>
                      <a:pt x="128" y="1045"/>
                    </a:lnTo>
                    <a:lnTo>
                      <a:pt x="128" y="1045"/>
                    </a:lnTo>
                    <a:lnTo>
                      <a:pt x="126" y="1064"/>
                    </a:lnTo>
                    <a:lnTo>
                      <a:pt x="126" y="1064"/>
                    </a:lnTo>
                    <a:lnTo>
                      <a:pt x="126" y="1073"/>
                    </a:lnTo>
                    <a:lnTo>
                      <a:pt x="126" y="1077"/>
                    </a:lnTo>
                    <a:lnTo>
                      <a:pt x="125" y="1081"/>
                    </a:lnTo>
                    <a:lnTo>
                      <a:pt x="125" y="1081"/>
                    </a:lnTo>
                    <a:lnTo>
                      <a:pt x="117" y="1088"/>
                    </a:lnTo>
                    <a:lnTo>
                      <a:pt x="116" y="1092"/>
                    </a:lnTo>
                    <a:lnTo>
                      <a:pt x="112" y="1097"/>
                    </a:lnTo>
                    <a:lnTo>
                      <a:pt x="112" y="1097"/>
                    </a:lnTo>
                    <a:lnTo>
                      <a:pt x="112" y="1106"/>
                    </a:lnTo>
                    <a:lnTo>
                      <a:pt x="116" y="1115"/>
                    </a:lnTo>
                    <a:lnTo>
                      <a:pt x="117" y="1124"/>
                    </a:lnTo>
                    <a:lnTo>
                      <a:pt x="117" y="1135"/>
                    </a:lnTo>
                    <a:lnTo>
                      <a:pt x="117" y="1135"/>
                    </a:lnTo>
                    <a:lnTo>
                      <a:pt x="116" y="1144"/>
                    </a:lnTo>
                    <a:lnTo>
                      <a:pt x="112" y="1153"/>
                    </a:lnTo>
                    <a:lnTo>
                      <a:pt x="108" y="1162"/>
                    </a:lnTo>
                    <a:lnTo>
                      <a:pt x="106" y="1173"/>
                    </a:lnTo>
                    <a:lnTo>
                      <a:pt x="106" y="1173"/>
                    </a:lnTo>
                    <a:lnTo>
                      <a:pt x="105" y="1195"/>
                    </a:lnTo>
                    <a:lnTo>
                      <a:pt x="106" y="1216"/>
                    </a:lnTo>
                    <a:lnTo>
                      <a:pt x="110" y="1238"/>
                    </a:lnTo>
                    <a:lnTo>
                      <a:pt x="116" y="1258"/>
                    </a:lnTo>
                    <a:lnTo>
                      <a:pt x="116" y="1258"/>
                    </a:lnTo>
                    <a:lnTo>
                      <a:pt x="123" y="1273"/>
                    </a:lnTo>
                    <a:lnTo>
                      <a:pt x="130" y="1287"/>
                    </a:lnTo>
                    <a:lnTo>
                      <a:pt x="141" y="1298"/>
                    </a:lnTo>
                    <a:lnTo>
                      <a:pt x="154" y="1309"/>
                    </a:lnTo>
                    <a:lnTo>
                      <a:pt x="154" y="1309"/>
                    </a:lnTo>
                    <a:lnTo>
                      <a:pt x="164" y="1316"/>
                    </a:lnTo>
                    <a:lnTo>
                      <a:pt x="179" y="1323"/>
                    </a:lnTo>
                    <a:lnTo>
                      <a:pt x="186" y="1325"/>
                    </a:lnTo>
                    <a:lnTo>
                      <a:pt x="192" y="1325"/>
                    </a:lnTo>
                    <a:lnTo>
                      <a:pt x="197" y="1321"/>
                    </a:lnTo>
                    <a:lnTo>
                      <a:pt x="199" y="1314"/>
                    </a:lnTo>
                    <a:lnTo>
                      <a:pt x="199" y="1314"/>
                    </a:lnTo>
                    <a:lnTo>
                      <a:pt x="199" y="1311"/>
                    </a:lnTo>
                    <a:lnTo>
                      <a:pt x="197" y="1305"/>
                    </a:lnTo>
                    <a:lnTo>
                      <a:pt x="192" y="1298"/>
                    </a:lnTo>
                    <a:lnTo>
                      <a:pt x="184" y="1289"/>
                    </a:lnTo>
                    <a:lnTo>
                      <a:pt x="179" y="1282"/>
                    </a:lnTo>
                    <a:lnTo>
                      <a:pt x="179" y="1282"/>
                    </a:lnTo>
                    <a:lnTo>
                      <a:pt x="177" y="1274"/>
                    </a:lnTo>
                    <a:lnTo>
                      <a:pt x="177" y="1265"/>
                    </a:lnTo>
                    <a:lnTo>
                      <a:pt x="177" y="1251"/>
                    </a:lnTo>
                    <a:lnTo>
                      <a:pt x="177" y="1251"/>
                    </a:lnTo>
                    <a:lnTo>
                      <a:pt x="177" y="1244"/>
                    </a:lnTo>
                    <a:lnTo>
                      <a:pt x="177" y="1236"/>
                    </a:lnTo>
                    <a:lnTo>
                      <a:pt x="177" y="1236"/>
                    </a:lnTo>
                    <a:lnTo>
                      <a:pt x="183" y="1231"/>
                    </a:lnTo>
                    <a:lnTo>
                      <a:pt x="188" y="1225"/>
                    </a:lnTo>
                    <a:lnTo>
                      <a:pt x="188" y="1225"/>
                    </a:lnTo>
                    <a:lnTo>
                      <a:pt x="186" y="1216"/>
                    </a:lnTo>
                    <a:lnTo>
                      <a:pt x="186" y="1215"/>
                    </a:lnTo>
                    <a:lnTo>
                      <a:pt x="188" y="1215"/>
                    </a:lnTo>
                    <a:lnTo>
                      <a:pt x="190" y="1215"/>
                    </a:lnTo>
                    <a:lnTo>
                      <a:pt x="190" y="1215"/>
                    </a:lnTo>
                    <a:lnTo>
                      <a:pt x="195" y="1220"/>
                    </a:lnTo>
                    <a:lnTo>
                      <a:pt x="197" y="1220"/>
                    </a:lnTo>
                    <a:lnTo>
                      <a:pt x="201" y="1216"/>
                    </a:lnTo>
                    <a:lnTo>
                      <a:pt x="201" y="1216"/>
                    </a:lnTo>
                    <a:lnTo>
                      <a:pt x="202" y="1211"/>
                    </a:lnTo>
                    <a:lnTo>
                      <a:pt x="202" y="1207"/>
                    </a:lnTo>
                    <a:lnTo>
                      <a:pt x="204" y="1197"/>
                    </a:lnTo>
                    <a:lnTo>
                      <a:pt x="204" y="1197"/>
                    </a:lnTo>
                    <a:lnTo>
                      <a:pt x="208" y="1191"/>
                    </a:lnTo>
                    <a:lnTo>
                      <a:pt x="213" y="1184"/>
                    </a:lnTo>
                    <a:lnTo>
                      <a:pt x="213" y="1184"/>
                    </a:lnTo>
                    <a:lnTo>
                      <a:pt x="215" y="1178"/>
                    </a:lnTo>
                    <a:lnTo>
                      <a:pt x="217" y="1175"/>
                    </a:lnTo>
                    <a:lnTo>
                      <a:pt x="221" y="1173"/>
                    </a:lnTo>
                    <a:lnTo>
                      <a:pt x="221" y="1173"/>
                    </a:lnTo>
                    <a:lnTo>
                      <a:pt x="226" y="1169"/>
                    </a:lnTo>
                    <a:lnTo>
                      <a:pt x="231" y="1164"/>
                    </a:lnTo>
                    <a:lnTo>
                      <a:pt x="231" y="1164"/>
                    </a:lnTo>
                    <a:lnTo>
                      <a:pt x="231" y="1160"/>
                    </a:lnTo>
                    <a:lnTo>
                      <a:pt x="231" y="1157"/>
                    </a:lnTo>
                    <a:lnTo>
                      <a:pt x="228" y="1148"/>
                    </a:lnTo>
                    <a:lnTo>
                      <a:pt x="222" y="1140"/>
                    </a:lnTo>
                    <a:lnTo>
                      <a:pt x="217" y="1135"/>
                    </a:lnTo>
                    <a:lnTo>
                      <a:pt x="217" y="1135"/>
                    </a:lnTo>
                    <a:lnTo>
                      <a:pt x="211" y="1128"/>
                    </a:lnTo>
                    <a:lnTo>
                      <a:pt x="211" y="1121"/>
                    </a:lnTo>
                    <a:lnTo>
                      <a:pt x="213" y="1113"/>
                    </a:lnTo>
                    <a:lnTo>
                      <a:pt x="217" y="1106"/>
                    </a:lnTo>
                    <a:lnTo>
                      <a:pt x="217" y="1106"/>
                    </a:lnTo>
                    <a:lnTo>
                      <a:pt x="222" y="1102"/>
                    </a:lnTo>
                    <a:lnTo>
                      <a:pt x="230" y="1099"/>
                    </a:lnTo>
                    <a:lnTo>
                      <a:pt x="235" y="1095"/>
                    </a:lnTo>
                    <a:lnTo>
                      <a:pt x="239" y="1093"/>
                    </a:lnTo>
                    <a:lnTo>
                      <a:pt x="239" y="1090"/>
                    </a:lnTo>
                    <a:lnTo>
                      <a:pt x="239" y="1090"/>
                    </a:lnTo>
                    <a:lnTo>
                      <a:pt x="240" y="1081"/>
                    </a:lnTo>
                    <a:lnTo>
                      <a:pt x="239" y="1072"/>
                    </a:lnTo>
                    <a:lnTo>
                      <a:pt x="239" y="1072"/>
                    </a:lnTo>
                    <a:lnTo>
                      <a:pt x="239" y="1068"/>
                    </a:lnTo>
                    <a:lnTo>
                      <a:pt x="240" y="1066"/>
                    </a:lnTo>
                    <a:lnTo>
                      <a:pt x="244" y="1061"/>
                    </a:lnTo>
                    <a:lnTo>
                      <a:pt x="244" y="1061"/>
                    </a:lnTo>
                    <a:lnTo>
                      <a:pt x="246" y="1057"/>
                    </a:lnTo>
                    <a:lnTo>
                      <a:pt x="246" y="1055"/>
                    </a:lnTo>
                    <a:lnTo>
                      <a:pt x="244" y="1054"/>
                    </a:lnTo>
                    <a:lnTo>
                      <a:pt x="246" y="1050"/>
                    </a:lnTo>
                    <a:lnTo>
                      <a:pt x="246" y="1050"/>
                    </a:lnTo>
                    <a:lnTo>
                      <a:pt x="248" y="1050"/>
                    </a:lnTo>
                    <a:lnTo>
                      <a:pt x="253" y="1050"/>
                    </a:lnTo>
                    <a:lnTo>
                      <a:pt x="257" y="1050"/>
                    </a:lnTo>
                    <a:lnTo>
                      <a:pt x="259" y="1048"/>
                    </a:lnTo>
                    <a:lnTo>
                      <a:pt x="259" y="1048"/>
                    </a:lnTo>
                    <a:lnTo>
                      <a:pt x="260" y="1046"/>
                    </a:lnTo>
                    <a:lnTo>
                      <a:pt x="259" y="1046"/>
                    </a:lnTo>
                    <a:lnTo>
                      <a:pt x="255" y="1043"/>
                    </a:lnTo>
                    <a:lnTo>
                      <a:pt x="249" y="1041"/>
                    </a:lnTo>
                    <a:lnTo>
                      <a:pt x="246" y="1037"/>
                    </a:lnTo>
                    <a:lnTo>
                      <a:pt x="246" y="1037"/>
                    </a:lnTo>
                    <a:lnTo>
                      <a:pt x="244" y="1032"/>
                    </a:lnTo>
                    <a:lnTo>
                      <a:pt x="244" y="1026"/>
                    </a:lnTo>
                    <a:lnTo>
                      <a:pt x="246" y="1023"/>
                    </a:lnTo>
                    <a:lnTo>
                      <a:pt x="249" y="1017"/>
                    </a:lnTo>
                    <a:lnTo>
                      <a:pt x="249" y="1017"/>
                    </a:lnTo>
                    <a:lnTo>
                      <a:pt x="253" y="1016"/>
                    </a:lnTo>
                    <a:lnTo>
                      <a:pt x="257" y="1016"/>
                    </a:lnTo>
                    <a:lnTo>
                      <a:pt x="266" y="1016"/>
                    </a:lnTo>
                    <a:lnTo>
                      <a:pt x="266" y="1016"/>
                    </a:lnTo>
                    <a:lnTo>
                      <a:pt x="271" y="1014"/>
                    </a:lnTo>
                    <a:lnTo>
                      <a:pt x="275" y="1012"/>
                    </a:lnTo>
                    <a:lnTo>
                      <a:pt x="282" y="1005"/>
                    </a:lnTo>
                    <a:lnTo>
                      <a:pt x="287" y="994"/>
                    </a:lnTo>
                    <a:lnTo>
                      <a:pt x="287" y="990"/>
                    </a:lnTo>
                    <a:lnTo>
                      <a:pt x="286" y="985"/>
                    </a:lnTo>
                    <a:lnTo>
                      <a:pt x="286" y="985"/>
                    </a:lnTo>
                    <a:lnTo>
                      <a:pt x="284" y="981"/>
                    </a:lnTo>
                    <a:lnTo>
                      <a:pt x="280" y="978"/>
                    </a:lnTo>
                    <a:lnTo>
                      <a:pt x="280" y="978"/>
                    </a:lnTo>
                    <a:lnTo>
                      <a:pt x="278" y="972"/>
                    </a:lnTo>
                    <a:lnTo>
                      <a:pt x="278" y="970"/>
                    </a:lnTo>
                    <a:lnTo>
                      <a:pt x="280" y="970"/>
                    </a:lnTo>
                    <a:lnTo>
                      <a:pt x="291" y="970"/>
                    </a:lnTo>
                    <a:lnTo>
                      <a:pt x="291" y="970"/>
                    </a:lnTo>
                    <a:lnTo>
                      <a:pt x="298" y="969"/>
                    </a:lnTo>
                    <a:lnTo>
                      <a:pt x="306" y="965"/>
                    </a:lnTo>
                    <a:lnTo>
                      <a:pt x="313" y="963"/>
                    </a:lnTo>
                    <a:lnTo>
                      <a:pt x="320" y="959"/>
                    </a:lnTo>
                    <a:lnTo>
                      <a:pt x="320" y="959"/>
                    </a:lnTo>
                    <a:lnTo>
                      <a:pt x="333" y="959"/>
                    </a:lnTo>
                    <a:lnTo>
                      <a:pt x="338" y="959"/>
                    </a:lnTo>
                    <a:lnTo>
                      <a:pt x="345" y="958"/>
                    </a:lnTo>
                    <a:lnTo>
                      <a:pt x="345" y="958"/>
                    </a:lnTo>
                    <a:lnTo>
                      <a:pt x="349" y="954"/>
                    </a:lnTo>
                    <a:lnTo>
                      <a:pt x="353" y="949"/>
                    </a:lnTo>
                    <a:lnTo>
                      <a:pt x="360" y="940"/>
                    </a:lnTo>
                    <a:lnTo>
                      <a:pt x="360" y="940"/>
                    </a:lnTo>
                    <a:lnTo>
                      <a:pt x="365" y="932"/>
                    </a:lnTo>
                    <a:lnTo>
                      <a:pt x="365" y="927"/>
                    </a:lnTo>
                    <a:lnTo>
                      <a:pt x="365" y="923"/>
                    </a:lnTo>
                    <a:lnTo>
                      <a:pt x="365" y="923"/>
                    </a:lnTo>
                    <a:lnTo>
                      <a:pt x="364" y="920"/>
                    </a:lnTo>
                    <a:lnTo>
                      <a:pt x="360" y="916"/>
                    </a:lnTo>
                    <a:lnTo>
                      <a:pt x="356" y="914"/>
                    </a:lnTo>
                    <a:lnTo>
                      <a:pt x="354" y="911"/>
                    </a:lnTo>
                    <a:lnTo>
                      <a:pt x="354" y="911"/>
                    </a:lnTo>
                    <a:lnTo>
                      <a:pt x="353" y="907"/>
                    </a:lnTo>
                    <a:lnTo>
                      <a:pt x="354" y="903"/>
                    </a:lnTo>
                    <a:lnTo>
                      <a:pt x="356" y="900"/>
                    </a:lnTo>
                    <a:lnTo>
                      <a:pt x="356" y="896"/>
                    </a:lnTo>
                    <a:lnTo>
                      <a:pt x="356" y="896"/>
                    </a:lnTo>
                    <a:lnTo>
                      <a:pt x="356" y="893"/>
                    </a:lnTo>
                    <a:lnTo>
                      <a:pt x="353" y="891"/>
                    </a:lnTo>
                    <a:lnTo>
                      <a:pt x="349" y="887"/>
                    </a:lnTo>
                    <a:lnTo>
                      <a:pt x="342" y="885"/>
                    </a:lnTo>
                    <a:lnTo>
                      <a:pt x="338" y="880"/>
                    </a:lnTo>
                    <a:lnTo>
                      <a:pt x="338" y="880"/>
                    </a:lnTo>
                    <a:lnTo>
                      <a:pt x="335" y="874"/>
                    </a:lnTo>
                    <a:lnTo>
                      <a:pt x="333" y="869"/>
                    </a:lnTo>
                    <a:lnTo>
                      <a:pt x="331" y="856"/>
                    </a:lnTo>
                    <a:lnTo>
                      <a:pt x="331" y="856"/>
                    </a:lnTo>
                    <a:lnTo>
                      <a:pt x="333" y="851"/>
                    </a:lnTo>
                    <a:lnTo>
                      <a:pt x="336" y="847"/>
                    </a:lnTo>
                    <a:lnTo>
                      <a:pt x="340" y="849"/>
                    </a:lnTo>
                    <a:lnTo>
                      <a:pt x="345" y="855"/>
                    </a:lnTo>
                    <a:lnTo>
                      <a:pt x="345" y="855"/>
                    </a:lnTo>
                    <a:lnTo>
                      <a:pt x="347" y="860"/>
                    </a:lnTo>
                    <a:lnTo>
                      <a:pt x="349" y="867"/>
                    </a:lnTo>
                    <a:lnTo>
                      <a:pt x="353" y="873"/>
                    </a:lnTo>
                    <a:lnTo>
                      <a:pt x="354" y="878"/>
                    </a:lnTo>
                    <a:lnTo>
                      <a:pt x="354" y="878"/>
                    </a:lnTo>
                    <a:lnTo>
                      <a:pt x="360" y="883"/>
                    </a:lnTo>
                    <a:lnTo>
                      <a:pt x="364" y="885"/>
                    </a:lnTo>
                    <a:lnTo>
                      <a:pt x="369" y="885"/>
                    </a:lnTo>
                    <a:lnTo>
                      <a:pt x="374" y="885"/>
                    </a:lnTo>
                    <a:lnTo>
                      <a:pt x="374" y="885"/>
                    </a:lnTo>
                    <a:lnTo>
                      <a:pt x="382" y="883"/>
                    </a:lnTo>
                    <a:lnTo>
                      <a:pt x="387" y="883"/>
                    </a:lnTo>
                    <a:lnTo>
                      <a:pt x="387" y="883"/>
                    </a:lnTo>
                    <a:lnTo>
                      <a:pt x="392" y="883"/>
                    </a:lnTo>
                    <a:lnTo>
                      <a:pt x="400" y="883"/>
                    </a:lnTo>
                    <a:lnTo>
                      <a:pt x="400" y="883"/>
                    </a:lnTo>
                    <a:lnTo>
                      <a:pt x="403" y="882"/>
                    </a:lnTo>
                    <a:lnTo>
                      <a:pt x="409" y="874"/>
                    </a:lnTo>
                    <a:lnTo>
                      <a:pt x="421" y="856"/>
                    </a:lnTo>
                    <a:lnTo>
                      <a:pt x="421" y="856"/>
                    </a:lnTo>
                    <a:lnTo>
                      <a:pt x="429" y="842"/>
                    </a:lnTo>
                    <a:lnTo>
                      <a:pt x="429" y="842"/>
                    </a:lnTo>
                    <a:lnTo>
                      <a:pt x="429" y="838"/>
                    </a:lnTo>
                    <a:lnTo>
                      <a:pt x="429" y="836"/>
                    </a:lnTo>
                    <a:lnTo>
                      <a:pt x="427" y="835"/>
                    </a:lnTo>
                    <a:lnTo>
                      <a:pt x="427" y="831"/>
                    </a:lnTo>
                    <a:lnTo>
                      <a:pt x="427" y="831"/>
                    </a:lnTo>
                    <a:lnTo>
                      <a:pt x="429" y="827"/>
                    </a:lnTo>
                    <a:lnTo>
                      <a:pt x="432" y="824"/>
                    </a:lnTo>
                    <a:lnTo>
                      <a:pt x="438" y="818"/>
                    </a:lnTo>
                    <a:lnTo>
                      <a:pt x="438" y="818"/>
                    </a:lnTo>
                    <a:lnTo>
                      <a:pt x="443" y="809"/>
                    </a:lnTo>
                    <a:lnTo>
                      <a:pt x="450" y="802"/>
                    </a:lnTo>
                    <a:lnTo>
                      <a:pt x="450" y="802"/>
                    </a:lnTo>
                    <a:lnTo>
                      <a:pt x="456" y="800"/>
                    </a:lnTo>
                    <a:lnTo>
                      <a:pt x="461" y="800"/>
                    </a:lnTo>
                    <a:lnTo>
                      <a:pt x="461" y="800"/>
                    </a:lnTo>
                    <a:lnTo>
                      <a:pt x="463" y="797"/>
                    </a:lnTo>
                    <a:lnTo>
                      <a:pt x="465" y="793"/>
                    </a:lnTo>
                    <a:lnTo>
                      <a:pt x="468" y="786"/>
                    </a:lnTo>
                    <a:lnTo>
                      <a:pt x="468" y="786"/>
                    </a:lnTo>
                    <a:lnTo>
                      <a:pt x="474" y="775"/>
                    </a:lnTo>
                    <a:lnTo>
                      <a:pt x="481" y="768"/>
                    </a:lnTo>
                    <a:lnTo>
                      <a:pt x="481" y="768"/>
                    </a:lnTo>
                    <a:lnTo>
                      <a:pt x="487" y="760"/>
                    </a:lnTo>
                    <a:lnTo>
                      <a:pt x="488" y="753"/>
                    </a:lnTo>
                    <a:lnTo>
                      <a:pt x="490" y="746"/>
                    </a:lnTo>
                    <a:lnTo>
                      <a:pt x="488" y="739"/>
                    </a:lnTo>
                    <a:lnTo>
                      <a:pt x="485" y="722"/>
                    </a:lnTo>
                    <a:lnTo>
                      <a:pt x="485" y="715"/>
                    </a:lnTo>
                    <a:lnTo>
                      <a:pt x="485" y="706"/>
                    </a:lnTo>
                    <a:lnTo>
                      <a:pt x="485" y="706"/>
                    </a:lnTo>
                    <a:lnTo>
                      <a:pt x="488" y="697"/>
                    </a:lnTo>
                    <a:lnTo>
                      <a:pt x="496" y="690"/>
                    </a:lnTo>
                    <a:lnTo>
                      <a:pt x="510" y="679"/>
                    </a:lnTo>
                    <a:lnTo>
                      <a:pt x="510" y="679"/>
                    </a:lnTo>
                    <a:lnTo>
                      <a:pt x="530" y="666"/>
                    </a:lnTo>
                    <a:lnTo>
                      <a:pt x="530" y="666"/>
                    </a:lnTo>
                    <a:lnTo>
                      <a:pt x="541" y="657"/>
                    </a:lnTo>
                    <a:lnTo>
                      <a:pt x="541" y="657"/>
                    </a:lnTo>
                    <a:lnTo>
                      <a:pt x="559" y="648"/>
                    </a:lnTo>
                    <a:lnTo>
                      <a:pt x="579" y="641"/>
                    </a:lnTo>
                    <a:lnTo>
                      <a:pt x="579" y="641"/>
                    </a:lnTo>
                    <a:lnTo>
                      <a:pt x="592" y="636"/>
                    </a:lnTo>
                    <a:lnTo>
                      <a:pt x="597" y="632"/>
                    </a:lnTo>
                    <a:lnTo>
                      <a:pt x="599" y="625"/>
                    </a:lnTo>
                    <a:lnTo>
                      <a:pt x="599" y="625"/>
                    </a:lnTo>
                    <a:lnTo>
                      <a:pt x="601" y="618"/>
                    </a:lnTo>
                    <a:lnTo>
                      <a:pt x="601" y="608"/>
                    </a:lnTo>
                    <a:lnTo>
                      <a:pt x="601" y="608"/>
                    </a:lnTo>
                    <a:lnTo>
                      <a:pt x="604" y="603"/>
                    </a:lnTo>
                    <a:lnTo>
                      <a:pt x="608" y="596"/>
                    </a:lnTo>
                    <a:lnTo>
                      <a:pt x="608" y="596"/>
                    </a:lnTo>
                    <a:lnTo>
                      <a:pt x="617" y="587"/>
                    </a:lnTo>
                    <a:lnTo>
                      <a:pt x="624" y="578"/>
                    </a:lnTo>
                    <a:lnTo>
                      <a:pt x="624" y="578"/>
                    </a:lnTo>
                    <a:lnTo>
                      <a:pt x="626" y="572"/>
                    </a:lnTo>
                    <a:lnTo>
                      <a:pt x="626" y="567"/>
                    </a:lnTo>
                    <a:lnTo>
                      <a:pt x="624" y="556"/>
                    </a:lnTo>
                    <a:lnTo>
                      <a:pt x="624" y="556"/>
                    </a:lnTo>
                    <a:lnTo>
                      <a:pt x="626" y="551"/>
                    </a:lnTo>
                    <a:lnTo>
                      <a:pt x="628" y="547"/>
                    </a:lnTo>
                    <a:lnTo>
                      <a:pt x="631" y="538"/>
                    </a:lnTo>
                    <a:lnTo>
                      <a:pt x="631" y="538"/>
                    </a:lnTo>
                    <a:lnTo>
                      <a:pt x="633" y="532"/>
                    </a:lnTo>
                    <a:lnTo>
                      <a:pt x="635" y="525"/>
                    </a:lnTo>
                    <a:lnTo>
                      <a:pt x="635" y="513"/>
                    </a:lnTo>
                    <a:lnTo>
                      <a:pt x="635" y="513"/>
                    </a:lnTo>
                    <a:lnTo>
                      <a:pt x="631" y="496"/>
                    </a:lnTo>
                    <a:lnTo>
                      <a:pt x="630" y="489"/>
                    </a:lnTo>
                    <a:lnTo>
                      <a:pt x="628" y="480"/>
                    </a:lnTo>
                    <a:lnTo>
                      <a:pt x="628" y="480"/>
                    </a:lnTo>
                    <a:lnTo>
                      <a:pt x="628" y="473"/>
                    </a:lnTo>
                    <a:lnTo>
                      <a:pt x="630" y="464"/>
                    </a:lnTo>
                    <a:lnTo>
                      <a:pt x="630" y="464"/>
                    </a:lnTo>
                    <a:lnTo>
                      <a:pt x="635" y="455"/>
                    </a:lnTo>
                    <a:lnTo>
                      <a:pt x="639" y="449"/>
                    </a:lnTo>
                    <a:lnTo>
                      <a:pt x="642" y="447"/>
                    </a:lnTo>
                    <a:lnTo>
                      <a:pt x="642" y="447"/>
                    </a:lnTo>
                    <a:lnTo>
                      <a:pt x="649" y="446"/>
                    </a:lnTo>
                    <a:lnTo>
                      <a:pt x="653" y="446"/>
                    </a:lnTo>
                    <a:lnTo>
                      <a:pt x="655" y="444"/>
                    </a:lnTo>
                    <a:lnTo>
                      <a:pt x="655" y="444"/>
                    </a:lnTo>
                    <a:lnTo>
                      <a:pt x="660" y="438"/>
                    </a:lnTo>
                    <a:lnTo>
                      <a:pt x="664" y="431"/>
                    </a:lnTo>
                    <a:lnTo>
                      <a:pt x="669" y="418"/>
                    </a:lnTo>
                    <a:lnTo>
                      <a:pt x="669" y="418"/>
                    </a:lnTo>
                    <a:lnTo>
                      <a:pt x="671" y="411"/>
                    </a:lnTo>
                    <a:lnTo>
                      <a:pt x="675" y="406"/>
                    </a:lnTo>
                    <a:lnTo>
                      <a:pt x="675" y="406"/>
                    </a:lnTo>
                    <a:lnTo>
                      <a:pt x="680" y="400"/>
                    </a:lnTo>
                    <a:lnTo>
                      <a:pt x="686" y="397"/>
                    </a:lnTo>
                    <a:lnTo>
                      <a:pt x="686" y="397"/>
                    </a:lnTo>
                    <a:lnTo>
                      <a:pt x="693" y="390"/>
                    </a:lnTo>
                    <a:lnTo>
                      <a:pt x="697" y="380"/>
                    </a:lnTo>
                    <a:lnTo>
                      <a:pt x="697" y="380"/>
                    </a:lnTo>
                    <a:lnTo>
                      <a:pt x="700" y="371"/>
                    </a:lnTo>
                    <a:lnTo>
                      <a:pt x="704" y="362"/>
                    </a:lnTo>
                    <a:lnTo>
                      <a:pt x="704" y="352"/>
                    </a:lnTo>
                    <a:lnTo>
                      <a:pt x="702" y="342"/>
                    </a:lnTo>
                    <a:lnTo>
                      <a:pt x="702" y="342"/>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6" name="Freeform 11"/>
              <p:cNvSpPr>
                <a:spLocks noEditPoints="1"/>
              </p:cNvSpPr>
              <p:nvPr/>
            </p:nvSpPr>
            <p:spPr bwMode="auto">
              <a:xfrm>
                <a:off x="5060950" y="1565275"/>
                <a:ext cx="3795713" cy="3197225"/>
              </a:xfrm>
              <a:custGeom>
                <a:avLst/>
                <a:gdLst>
                  <a:gd name="T0" fmla="*/ 1671 w 2391"/>
                  <a:gd name="T1" fmla="*/ 222 h 2014"/>
                  <a:gd name="T2" fmla="*/ 990 w 2391"/>
                  <a:gd name="T3" fmla="*/ 72 h 2014"/>
                  <a:gd name="T4" fmla="*/ 1090 w 2391"/>
                  <a:gd name="T5" fmla="*/ 89 h 2014"/>
                  <a:gd name="T6" fmla="*/ 2255 w 2391"/>
                  <a:gd name="T7" fmla="*/ 311 h 2014"/>
                  <a:gd name="T8" fmla="*/ 1558 w 2391"/>
                  <a:gd name="T9" fmla="*/ 1198 h 2014"/>
                  <a:gd name="T10" fmla="*/ 1705 w 2391"/>
                  <a:gd name="T11" fmla="*/ 1013 h 2014"/>
                  <a:gd name="T12" fmla="*/ 1687 w 2391"/>
                  <a:gd name="T13" fmla="*/ 925 h 2014"/>
                  <a:gd name="T14" fmla="*/ 1681 w 2391"/>
                  <a:gd name="T15" fmla="*/ 762 h 2014"/>
                  <a:gd name="T16" fmla="*/ 1504 w 2391"/>
                  <a:gd name="T17" fmla="*/ 1230 h 2014"/>
                  <a:gd name="T18" fmla="*/ 1560 w 2391"/>
                  <a:gd name="T19" fmla="*/ 1172 h 2014"/>
                  <a:gd name="T20" fmla="*/ 1631 w 2391"/>
                  <a:gd name="T21" fmla="*/ 1181 h 2014"/>
                  <a:gd name="T22" fmla="*/ 1640 w 2391"/>
                  <a:gd name="T23" fmla="*/ 1095 h 2014"/>
                  <a:gd name="T24" fmla="*/ 1117 w 2391"/>
                  <a:gd name="T25" fmla="*/ 1900 h 2014"/>
                  <a:gd name="T26" fmla="*/ 1057 w 2391"/>
                  <a:gd name="T27" fmla="*/ 1894 h 2014"/>
                  <a:gd name="T28" fmla="*/ 758 w 2391"/>
                  <a:gd name="T29" fmla="*/ 1732 h 2014"/>
                  <a:gd name="T30" fmla="*/ 1423 w 2391"/>
                  <a:gd name="T31" fmla="*/ 1690 h 2014"/>
                  <a:gd name="T32" fmla="*/ 1432 w 2391"/>
                  <a:gd name="T33" fmla="*/ 1692 h 2014"/>
                  <a:gd name="T34" fmla="*/ 1196 w 2391"/>
                  <a:gd name="T35" fmla="*/ 1902 h 2014"/>
                  <a:gd name="T36" fmla="*/ 1303 w 2391"/>
                  <a:gd name="T37" fmla="*/ 1813 h 2014"/>
                  <a:gd name="T38" fmla="*/ 1236 w 2391"/>
                  <a:gd name="T39" fmla="*/ 1802 h 2014"/>
                  <a:gd name="T40" fmla="*/ 1202 w 2391"/>
                  <a:gd name="T41" fmla="*/ 1970 h 2014"/>
                  <a:gd name="T42" fmla="*/ 1236 w 2391"/>
                  <a:gd name="T43" fmla="*/ 2005 h 2014"/>
                  <a:gd name="T44" fmla="*/ 2342 w 2391"/>
                  <a:gd name="T45" fmla="*/ 431 h 2014"/>
                  <a:gd name="T46" fmla="*/ 1929 w 2391"/>
                  <a:gd name="T47" fmla="*/ 324 h 2014"/>
                  <a:gd name="T48" fmla="*/ 1685 w 2391"/>
                  <a:gd name="T49" fmla="*/ 268 h 2014"/>
                  <a:gd name="T50" fmla="*/ 1564 w 2391"/>
                  <a:gd name="T51" fmla="*/ 298 h 2014"/>
                  <a:gd name="T52" fmla="*/ 1453 w 2391"/>
                  <a:gd name="T53" fmla="*/ 277 h 2014"/>
                  <a:gd name="T54" fmla="*/ 1356 w 2391"/>
                  <a:gd name="T55" fmla="*/ 253 h 2014"/>
                  <a:gd name="T56" fmla="*/ 1186 w 2391"/>
                  <a:gd name="T57" fmla="*/ 237 h 2014"/>
                  <a:gd name="T58" fmla="*/ 1243 w 2391"/>
                  <a:gd name="T59" fmla="*/ 161 h 2014"/>
                  <a:gd name="T60" fmla="*/ 1061 w 2391"/>
                  <a:gd name="T61" fmla="*/ 148 h 2014"/>
                  <a:gd name="T62" fmla="*/ 842 w 2391"/>
                  <a:gd name="T63" fmla="*/ 184 h 2014"/>
                  <a:gd name="T64" fmla="*/ 791 w 2391"/>
                  <a:gd name="T65" fmla="*/ 289 h 2014"/>
                  <a:gd name="T66" fmla="*/ 751 w 2391"/>
                  <a:gd name="T67" fmla="*/ 279 h 2014"/>
                  <a:gd name="T68" fmla="*/ 664 w 2391"/>
                  <a:gd name="T69" fmla="*/ 311 h 2014"/>
                  <a:gd name="T70" fmla="*/ 713 w 2391"/>
                  <a:gd name="T71" fmla="*/ 418 h 2014"/>
                  <a:gd name="T72" fmla="*/ 628 w 2391"/>
                  <a:gd name="T73" fmla="*/ 409 h 2014"/>
                  <a:gd name="T74" fmla="*/ 541 w 2391"/>
                  <a:gd name="T75" fmla="*/ 304 h 2014"/>
                  <a:gd name="T76" fmla="*/ 451 w 2391"/>
                  <a:gd name="T77" fmla="*/ 633 h 2014"/>
                  <a:gd name="T78" fmla="*/ 490 w 2391"/>
                  <a:gd name="T79" fmla="*/ 738 h 2014"/>
                  <a:gd name="T80" fmla="*/ 309 w 2391"/>
                  <a:gd name="T81" fmla="*/ 801 h 2014"/>
                  <a:gd name="T82" fmla="*/ 293 w 2391"/>
                  <a:gd name="T83" fmla="*/ 1044 h 2014"/>
                  <a:gd name="T84" fmla="*/ 396 w 2391"/>
                  <a:gd name="T85" fmla="*/ 1214 h 2014"/>
                  <a:gd name="T86" fmla="*/ 23 w 2391"/>
                  <a:gd name="T87" fmla="*/ 1239 h 2014"/>
                  <a:gd name="T88" fmla="*/ 143 w 2391"/>
                  <a:gd name="T89" fmla="*/ 1496 h 2014"/>
                  <a:gd name="T90" fmla="*/ 313 w 2391"/>
                  <a:gd name="T91" fmla="*/ 1542 h 2014"/>
                  <a:gd name="T92" fmla="*/ 304 w 2391"/>
                  <a:gd name="T93" fmla="*/ 1388 h 2014"/>
                  <a:gd name="T94" fmla="*/ 384 w 2391"/>
                  <a:gd name="T95" fmla="*/ 1343 h 2014"/>
                  <a:gd name="T96" fmla="*/ 590 w 2391"/>
                  <a:gd name="T97" fmla="*/ 1460 h 2014"/>
                  <a:gd name="T98" fmla="*/ 728 w 2391"/>
                  <a:gd name="T99" fmla="*/ 1637 h 2014"/>
                  <a:gd name="T100" fmla="*/ 894 w 2391"/>
                  <a:gd name="T101" fmla="*/ 1429 h 2014"/>
                  <a:gd name="T102" fmla="*/ 1010 w 2391"/>
                  <a:gd name="T103" fmla="*/ 1589 h 2014"/>
                  <a:gd name="T104" fmla="*/ 1064 w 2391"/>
                  <a:gd name="T105" fmla="*/ 1722 h 2014"/>
                  <a:gd name="T106" fmla="*/ 1171 w 2391"/>
                  <a:gd name="T107" fmla="*/ 1552 h 2014"/>
                  <a:gd name="T108" fmla="*/ 1352 w 2391"/>
                  <a:gd name="T109" fmla="*/ 1315 h 2014"/>
                  <a:gd name="T110" fmla="*/ 1325 w 2391"/>
                  <a:gd name="T111" fmla="*/ 1116 h 2014"/>
                  <a:gd name="T112" fmla="*/ 1446 w 2391"/>
                  <a:gd name="T113" fmla="*/ 1156 h 2014"/>
                  <a:gd name="T114" fmla="*/ 1593 w 2391"/>
                  <a:gd name="T115" fmla="*/ 963 h 2014"/>
                  <a:gd name="T116" fmla="*/ 1643 w 2391"/>
                  <a:gd name="T117" fmla="*/ 668 h 2014"/>
                  <a:gd name="T118" fmla="*/ 1937 w 2391"/>
                  <a:gd name="T119" fmla="*/ 570 h 2014"/>
                  <a:gd name="T120" fmla="*/ 1888 w 2391"/>
                  <a:gd name="T121" fmla="*/ 796 h 2014"/>
                  <a:gd name="T122" fmla="*/ 2033 w 2391"/>
                  <a:gd name="T123" fmla="*/ 606 h 2014"/>
                  <a:gd name="T124" fmla="*/ 2244 w 2391"/>
                  <a:gd name="T125" fmla="*/ 481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1" h="2014">
                    <a:moveTo>
                      <a:pt x="1605" y="168"/>
                    </a:moveTo>
                    <a:lnTo>
                      <a:pt x="1605" y="168"/>
                    </a:lnTo>
                    <a:lnTo>
                      <a:pt x="1615" y="163"/>
                    </a:lnTo>
                    <a:lnTo>
                      <a:pt x="1620" y="161"/>
                    </a:lnTo>
                    <a:lnTo>
                      <a:pt x="1627" y="161"/>
                    </a:lnTo>
                    <a:lnTo>
                      <a:pt x="1627" y="161"/>
                    </a:lnTo>
                    <a:lnTo>
                      <a:pt x="1634" y="163"/>
                    </a:lnTo>
                    <a:lnTo>
                      <a:pt x="1636" y="165"/>
                    </a:lnTo>
                    <a:lnTo>
                      <a:pt x="1640" y="168"/>
                    </a:lnTo>
                    <a:lnTo>
                      <a:pt x="1640" y="168"/>
                    </a:lnTo>
                    <a:lnTo>
                      <a:pt x="1642" y="175"/>
                    </a:lnTo>
                    <a:lnTo>
                      <a:pt x="1643" y="183"/>
                    </a:lnTo>
                    <a:lnTo>
                      <a:pt x="1643" y="183"/>
                    </a:lnTo>
                    <a:lnTo>
                      <a:pt x="1647" y="192"/>
                    </a:lnTo>
                    <a:lnTo>
                      <a:pt x="1647" y="197"/>
                    </a:lnTo>
                    <a:lnTo>
                      <a:pt x="1647" y="201"/>
                    </a:lnTo>
                    <a:lnTo>
                      <a:pt x="1647" y="201"/>
                    </a:lnTo>
                    <a:lnTo>
                      <a:pt x="1643" y="208"/>
                    </a:lnTo>
                    <a:lnTo>
                      <a:pt x="1640" y="212"/>
                    </a:lnTo>
                    <a:lnTo>
                      <a:pt x="1634" y="213"/>
                    </a:lnTo>
                    <a:lnTo>
                      <a:pt x="1629" y="213"/>
                    </a:lnTo>
                    <a:lnTo>
                      <a:pt x="1624" y="213"/>
                    </a:lnTo>
                    <a:lnTo>
                      <a:pt x="1618" y="210"/>
                    </a:lnTo>
                    <a:lnTo>
                      <a:pt x="1607" y="204"/>
                    </a:lnTo>
                    <a:lnTo>
                      <a:pt x="1607" y="204"/>
                    </a:lnTo>
                    <a:lnTo>
                      <a:pt x="1600" y="195"/>
                    </a:lnTo>
                    <a:lnTo>
                      <a:pt x="1598" y="192"/>
                    </a:lnTo>
                    <a:lnTo>
                      <a:pt x="1596" y="188"/>
                    </a:lnTo>
                    <a:lnTo>
                      <a:pt x="1596" y="183"/>
                    </a:lnTo>
                    <a:lnTo>
                      <a:pt x="1598" y="179"/>
                    </a:lnTo>
                    <a:lnTo>
                      <a:pt x="1602" y="174"/>
                    </a:lnTo>
                    <a:lnTo>
                      <a:pt x="1605" y="168"/>
                    </a:lnTo>
                    <a:lnTo>
                      <a:pt x="1605" y="168"/>
                    </a:lnTo>
                    <a:close/>
                    <a:moveTo>
                      <a:pt x="1687" y="251"/>
                    </a:moveTo>
                    <a:lnTo>
                      <a:pt x="1687" y="251"/>
                    </a:lnTo>
                    <a:lnTo>
                      <a:pt x="1692" y="250"/>
                    </a:lnTo>
                    <a:lnTo>
                      <a:pt x="1696" y="244"/>
                    </a:lnTo>
                    <a:lnTo>
                      <a:pt x="1698" y="237"/>
                    </a:lnTo>
                    <a:lnTo>
                      <a:pt x="1696" y="232"/>
                    </a:lnTo>
                    <a:lnTo>
                      <a:pt x="1696" y="232"/>
                    </a:lnTo>
                    <a:lnTo>
                      <a:pt x="1692" y="228"/>
                    </a:lnTo>
                    <a:lnTo>
                      <a:pt x="1685" y="224"/>
                    </a:lnTo>
                    <a:lnTo>
                      <a:pt x="1678" y="222"/>
                    </a:lnTo>
                    <a:lnTo>
                      <a:pt x="1671" y="222"/>
                    </a:lnTo>
                    <a:lnTo>
                      <a:pt x="1671" y="222"/>
                    </a:lnTo>
                    <a:lnTo>
                      <a:pt x="1663" y="222"/>
                    </a:lnTo>
                    <a:lnTo>
                      <a:pt x="1663" y="222"/>
                    </a:lnTo>
                    <a:lnTo>
                      <a:pt x="1658" y="224"/>
                    </a:lnTo>
                    <a:lnTo>
                      <a:pt x="1653" y="228"/>
                    </a:lnTo>
                    <a:lnTo>
                      <a:pt x="1651" y="232"/>
                    </a:lnTo>
                    <a:lnTo>
                      <a:pt x="1651" y="233"/>
                    </a:lnTo>
                    <a:lnTo>
                      <a:pt x="1651" y="237"/>
                    </a:lnTo>
                    <a:lnTo>
                      <a:pt x="1653" y="241"/>
                    </a:lnTo>
                    <a:lnTo>
                      <a:pt x="1653" y="241"/>
                    </a:lnTo>
                    <a:lnTo>
                      <a:pt x="1660" y="246"/>
                    </a:lnTo>
                    <a:lnTo>
                      <a:pt x="1669" y="250"/>
                    </a:lnTo>
                    <a:lnTo>
                      <a:pt x="1680" y="251"/>
                    </a:lnTo>
                    <a:lnTo>
                      <a:pt x="1687" y="251"/>
                    </a:lnTo>
                    <a:lnTo>
                      <a:pt x="1687" y="251"/>
                    </a:lnTo>
                    <a:close/>
                    <a:moveTo>
                      <a:pt x="1812" y="308"/>
                    </a:moveTo>
                    <a:lnTo>
                      <a:pt x="1812" y="308"/>
                    </a:lnTo>
                    <a:lnTo>
                      <a:pt x="1810" y="306"/>
                    </a:lnTo>
                    <a:lnTo>
                      <a:pt x="1810" y="306"/>
                    </a:lnTo>
                    <a:lnTo>
                      <a:pt x="1806" y="306"/>
                    </a:lnTo>
                    <a:lnTo>
                      <a:pt x="1803" y="309"/>
                    </a:lnTo>
                    <a:lnTo>
                      <a:pt x="1803" y="311"/>
                    </a:lnTo>
                    <a:lnTo>
                      <a:pt x="1805" y="315"/>
                    </a:lnTo>
                    <a:lnTo>
                      <a:pt x="1805" y="315"/>
                    </a:lnTo>
                    <a:lnTo>
                      <a:pt x="1808" y="317"/>
                    </a:lnTo>
                    <a:lnTo>
                      <a:pt x="1812" y="315"/>
                    </a:lnTo>
                    <a:lnTo>
                      <a:pt x="1814" y="311"/>
                    </a:lnTo>
                    <a:lnTo>
                      <a:pt x="1812" y="308"/>
                    </a:lnTo>
                    <a:lnTo>
                      <a:pt x="1812" y="308"/>
                    </a:lnTo>
                    <a:close/>
                    <a:moveTo>
                      <a:pt x="985" y="40"/>
                    </a:moveTo>
                    <a:lnTo>
                      <a:pt x="985" y="40"/>
                    </a:lnTo>
                    <a:lnTo>
                      <a:pt x="985" y="43"/>
                    </a:lnTo>
                    <a:lnTo>
                      <a:pt x="985" y="45"/>
                    </a:lnTo>
                    <a:lnTo>
                      <a:pt x="979" y="47"/>
                    </a:lnTo>
                    <a:lnTo>
                      <a:pt x="972" y="49"/>
                    </a:lnTo>
                    <a:lnTo>
                      <a:pt x="967" y="52"/>
                    </a:lnTo>
                    <a:lnTo>
                      <a:pt x="967" y="52"/>
                    </a:lnTo>
                    <a:lnTo>
                      <a:pt x="965" y="56"/>
                    </a:lnTo>
                    <a:lnTo>
                      <a:pt x="965" y="60"/>
                    </a:lnTo>
                    <a:lnTo>
                      <a:pt x="967" y="63"/>
                    </a:lnTo>
                    <a:lnTo>
                      <a:pt x="970" y="65"/>
                    </a:lnTo>
                    <a:lnTo>
                      <a:pt x="970" y="65"/>
                    </a:lnTo>
                    <a:lnTo>
                      <a:pt x="977" y="70"/>
                    </a:lnTo>
                    <a:lnTo>
                      <a:pt x="990" y="72"/>
                    </a:lnTo>
                    <a:lnTo>
                      <a:pt x="1003" y="72"/>
                    </a:lnTo>
                    <a:lnTo>
                      <a:pt x="1014" y="70"/>
                    </a:lnTo>
                    <a:lnTo>
                      <a:pt x="1024" y="67"/>
                    </a:lnTo>
                    <a:lnTo>
                      <a:pt x="1028" y="63"/>
                    </a:lnTo>
                    <a:lnTo>
                      <a:pt x="1032" y="60"/>
                    </a:lnTo>
                    <a:lnTo>
                      <a:pt x="1032" y="56"/>
                    </a:lnTo>
                    <a:lnTo>
                      <a:pt x="1032" y="52"/>
                    </a:lnTo>
                    <a:lnTo>
                      <a:pt x="1030" y="47"/>
                    </a:lnTo>
                    <a:lnTo>
                      <a:pt x="1024" y="42"/>
                    </a:lnTo>
                    <a:lnTo>
                      <a:pt x="1024" y="42"/>
                    </a:lnTo>
                    <a:lnTo>
                      <a:pt x="1019" y="38"/>
                    </a:lnTo>
                    <a:lnTo>
                      <a:pt x="1014" y="32"/>
                    </a:lnTo>
                    <a:lnTo>
                      <a:pt x="1014" y="32"/>
                    </a:lnTo>
                    <a:lnTo>
                      <a:pt x="1010" y="25"/>
                    </a:lnTo>
                    <a:lnTo>
                      <a:pt x="1006" y="18"/>
                    </a:lnTo>
                    <a:lnTo>
                      <a:pt x="1006" y="18"/>
                    </a:lnTo>
                    <a:lnTo>
                      <a:pt x="1003" y="11"/>
                    </a:lnTo>
                    <a:lnTo>
                      <a:pt x="997" y="5"/>
                    </a:lnTo>
                    <a:lnTo>
                      <a:pt x="990" y="2"/>
                    </a:lnTo>
                    <a:lnTo>
                      <a:pt x="983" y="0"/>
                    </a:lnTo>
                    <a:lnTo>
                      <a:pt x="983" y="0"/>
                    </a:lnTo>
                    <a:lnTo>
                      <a:pt x="976" y="2"/>
                    </a:lnTo>
                    <a:lnTo>
                      <a:pt x="968" y="5"/>
                    </a:lnTo>
                    <a:lnTo>
                      <a:pt x="968" y="5"/>
                    </a:lnTo>
                    <a:lnTo>
                      <a:pt x="963" y="11"/>
                    </a:lnTo>
                    <a:lnTo>
                      <a:pt x="959" y="18"/>
                    </a:lnTo>
                    <a:lnTo>
                      <a:pt x="959" y="18"/>
                    </a:lnTo>
                    <a:lnTo>
                      <a:pt x="959" y="23"/>
                    </a:lnTo>
                    <a:lnTo>
                      <a:pt x="961" y="27"/>
                    </a:lnTo>
                    <a:lnTo>
                      <a:pt x="965" y="29"/>
                    </a:lnTo>
                    <a:lnTo>
                      <a:pt x="970" y="31"/>
                    </a:lnTo>
                    <a:lnTo>
                      <a:pt x="979" y="34"/>
                    </a:lnTo>
                    <a:lnTo>
                      <a:pt x="983" y="38"/>
                    </a:lnTo>
                    <a:lnTo>
                      <a:pt x="985" y="40"/>
                    </a:lnTo>
                    <a:lnTo>
                      <a:pt x="985" y="40"/>
                    </a:lnTo>
                    <a:close/>
                    <a:moveTo>
                      <a:pt x="1043" y="99"/>
                    </a:moveTo>
                    <a:lnTo>
                      <a:pt x="1043" y="99"/>
                    </a:lnTo>
                    <a:lnTo>
                      <a:pt x="1050" y="99"/>
                    </a:lnTo>
                    <a:lnTo>
                      <a:pt x="1055" y="98"/>
                    </a:lnTo>
                    <a:lnTo>
                      <a:pt x="1068" y="92"/>
                    </a:lnTo>
                    <a:lnTo>
                      <a:pt x="1068" y="92"/>
                    </a:lnTo>
                    <a:lnTo>
                      <a:pt x="1073" y="89"/>
                    </a:lnTo>
                    <a:lnTo>
                      <a:pt x="1079" y="89"/>
                    </a:lnTo>
                    <a:lnTo>
                      <a:pt x="1090" y="89"/>
                    </a:lnTo>
                    <a:lnTo>
                      <a:pt x="1090" y="89"/>
                    </a:lnTo>
                    <a:lnTo>
                      <a:pt x="1095" y="87"/>
                    </a:lnTo>
                    <a:lnTo>
                      <a:pt x="1100" y="83"/>
                    </a:lnTo>
                    <a:lnTo>
                      <a:pt x="1102" y="78"/>
                    </a:lnTo>
                    <a:lnTo>
                      <a:pt x="1102" y="74"/>
                    </a:lnTo>
                    <a:lnTo>
                      <a:pt x="1100" y="69"/>
                    </a:lnTo>
                    <a:lnTo>
                      <a:pt x="1097" y="63"/>
                    </a:lnTo>
                    <a:lnTo>
                      <a:pt x="1093" y="60"/>
                    </a:lnTo>
                    <a:lnTo>
                      <a:pt x="1088" y="58"/>
                    </a:lnTo>
                    <a:lnTo>
                      <a:pt x="1088" y="58"/>
                    </a:lnTo>
                    <a:lnTo>
                      <a:pt x="1079" y="54"/>
                    </a:lnTo>
                    <a:lnTo>
                      <a:pt x="1068" y="54"/>
                    </a:lnTo>
                    <a:lnTo>
                      <a:pt x="1068" y="54"/>
                    </a:lnTo>
                    <a:lnTo>
                      <a:pt x="1061" y="56"/>
                    </a:lnTo>
                    <a:lnTo>
                      <a:pt x="1057" y="58"/>
                    </a:lnTo>
                    <a:lnTo>
                      <a:pt x="1057" y="58"/>
                    </a:lnTo>
                    <a:lnTo>
                      <a:pt x="1053" y="61"/>
                    </a:lnTo>
                    <a:lnTo>
                      <a:pt x="1053" y="65"/>
                    </a:lnTo>
                    <a:lnTo>
                      <a:pt x="1052" y="70"/>
                    </a:lnTo>
                    <a:lnTo>
                      <a:pt x="1052" y="70"/>
                    </a:lnTo>
                    <a:lnTo>
                      <a:pt x="1046" y="78"/>
                    </a:lnTo>
                    <a:lnTo>
                      <a:pt x="1039" y="87"/>
                    </a:lnTo>
                    <a:lnTo>
                      <a:pt x="1037" y="90"/>
                    </a:lnTo>
                    <a:lnTo>
                      <a:pt x="1037" y="94"/>
                    </a:lnTo>
                    <a:lnTo>
                      <a:pt x="1037" y="98"/>
                    </a:lnTo>
                    <a:lnTo>
                      <a:pt x="1043" y="99"/>
                    </a:lnTo>
                    <a:lnTo>
                      <a:pt x="1043" y="99"/>
                    </a:lnTo>
                    <a:close/>
                    <a:moveTo>
                      <a:pt x="2275" y="322"/>
                    </a:moveTo>
                    <a:lnTo>
                      <a:pt x="2275" y="322"/>
                    </a:lnTo>
                    <a:lnTo>
                      <a:pt x="2282" y="320"/>
                    </a:lnTo>
                    <a:lnTo>
                      <a:pt x="2286" y="317"/>
                    </a:lnTo>
                    <a:lnTo>
                      <a:pt x="2288" y="313"/>
                    </a:lnTo>
                    <a:lnTo>
                      <a:pt x="2288" y="313"/>
                    </a:lnTo>
                    <a:lnTo>
                      <a:pt x="2286" y="309"/>
                    </a:lnTo>
                    <a:lnTo>
                      <a:pt x="2284" y="306"/>
                    </a:lnTo>
                    <a:lnTo>
                      <a:pt x="2275" y="304"/>
                    </a:lnTo>
                    <a:lnTo>
                      <a:pt x="2275" y="304"/>
                    </a:lnTo>
                    <a:lnTo>
                      <a:pt x="2266" y="302"/>
                    </a:lnTo>
                    <a:lnTo>
                      <a:pt x="2262" y="302"/>
                    </a:lnTo>
                    <a:lnTo>
                      <a:pt x="2257" y="302"/>
                    </a:lnTo>
                    <a:lnTo>
                      <a:pt x="2257" y="302"/>
                    </a:lnTo>
                    <a:lnTo>
                      <a:pt x="2255" y="306"/>
                    </a:lnTo>
                    <a:lnTo>
                      <a:pt x="2255" y="311"/>
                    </a:lnTo>
                    <a:lnTo>
                      <a:pt x="2255" y="311"/>
                    </a:lnTo>
                    <a:lnTo>
                      <a:pt x="2259" y="315"/>
                    </a:lnTo>
                    <a:lnTo>
                      <a:pt x="2264" y="318"/>
                    </a:lnTo>
                    <a:lnTo>
                      <a:pt x="2275" y="322"/>
                    </a:lnTo>
                    <a:lnTo>
                      <a:pt x="2275" y="322"/>
                    </a:lnTo>
                    <a:close/>
                    <a:moveTo>
                      <a:pt x="2091" y="340"/>
                    </a:moveTo>
                    <a:lnTo>
                      <a:pt x="2091" y="340"/>
                    </a:lnTo>
                    <a:lnTo>
                      <a:pt x="2091" y="336"/>
                    </a:lnTo>
                    <a:lnTo>
                      <a:pt x="2089" y="335"/>
                    </a:lnTo>
                    <a:lnTo>
                      <a:pt x="2087" y="333"/>
                    </a:lnTo>
                    <a:lnTo>
                      <a:pt x="2083" y="333"/>
                    </a:lnTo>
                    <a:lnTo>
                      <a:pt x="2083" y="333"/>
                    </a:lnTo>
                    <a:lnTo>
                      <a:pt x="2078" y="333"/>
                    </a:lnTo>
                    <a:lnTo>
                      <a:pt x="2078" y="336"/>
                    </a:lnTo>
                    <a:lnTo>
                      <a:pt x="2078" y="338"/>
                    </a:lnTo>
                    <a:lnTo>
                      <a:pt x="2078" y="338"/>
                    </a:lnTo>
                    <a:lnTo>
                      <a:pt x="2080" y="344"/>
                    </a:lnTo>
                    <a:lnTo>
                      <a:pt x="2083" y="346"/>
                    </a:lnTo>
                    <a:lnTo>
                      <a:pt x="2089" y="346"/>
                    </a:lnTo>
                    <a:lnTo>
                      <a:pt x="2091" y="340"/>
                    </a:lnTo>
                    <a:lnTo>
                      <a:pt x="2091" y="340"/>
                    </a:lnTo>
                    <a:close/>
                    <a:moveTo>
                      <a:pt x="1823" y="318"/>
                    </a:moveTo>
                    <a:lnTo>
                      <a:pt x="1823" y="318"/>
                    </a:lnTo>
                    <a:lnTo>
                      <a:pt x="1826" y="320"/>
                    </a:lnTo>
                    <a:lnTo>
                      <a:pt x="1830" y="318"/>
                    </a:lnTo>
                    <a:lnTo>
                      <a:pt x="1832" y="317"/>
                    </a:lnTo>
                    <a:lnTo>
                      <a:pt x="1834" y="313"/>
                    </a:lnTo>
                    <a:lnTo>
                      <a:pt x="1834" y="309"/>
                    </a:lnTo>
                    <a:lnTo>
                      <a:pt x="1832" y="308"/>
                    </a:lnTo>
                    <a:lnTo>
                      <a:pt x="1830" y="304"/>
                    </a:lnTo>
                    <a:lnTo>
                      <a:pt x="1826" y="302"/>
                    </a:lnTo>
                    <a:lnTo>
                      <a:pt x="1826" y="302"/>
                    </a:lnTo>
                    <a:lnTo>
                      <a:pt x="1823" y="302"/>
                    </a:lnTo>
                    <a:lnTo>
                      <a:pt x="1821" y="304"/>
                    </a:lnTo>
                    <a:lnTo>
                      <a:pt x="1821" y="304"/>
                    </a:lnTo>
                    <a:lnTo>
                      <a:pt x="1819" y="308"/>
                    </a:lnTo>
                    <a:lnTo>
                      <a:pt x="1817" y="313"/>
                    </a:lnTo>
                    <a:lnTo>
                      <a:pt x="1819" y="317"/>
                    </a:lnTo>
                    <a:lnTo>
                      <a:pt x="1823" y="318"/>
                    </a:lnTo>
                    <a:lnTo>
                      <a:pt x="1823" y="318"/>
                    </a:lnTo>
                    <a:close/>
                    <a:moveTo>
                      <a:pt x="1557" y="1207"/>
                    </a:moveTo>
                    <a:lnTo>
                      <a:pt x="1557" y="1207"/>
                    </a:lnTo>
                    <a:lnTo>
                      <a:pt x="1558" y="1203"/>
                    </a:lnTo>
                    <a:lnTo>
                      <a:pt x="1558" y="1198"/>
                    </a:lnTo>
                    <a:lnTo>
                      <a:pt x="1558" y="1198"/>
                    </a:lnTo>
                    <a:lnTo>
                      <a:pt x="1557" y="1194"/>
                    </a:lnTo>
                    <a:lnTo>
                      <a:pt x="1551" y="1192"/>
                    </a:lnTo>
                    <a:lnTo>
                      <a:pt x="1551" y="1192"/>
                    </a:lnTo>
                    <a:lnTo>
                      <a:pt x="1548" y="1192"/>
                    </a:lnTo>
                    <a:lnTo>
                      <a:pt x="1542" y="1194"/>
                    </a:lnTo>
                    <a:lnTo>
                      <a:pt x="1533" y="1201"/>
                    </a:lnTo>
                    <a:lnTo>
                      <a:pt x="1529" y="1205"/>
                    </a:lnTo>
                    <a:lnTo>
                      <a:pt x="1529" y="1209"/>
                    </a:lnTo>
                    <a:lnTo>
                      <a:pt x="1529" y="1212"/>
                    </a:lnTo>
                    <a:lnTo>
                      <a:pt x="1533" y="1216"/>
                    </a:lnTo>
                    <a:lnTo>
                      <a:pt x="1533" y="1216"/>
                    </a:lnTo>
                    <a:lnTo>
                      <a:pt x="1540" y="1218"/>
                    </a:lnTo>
                    <a:lnTo>
                      <a:pt x="1546" y="1216"/>
                    </a:lnTo>
                    <a:lnTo>
                      <a:pt x="1553" y="1212"/>
                    </a:lnTo>
                    <a:lnTo>
                      <a:pt x="1557" y="1207"/>
                    </a:lnTo>
                    <a:lnTo>
                      <a:pt x="1557" y="1207"/>
                    </a:lnTo>
                    <a:close/>
                    <a:moveTo>
                      <a:pt x="1647" y="1004"/>
                    </a:moveTo>
                    <a:lnTo>
                      <a:pt x="1647" y="1004"/>
                    </a:lnTo>
                    <a:lnTo>
                      <a:pt x="1643" y="1006"/>
                    </a:lnTo>
                    <a:lnTo>
                      <a:pt x="1642" y="1008"/>
                    </a:lnTo>
                    <a:lnTo>
                      <a:pt x="1638" y="1017"/>
                    </a:lnTo>
                    <a:lnTo>
                      <a:pt x="1640" y="1024"/>
                    </a:lnTo>
                    <a:lnTo>
                      <a:pt x="1640" y="1028"/>
                    </a:lnTo>
                    <a:lnTo>
                      <a:pt x="1643" y="1031"/>
                    </a:lnTo>
                    <a:lnTo>
                      <a:pt x="1643" y="1031"/>
                    </a:lnTo>
                    <a:lnTo>
                      <a:pt x="1649" y="1033"/>
                    </a:lnTo>
                    <a:lnTo>
                      <a:pt x="1653" y="1033"/>
                    </a:lnTo>
                    <a:lnTo>
                      <a:pt x="1654" y="1031"/>
                    </a:lnTo>
                    <a:lnTo>
                      <a:pt x="1654" y="1031"/>
                    </a:lnTo>
                    <a:lnTo>
                      <a:pt x="1656" y="1029"/>
                    </a:lnTo>
                    <a:lnTo>
                      <a:pt x="1656" y="1026"/>
                    </a:lnTo>
                    <a:lnTo>
                      <a:pt x="1656" y="1022"/>
                    </a:lnTo>
                    <a:lnTo>
                      <a:pt x="1656" y="1020"/>
                    </a:lnTo>
                    <a:lnTo>
                      <a:pt x="1656" y="1020"/>
                    </a:lnTo>
                    <a:lnTo>
                      <a:pt x="1660" y="1015"/>
                    </a:lnTo>
                    <a:lnTo>
                      <a:pt x="1662" y="1013"/>
                    </a:lnTo>
                    <a:lnTo>
                      <a:pt x="1665" y="1013"/>
                    </a:lnTo>
                    <a:lnTo>
                      <a:pt x="1669" y="1013"/>
                    </a:lnTo>
                    <a:lnTo>
                      <a:pt x="1676" y="1017"/>
                    </a:lnTo>
                    <a:lnTo>
                      <a:pt x="1683" y="1019"/>
                    </a:lnTo>
                    <a:lnTo>
                      <a:pt x="1683" y="1019"/>
                    </a:lnTo>
                    <a:lnTo>
                      <a:pt x="1691" y="1019"/>
                    </a:lnTo>
                    <a:lnTo>
                      <a:pt x="1698" y="1017"/>
                    </a:lnTo>
                    <a:lnTo>
                      <a:pt x="1705" y="1013"/>
                    </a:lnTo>
                    <a:lnTo>
                      <a:pt x="1710" y="1008"/>
                    </a:lnTo>
                    <a:lnTo>
                      <a:pt x="1710" y="1008"/>
                    </a:lnTo>
                    <a:lnTo>
                      <a:pt x="1714" y="1002"/>
                    </a:lnTo>
                    <a:lnTo>
                      <a:pt x="1716" y="995"/>
                    </a:lnTo>
                    <a:lnTo>
                      <a:pt x="1716" y="990"/>
                    </a:lnTo>
                    <a:lnTo>
                      <a:pt x="1716" y="986"/>
                    </a:lnTo>
                    <a:lnTo>
                      <a:pt x="1712" y="984"/>
                    </a:lnTo>
                    <a:lnTo>
                      <a:pt x="1712" y="984"/>
                    </a:lnTo>
                    <a:lnTo>
                      <a:pt x="1707" y="982"/>
                    </a:lnTo>
                    <a:lnTo>
                      <a:pt x="1701" y="982"/>
                    </a:lnTo>
                    <a:lnTo>
                      <a:pt x="1694" y="981"/>
                    </a:lnTo>
                    <a:lnTo>
                      <a:pt x="1689" y="979"/>
                    </a:lnTo>
                    <a:lnTo>
                      <a:pt x="1689" y="979"/>
                    </a:lnTo>
                    <a:lnTo>
                      <a:pt x="1687" y="975"/>
                    </a:lnTo>
                    <a:lnTo>
                      <a:pt x="1685" y="972"/>
                    </a:lnTo>
                    <a:lnTo>
                      <a:pt x="1683" y="963"/>
                    </a:lnTo>
                    <a:lnTo>
                      <a:pt x="1683" y="963"/>
                    </a:lnTo>
                    <a:lnTo>
                      <a:pt x="1676" y="955"/>
                    </a:lnTo>
                    <a:lnTo>
                      <a:pt x="1669" y="948"/>
                    </a:lnTo>
                    <a:lnTo>
                      <a:pt x="1669" y="948"/>
                    </a:lnTo>
                    <a:lnTo>
                      <a:pt x="1665" y="950"/>
                    </a:lnTo>
                    <a:lnTo>
                      <a:pt x="1663" y="952"/>
                    </a:lnTo>
                    <a:lnTo>
                      <a:pt x="1665" y="959"/>
                    </a:lnTo>
                    <a:lnTo>
                      <a:pt x="1671" y="970"/>
                    </a:lnTo>
                    <a:lnTo>
                      <a:pt x="1671" y="970"/>
                    </a:lnTo>
                    <a:lnTo>
                      <a:pt x="1671" y="977"/>
                    </a:lnTo>
                    <a:lnTo>
                      <a:pt x="1671" y="986"/>
                    </a:lnTo>
                    <a:lnTo>
                      <a:pt x="1667" y="993"/>
                    </a:lnTo>
                    <a:lnTo>
                      <a:pt x="1663" y="999"/>
                    </a:lnTo>
                    <a:lnTo>
                      <a:pt x="1663" y="999"/>
                    </a:lnTo>
                    <a:lnTo>
                      <a:pt x="1658" y="1002"/>
                    </a:lnTo>
                    <a:lnTo>
                      <a:pt x="1656" y="1002"/>
                    </a:lnTo>
                    <a:lnTo>
                      <a:pt x="1647" y="1004"/>
                    </a:lnTo>
                    <a:lnTo>
                      <a:pt x="1647" y="1004"/>
                    </a:lnTo>
                    <a:close/>
                    <a:moveTo>
                      <a:pt x="1669" y="925"/>
                    </a:moveTo>
                    <a:lnTo>
                      <a:pt x="1669" y="925"/>
                    </a:lnTo>
                    <a:lnTo>
                      <a:pt x="1669" y="926"/>
                    </a:lnTo>
                    <a:lnTo>
                      <a:pt x="1672" y="930"/>
                    </a:lnTo>
                    <a:lnTo>
                      <a:pt x="1674" y="932"/>
                    </a:lnTo>
                    <a:lnTo>
                      <a:pt x="1678" y="934"/>
                    </a:lnTo>
                    <a:lnTo>
                      <a:pt x="1678" y="934"/>
                    </a:lnTo>
                    <a:lnTo>
                      <a:pt x="1683" y="934"/>
                    </a:lnTo>
                    <a:lnTo>
                      <a:pt x="1685" y="932"/>
                    </a:lnTo>
                    <a:lnTo>
                      <a:pt x="1687" y="925"/>
                    </a:lnTo>
                    <a:lnTo>
                      <a:pt x="1687" y="925"/>
                    </a:lnTo>
                    <a:lnTo>
                      <a:pt x="1687" y="917"/>
                    </a:lnTo>
                    <a:lnTo>
                      <a:pt x="1685" y="912"/>
                    </a:lnTo>
                    <a:lnTo>
                      <a:pt x="1683" y="905"/>
                    </a:lnTo>
                    <a:lnTo>
                      <a:pt x="1681" y="897"/>
                    </a:lnTo>
                    <a:lnTo>
                      <a:pt x="1681" y="897"/>
                    </a:lnTo>
                    <a:lnTo>
                      <a:pt x="1683" y="890"/>
                    </a:lnTo>
                    <a:lnTo>
                      <a:pt x="1687" y="881"/>
                    </a:lnTo>
                    <a:lnTo>
                      <a:pt x="1687" y="881"/>
                    </a:lnTo>
                    <a:lnTo>
                      <a:pt x="1687" y="872"/>
                    </a:lnTo>
                    <a:lnTo>
                      <a:pt x="1687" y="872"/>
                    </a:lnTo>
                    <a:lnTo>
                      <a:pt x="1689" y="870"/>
                    </a:lnTo>
                    <a:lnTo>
                      <a:pt x="1691" y="870"/>
                    </a:lnTo>
                    <a:lnTo>
                      <a:pt x="1696" y="870"/>
                    </a:lnTo>
                    <a:lnTo>
                      <a:pt x="1696" y="870"/>
                    </a:lnTo>
                    <a:lnTo>
                      <a:pt x="1709" y="874"/>
                    </a:lnTo>
                    <a:lnTo>
                      <a:pt x="1710" y="872"/>
                    </a:lnTo>
                    <a:lnTo>
                      <a:pt x="1712" y="872"/>
                    </a:lnTo>
                    <a:lnTo>
                      <a:pt x="1714" y="868"/>
                    </a:lnTo>
                    <a:lnTo>
                      <a:pt x="1714" y="865"/>
                    </a:lnTo>
                    <a:lnTo>
                      <a:pt x="1714" y="865"/>
                    </a:lnTo>
                    <a:lnTo>
                      <a:pt x="1712" y="861"/>
                    </a:lnTo>
                    <a:lnTo>
                      <a:pt x="1709" y="858"/>
                    </a:lnTo>
                    <a:lnTo>
                      <a:pt x="1701" y="852"/>
                    </a:lnTo>
                    <a:lnTo>
                      <a:pt x="1701" y="852"/>
                    </a:lnTo>
                    <a:lnTo>
                      <a:pt x="1698" y="847"/>
                    </a:lnTo>
                    <a:lnTo>
                      <a:pt x="1694" y="841"/>
                    </a:lnTo>
                    <a:lnTo>
                      <a:pt x="1694" y="834"/>
                    </a:lnTo>
                    <a:lnTo>
                      <a:pt x="1694" y="827"/>
                    </a:lnTo>
                    <a:lnTo>
                      <a:pt x="1698" y="800"/>
                    </a:lnTo>
                    <a:lnTo>
                      <a:pt x="1698" y="800"/>
                    </a:lnTo>
                    <a:lnTo>
                      <a:pt x="1698" y="796"/>
                    </a:lnTo>
                    <a:lnTo>
                      <a:pt x="1696" y="791"/>
                    </a:lnTo>
                    <a:lnTo>
                      <a:pt x="1692" y="783"/>
                    </a:lnTo>
                    <a:lnTo>
                      <a:pt x="1692" y="783"/>
                    </a:lnTo>
                    <a:lnTo>
                      <a:pt x="1691" y="778"/>
                    </a:lnTo>
                    <a:lnTo>
                      <a:pt x="1691" y="771"/>
                    </a:lnTo>
                    <a:lnTo>
                      <a:pt x="1692" y="765"/>
                    </a:lnTo>
                    <a:lnTo>
                      <a:pt x="1691" y="758"/>
                    </a:lnTo>
                    <a:lnTo>
                      <a:pt x="1691" y="758"/>
                    </a:lnTo>
                    <a:lnTo>
                      <a:pt x="1687" y="758"/>
                    </a:lnTo>
                    <a:lnTo>
                      <a:pt x="1687" y="758"/>
                    </a:lnTo>
                    <a:lnTo>
                      <a:pt x="1683" y="758"/>
                    </a:lnTo>
                    <a:lnTo>
                      <a:pt x="1681" y="762"/>
                    </a:lnTo>
                    <a:lnTo>
                      <a:pt x="1681" y="769"/>
                    </a:lnTo>
                    <a:lnTo>
                      <a:pt x="1681" y="769"/>
                    </a:lnTo>
                    <a:lnTo>
                      <a:pt x="1680" y="776"/>
                    </a:lnTo>
                    <a:lnTo>
                      <a:pt x="1678" y="783"/>
                    </a:lnTo>
                    <a:lnTo>
                      <a:pt x="1674" y="789"/>
                    </a:lnTo>
                    <a:lnTo>
                      <a:pt x="1672" y="796"/>
                    </a:lnTo>
                    <a:lnTo>
                      <a:pt x="1672" y="796"/>
                    </a:lnTo>
                    <a:lnTo>
                      <a:pt x="1672" y="811"/>
                    </a:lnTo>
                    <a:lnTo>
                      <a:pt x="1674" y="825"/>
                    </a:lnTo>
                    <a:lnTo>
                      <a:pt x="1674" y="825"/>
                    </a:lnTo>
                    <a:lnTo>
                      <a:pt x="1676" y="843"/>
                    </a:lnTo>
                    <a:lnTo>
                      <a:pt x="1676" y="863"/>
                    </a:lnTo>
                    <a:lnTo>
                      <a:pt x="1676" y="863"/>
                    </a:lnTo>
                    <a:lnTo>
                      <a:pt x="1674" y="876"/>
                    </a:lnTo>
                    <a:lnTo>
                      <a:pt x="1672" y="881"/>
                    </a:lnTo>
                    <a:lnTo>
                      <a:pt x="1672" y="888"/>
                    </a:lnTo>
                    <a:lnTo>
                      <a:pt x="1672" y="888"/>
                    </a:lnTo>
                    <a:lnTo>
                      <a:pt x="1676" y="901"/>
                    </a:lnTo>
                    <a:lnTo>
                      <a:pt x="1676" y="908"/>
                    </a:lnTo>
                    <a:lnTo>
                      <a:pt x="1674" y="914"/>
                    </a:lnTo>
                    <a:lnTo>
                      <a:pt x="1674" y="914"/>
                    </a:lnTo>
                    <a:lnTo>
                      <a:pt x="1672" y="917"/>
                    </a:lnTo>
                    <a:lnTo>
                      <a:pt x="1671" y="917"/>
                    </a:lnTo>
                    <a:lnTo>
                      <a:pt x="1669" y="921"/>
                    </a:lnTo>
                    <a:lnTo>
                      <a:pt x="1669" y="925"/>
                    </a:lnTo>
                    <a:lnTo>
                      <a:pt x="1669" y="925"/>
                    </a:lnTo>
                    <a:close/>
                    <a:moveTo>
                      <a:pt x="1508" y="1203"/>
                    </a:moveTo>
                    <a:lnTo>
                      <a:pt x="1508" y="1203"/>
                    </a:lnTo>
                    <a:lnTo>
                      <a:pt x="1500" y="1201"/>
                    </a:lnTo>
                    <a:lnTo>
                      <a:pt x="1500" y="1201"/>
                    </a:lnTo>
                    <a:lnTo>
                      <a:pt x="1491" y="1201"/>
                    </a:lnTo>
                    <a:lnTo>
                      <a:pt x="1491" y="1201"/>
                    </a:lnTo>
                    <a:lnTo>
                      <a:pt x="1488" y="1203"/>
                    </a:lnTo>
                    <a:lnTo>
                      <a:pt x="1486" y="1207"/>
                    </a:lnTo>
                    <a:lnTo>
                      <a:pt x="1484" y="1214"/>
                    </a:lnTo>
                    <a:lnTo>
                      <a:pt x="1484" y="1214"/>
                    </a:lnTo>
                    <a:lnTo>
                      <a:pt x="1484" y="1221"/>
                    </a:lnTo>
                    <a:lnTo>
                      <a:pt x="1486" y="1225"/>
                    </a:lnTo>
                    <a:lnTo>
                      <a:pt x="1490" y="1227"/>
                    </a:lnTo>
                    <a:lnTo>
                      <a:pt x="1493" y="1227"/>
                    </a:lnTo>
                    <a:lnTo>
                      <a:pt x="1500" y="1225"/>
                    </a:lnTo>
                    <a:lnTo>
                      <a:pt x="1502" y="1227"/>
                    </a:lnTo>
                    <a:lnTo>
                      <a:pt x="1504" y="1230"/>
                    </a:lnTo>
                    <a:lnTo>
                      <a:pt x="1504" y="1230"/>
                    </a:lnTo>
                    <a:lnTo>
                      <a:pt x="1502" y="1234"/>
                    </a:lnTo>
                    <a:lnTo>
                      <a:pt x="1500" y="1238"/>
                    </a:lnTo>
                    <a:lnTo>
                      <a:pt x="1499" y="1241"/>
                    </a:lnTo>
                    <a:lnTo>
                      <a:pt x="1497" y="1247"/>
                    </a:lnTo>
                    <a:lnTo>
                      <a:pt x="1497" y="1247"/>
                    </a:lnTo>
                    <a:lnTo>
                      <a:pt x="1499" y="1250"/>
                    </a:lnTo>
                    <a:lnTo>
                      <a:pt x="1502" y="1252"/>
                    </a:lnTo>
                    <a:lnTo>
                      <a:pt x="1506" y="1254"/>
                    </a:lnTo>
                    <a:lnTo>
                      <a:pt x="1511" y="1252"/>
                    </a:lnTo>
                    <a:lnTo>
                      <a:pt x="1511" y="1252"/>
                    </a:lnTo>
                    <a:lnTo>
                      <a:pt x="1515" y="1248"/>
                    </a:lnTo>
                    <a:lnTo>
                      <a:pt x="1517" y="1245"/>
                    </a:lnTo>
                    <a:lnTo>
                      <a:pt x="1519" y="1234"/>
                    </a:lnTo>
                    <a:lnTo>
                      <a:pt x="1517" y="1223"/>
                    </a:lnTo>
                    <a:lnTo>
                      <a:pt x="1517" y="1214"/>
                    </a:lnTo>
                    <a:lnTo>
                      <a:pt x="1517" y="1214"/>
                    </a:lnTo>
                    <a:lnTo>
                      <a:pt x="1515" y="1207"/>
                    </a:lnTo>
                    <a:lnTo>
                      <a:pt x="1511" y="1205"/>
                    </a:lnTo>
                    <a:lnTo>
                      <a:pt x="1508" y="1203"/>
                    </a:lnTo>
                    <a:lnTo>
                      <a:pt x="1508" y="1203"/>
                    </a:lnTo>
                    <a:close/>
                    <a:moveTo>
                      <a:pt x="1620" y="1122"/>
                    </a:moveTo>
                    <a:lnTo>
                      <a:pt x="1620" y="1122"/>
                    </a:lnTo>
                    <a:lnTo>
                      <a:pt x="1618" y="1125"/>
                    </a:lnTo>
                    <a:lnTo>
                      <a:pt x="1615" y="1131"/>
                    </a:lnTo>
                    <a:lnTo>
                      <a:pt x="1611" y="1138"/>
                    </a:lnTo>
                    <a:lnTo>
                      <a:pt x="1607" y="1140"/>
                    </a:lnTo>
                    <a:lnTo>
                      <a:pt x="1605" y="1142"/>
                    </a:lnTo>
                    <a:lnTo>
                      <a:pt x="1605" y="1142"/>
                    </a:lnTo>
                    <a:lnTo>
                      <a:pt x="1600" y="1140"/>
                    </a:lnTo>
                    <a:lnTo>
                      <a:pt x="1598" y="1138"/>
                    </a:lnTo>
                    <a:lnTo>
                      <a:pt x="1598" y="1134"/>
                    </a:lnTo>
                    <a:lnTo>
                      <a:pt x="1596" y="1131"/>
                    </a:lnTo>
                    <a:lnTo>
                      <a:pt x="1596" y="1131"/>
                    </a:lnTo>
                    <a:lnTo>
                      <a:pt x="1593" y="1131"/>
                    </a:lnTo>
                    <a:lnTo>
                      <a:pt x="1591" y="1131"/>
                    </a:lnTo>
                    <a:lnTo>
                      <a:pt x="1589" y="1134"/>
                    </a:lnTo>
                    <a:lnTo>
                      <a:pt x="1587" y="1143"/>
                    </a:lnTo>
                    <a:lnTo>
                      <a:pt x="1587" y="1143"/>
                    </a:lnTo>
                    <a:lnTo>
                      <a:pt x="1582" y="1154"/>
                    </a:lnTo>
                    <a:lnTo>
                      <a:pt x="1576" y="1165"/>
                    </a:lnTo>
                    <a:lnTo>
                      <a:pt x="1576" y="1165"/>
                    </a:lnTo>
                    <a:lnTo>
                      <a:pt x="1573" y="1169"/>
                    </a:lnTo>
                    <a:lnTo>
                      <a:pt x="1569" y="1171"/>
                    </a:lnTo>
                    <a:lnTo>
                      <a:pt x="1560" y="1172"/>
                    </a:lnTo>
                    <a:lnTo>
                      <a:pt x="1560" y="1172"/>
                    </a:lnTo>
                    <a:lnTo>
                      <a:pt x="1546" y="1172"/>
                    </a:lnTo>
                    <a:lnTo>
                      <a:pt x="1538" y="1174"/>
                    </a:lnTo>
                    <a:lnTo>
                      <a:pt x="1537" y="1178"/>
                    </a:lnTo>
                    <a:lnTo>
                      <a:pt x="1535" y="1180"/>
                    </a:lnTo>
                    <a:lnTo>
                      <a:pt x="1535" y="1180"/>
                    </a:lnTo>
                    <a:lnTo>
                      <a:pt x="1526" y="1185"/>
                    </a:lnTo>
                    <a:lnTo>
                      <a:pt x="1519" y="1191"/>
                    </a:lnTo>
                    <a:lnTo>
                      <a:pt x="1517" y="1192"/>
                    </a:lnTo>
                    <a:lnTo>
                      <a:pt x="1517" y="1196"/>
                    </a:lnTo>
                    <a:lnTo>
                      <a:pt x="1520" y="1196"/>
                    </a:lnTo>
                    <a:lnTo>
                      <a:pt x="1526" y="1198"/>
                    </a:lnTo>
                    <a:lnTo>
                      <a:pt x="1526" y="1198"/>
                    </a:lnTo>
                    <a:lnTo>
                      <a:pt x="1531" y="1196"/>
                    </a:lnTo>
                    <a:lnTo>
                      <a:pt x="1537" y="1194"/>
                    </a:lnTo>
                    <a:lnTo>
                      <a:pt x="1546" y="1189"/>
                    </a:lnTo>
                    <a:lnTo>
                      <a:pt x="1551" y="1185"/>
                    </a:lnTo>
                    <a:lnTo>
                      <a:pt x="1555" y="1185"/>
                    </a:lnTo>
                    <a:lnTo>
                      <a:pt x="1560" y="1187"/>
                    </a:lnTo>
                    <a:lnTo>
                      <a:pt x="1566" y="1191"/>
                    </a:lnTo>
                    <a:lnTo>
                      <a:pt x="1566" y="1191"/>
                    </a:lnTo>
                    <a:lnTo>
                      <a:pt x="1571" y="1201"/>
                    </a:lnTo>
                    <a:lnTo>
                      <a:pt x="1575" y="1207"/>
                    </a:lnTo>
                    <a:lnTo>
                      <a:pt x="1576" y="1207"/>
                    </a:lnTo>
                    <a:lnTo>
                      <a:pt x="1580" y="1209"/>
                    </a:lnTo>
                    <a:lnTo>
                      <a:pt x="1580" y="1209"/>
                    </a:lnTo>
                    <a:lnTo>
                      <a:pt x="1584" y="1207"/>
                    </a:lnTo>
                    <a:lnTo>
                      <a:pt x="1586" y="1203"/>
                    </a:lnTo>
                    <a:lnTo>
                      <a:pt x="1587" y="1194"/>
                    </a:lnTo>
                    <a:lnTo>
                      <a:pt x="1587" y="1194"/>
                    </a:lnTo>
                    <a:lnTo>
                      <a:pt x="1589" y="1189"/>
                    </a:lnTo>
                    <a:lnTo>
                      <a:pt x="1591" y="1187"/>
                    </a:lnTo>
                    <a:lnTo>
                      <a:pt x="1595" y="1185"/>
                    </a:lnTo>
                    <a:lnTo>
                      <a:pt x="1595" y="1185"/>
                    </a:lnTo>
                    <a:lnTo>
                      <a:pt x="1602" y="1185"/>
                    </a:lnTo>
                    <a:lnTo>
                      <a:pt x="1609" y="1187"/>
                    </a:lnTo>
                    <a:lnTo>
                      <a:pt x="1609" y="1187"/>
                    </a:lnTo>
                    <a:lnTo>
                      <a:pt x="1618" y="1191"/>
                    </a:lnTo>
                    <a:lnTo>
                      <a:pt x="1622" y="1192"/>
                    </a:lnTo>
                    <a:lnTo>
                      <a:pt x="1625" y="1191"/>
                    </a:lnTo>
                    <a:lnTo>
                      <a:pt x="1625" y="1191"/>
                    </a:lnTo>
                    <a:lnTo>
                      <a:pt x="1629" y="1187"/>
                    </a:lnTo>
                    <a:lnTo>
                      <a:pt x="1629" y="1185"/>
                    </a:lnTo>
                    <a:lnTo>
                      <a:pt x="1631" y="1181"/>
                    </a:lnTo>
                    <a:lnTo>
                      <a:pt x="1636" y="1181"/>
                    </a:lnTo>
                    <a:lnTo>
                      <a:pt x="1636" y="1181"/>
                    </a:lnTo>
                    <a:lnTo>
                      <a:pt x="1636" y="1176"/>
                    </a:lnTo>
                    <a:lnTo>
                      <a:pt x="1636" y="1172"/>
                    </a:lnTo>
                    <a:lnTo>
                      <a:pt x="1638" y="1171"/>
                    </a:lnTo>
                    <a:lnTo>
                      <a:pt x="1638" y="1171"/>
                    </a:lnTo>
                    <a:lnTo>
                      <a:pt x="1642" y="1169"/>
                    </a:lnTo>
                    <a:lnTo>
                      <a:pt x="1645" y="1171"/>
                    </a:lnTo>
                    <a:lnTo>
                      <a:pt x="1645" y="1174"/>
                    </a:lnTo>
                    <a:lnTo>
                      <a:pt x="1647" y="1178"/>
                    </a:lnTo>
                    <a:lnTo>
                      <a:pt x="1647" y="1178"/>
                    </a:lnTo>
                    <a:lnTo>
                      <a:pt x="1651" y="1178"/>
                    </a:lnTo>
                    <a:lnTo>
                      <a:pt x="1654" y="1176"/>
                    </a:lnTo>
                    <a:lnTo>
                      <a:pt x="1656" y="1172"/>
                    </a:lnTo>
                    <a:lnTo>
                      <a:pt x="1658" y="1169"/>
                    </a:lnTo>
                    <a:lnTo>
                      <a:pt x="1658" y="1160"/>
                    </a:lnTo>
                    <a:lnTo>
                      <a:pt x="1656" y="1153"/>
                    </a:lnTo>
                    <a:lnTo>
                      <a:pt x="1656" y="1153"/>
                    </a:lnTo>
                    <a:lnTo>
                      <a:pt x="1654" y="1142"/>
                    </a:lnTo>
                    <a:lnTo>
                      <a:pt x="1654" y="1136"/>
                    </a:lnTo>
                    <a:lnTo>
                      <a:pt x="1656" y="1129"/>
                    </a:lnTo>
                    <a:lnTo>
                      <a:pt x="1656" y="1129"/>
                    </a:lnTo>
                    <a:lnTo>
                      <a:pt x="1658" y="1124"/>
                    </a:lnTo>
                    <a:lnTo>
                      <a:pt x="1662" y="1118"/>
                    </a:lnTo>
                    <a:lnTo>
                      <a:pt x="1665" y="1111"/>
                    </a:lnTo>
                    <a:lnTo>
                      <a:pt x="1667" y="1105"/>
                    </a:lnTo>
                    <a:lnTo>
                      <a:pt x="1667" y="1105"/>
                    </a:lnTo>
                    <a:lnTo>
                      <a:pt x="1669" y="1093"/>
                    </a:lnTo>
                    <a:lnTo>
                      <a:pt x="1669" y="1077"/>
                    </a:lnTo>
                    <a:lnTo>
                      <a:pt x="1669" y="1069"/>
                    </a:lnTo>
                    <a:lnTo>
                      <a:pt x="1665" y="1062"/>
                    </a:lnTo>
                    <a:lnTo>
                      <a:pt x="1662" y="1057"/>
                    </a:lnTo>
                    <a:lnTo>
                      <a:pt x="1656" y="1053"/>
                    </a:lnTo>
                    <a:lnTo>
                      <a:pt x="1656" y="1053"/>
                    </a:lnTo>
                    <a:lnTo>
                      <a:pt x="1651" y="1053"/>
                    </a:lnTo>
                    <a:lnTo>
                      <a:pt x="1651" y="1053"/>
                    </a:lnTo>
                    <a:lnTo>
                      <a:pt x="1643" y="1055"/>
                    </a:lnTo>
                    <a:lnTo>
                      <a:pt x="1640" y="1058"/>
                    </a:lnTo>
                    <a:lnTo>
                      <a:pt x="1640" y="1058"/>
                    </a:lnTo>
                    <a:lnTo>
                      <a:pt x="1636" y="1064"/>
                    </a:lnTo>
                    <a:lnTo>
                      <a:pt x="1638" y="1071"/>
                    </a:lnTo>
                    <a:lnTo>
                      <a:pt x="1640" y="1084"/>
                    </a:lnTo>
                    <a:lnTo>
                      <a:pt x="1640" y="1084"/>
                    </a:lnTo>
                    <a:lnTo>
                      <a:pt x="1640" y="1095"/>
                    </a:lnTo>
                    <a:lnTo>
                      <a:pt x="1636" y="1104"/>
                    </a:lnTo>
                    <a:lnTo>
                      <a:pt x="1631" y="1113"/>
                    </a:lnTo>
                    <a:lnTo>
                      <a:pt x="1624" y="1122"/>
                    </a:lnTo>
                    <a:lnTo>
                      <a:pt x="1620" y="1122"/>
                    </a:lnTo>
                    <a:close/>
                    <a:moveTo>
                      <a:pt x="1609" y="736"/>
                    </a:moveTo>
                    <a:lnTo>
                      <a:pt x="1609" y="736"/>
                    </a:lnTo>
                    <a:lnTo>
                      <a:pt x="1609" y="736"/>
                    </a:lnTo>
                    <a:lnTo>
                      <a:pt x="1609" y="736"/>
                    </a:lnTo>
                    <a:lnTo>
                      <a:pt x="1604" y="740"/>
                    </a:lnTo>
                    <a:lnTo>
                      <a:pt x="1604" y="744"/>
                    </a:lnTo>
                    <a:lnTo>
                      <a:pt x="1604" y="745"/>
                    </a:lnTo>
                    <a:lnTo>
                      <a:pt x="1604" y="745"/>
                    </a:lnTo>
                    <a:lnTo>
                      <a:pt x="1604" y="745"/>
                    </a:lnTo>
                    <a:lnTo>
                      <a:pt x="1604" y="745"/>
                    </a:lnTo>
                    <a:lnTo>
                      <a:pt x="1604" y="745"/>
                    </a:lnTo>
                    <a:lnTo>
                      <a:pt x="1604" y="745"/>
                    </a:lnTo>
                    <a:lnTo>
                      <a:pt x="1604" y="745"/>
                    </a:lnTo>
                    <a:lnTo>
                      <a:pt x="1604" y="745"/>
                    </a:lnTo>
                    <a:lnTo>
                      <a:pt x="1604" y="745"/>
                    </a:lnTo>
                    <a:lnTo>
                      <a:pt x="1604" y="745"/>
                    </a:lnTo>
                    <a:lnTo>
                      <a:pt x="1605" y="747"/>
                    </a:lnTo>
                    <a:lnTo>
                      <a:pt x="1605" y="747"/>
                    </a:lnTo>
                    <a:lnTo>
                      <a:pt x="1605" y="747"/>
                    </a:lnTo>
                    <a:lnTo>
                      <a:pt x="1605" y="747"/>
                    </a:lnTo>
                    <a:lnTo>
                      <a:pt x="1607" y="747"/>
                    </a:lnTo>
                    <a:lnTo>
                      <a:pt x="1607" y="747"/>
                    </a:lnTo>
                    <a:lnTo>
                      <a:pt x="1609" y="747"/>
                    </a:lnTo>
                    <a:lnTo>
                      <a:pt x="1609" y="747"/>
                    </a:lnTo>
                    <a:lnTo>
                      <a:pt x="1613" y="747"/>
                    </a:lnTo>
                    <a:lnTo>
                      <a:pt x="1613" y="747"/>
                    </a:lnTo>
                    <a:lnTo>
                      <a:pt x="1611" y="747"/>
                    </a:lnTo>
                    <a:lnTo>
                      <a:pt x="1611" y="747"/>
                    </a:lnTo>
                    <a:lnTo>
                      <a:pt x="1611" y="745"/>
                    </a:lnTo>
                    <a:lnTo>
                      <a:pt x="1611" y="745"/>
                    </a:lnTo>
                    <a:lnTo>
                      <a:pt x="1613" y="744"/>
                    </a:lnTo>
                    <a:lnTo>
                      <a:pt x="1613" y="740"/>
                    </a:lnTo>
                    <a:lnTo>
                      <a:pt x="1611" y="738"/>
                    </a:lnTo>
                    <a:lnTo>
                      <a:pt x="1609" y="736"/>
                    </a:lnTo>
                    <a:lnTo>
                      <a:pt x="1609" y="736"/>
                    </a:lnTo>
                    <a:close/>
                    <a:moveTo>
                      <a:pt x="1124" y="1922"/>
                    </a:moveTo>
                    <a:lnTo>
                      <a:pt x="1124" y="1922"/>
                    </a:lnTo>
                    <a:lnTo>
                      <a:pt x="1124" y="1912"/>
                    </a:lnTo>
                    <a:lnTo>
                      <a:pt x="1120" y="1905"/>
                    </a:lnTo>
                    <a:lnTo>
                      <a:pt x="1117" y="1900"/>
                    </a:lnTo>
                    <a:lnTo>
                      <a:pt x="1111" y="1894"/>
                    </a:lnTo>
                    <a:lnTo>
                      <a:pt x="1111" y="1894"/>
                    </a:lnTo>
                    <a:lnTo>
                      <a:pt x="1097" y="1885"/>
                    </a:lnTo>
                    <a:lnTo>
                      <a:pt x="1091" y="1878"/>
                    </a:lnTo>
                    <a:lnTo>
                      <a:pt x="1088" y="1869"/>
                    </a:lnTo>
                    <a:lnTo>
                      <a:pt x="1088" y="1869"/>
                    </a:lnTo>
                    <a:lnTo>
                      <a:pt x="1084" y="1856"/>
                    </a:lnTo>
                    <a:lnTo>
                      <a:pt x="1082" y="1849"/>
                    </a:lnTo>
                    <a:lnTo>
                      <a:pt x="1079" y="1844"/>
                    </a:lnTo>
                    <a:lnTo>
                      <a:pt x="1079" y="1844"/>
                    </a:lnTo>
                    <a:lnTo>
                      <a:pt x="1068" y="1836"/>
                    </a:lnTo>
                    <a:lnTo>
                      <a:pt x="1057" y="1829"/>
                    </a:lnTo>
                    <a:lnTo>
                      <a:pt x="1048" y="1824"/>
                    </a:lnTo>
                    <a:lnTo>
                      <a:pt x="1039" y="1817"/>
                    </a:lnTo>
                    <a:lnTo>
                      <a:pt x="1039" y="1817"/>
                    </a:lnTo>
                    <a:lnTo>
                      <a:pt x="1033" y="1809"/>
                    </a:lnTo>
                    <a:lnTo>
                      <a:pt x="1030" y="1800"/>
                    </a:lnTo>
                    <a:lnTo>
                      <a:pt x="1026" y="1784"/>
                    </a:lnTo>
                    <a:lnTo>
                      <a:pt x="1026" y="1784"/>
                    </a:lnTo>
                    <a:lnTo>
                      <a:pt x="1021" y="1770"/>
                    </a:lnTo>
                    <a:lnTo>
                      <a:pt x="1014" y="1760"/>
                    </a:lnTo>
                    <a:lnTo>
                      <a:pt x="1003" y="1755"/>
                    </a:lnTo>
                    <a:lnTo>
                      <a:pt x="990" y="1750"/>
                    </a:lnTo>
                    <a:lnTo>
                      <a:pt x="990" y="1750"/>
                    </a:lnTo>
                    <a:lnTo>
                      <a:pt x="979" y="1748"/>
                    </a:lnTo>
                    <a:lnTo>
                      <a:pt x="974" y="1746"/>
                    </a:lnTo>
                    <a:lnTo>
                      <a:pt x="968" y="1746"/>
                    </a:lnTo>
                    <a:lnTo>
                      <a:pt x="968" y="1746"/>
                    </a:lnTo>
                    <a:lnTo>
                      <a:pt x="967" y="1748"/>
                    </a:lnTo>
                    <a:lnTo>
                      <a:pt x="967" y="1748"/>
                    </a:lnTo>
                    <a:lnTo>
                      <a:pt x="965" y="1750"/>
                    </a:lnTo>
                    <a:lnTo>
                      <a:pt x="965" y="1753"/>
                    </a:lnTo>
                    <a:lnTo>
                      <a:pt x="968" y="1760"/>
                    </a:lnTo>
                    <a:lnTo>
                      <a:pt x="977" y="1771"/>
                    </a:lnTo>
                    <a:lnTo>
                      <a:pt x="977" y="1771"/>
                    </a:lnTo>
                    <a:lnTo>
                      <a:pt x="997" y="1795"/>
                    </a:lnTo>
                    <a:lnTo>
                      <a:pt x="1006" y="1808"/>
                    </a:lnTo>
                    <a:lnTo>
                      <a:pt x="1014" y="1822"/>
                    </a:lnTo>
                    <a:lnTo>
                      <a:pt x="1014" y="1822"/>
                    </a:lnTo>
                    <a:lnTo>
                      <a:pt x="1024" y="1844"/>
                    </a:lnTo>
                    <a:lnTo>
                      <a:pt x="1039" y="1865"/>
                    </a:lnTo>
                    <a:lnTo>
                      <a:pt x="1039" y="1865"/>
                    </a:lnTo>
                    <a:lnTo>
                      <a:pt x="1048" y="1880"/>
                    </a:lnTo>
                    <a:lnTo>
                      <a:pt x="1057" y="1894"/>
                    </a:lnTo>
                    <a:lnTo>
                      <a:pt x="1073" y="1925"/>
                    </a:lnTo>
                    <a:lnTo>
                      <a:pt x="1073" y="1925"/>
                    </a:lnTo>
                    <a:lnTo>
                      <a:pt x="1082" y="1938"/>
                    </a:lnTo>
                    <a:lnTo>
                      <a:pt x="1088" y="1941"/>
                    </a:lnTo>
                    <a:lnTo>
                      <a:pt x="1095" y="1947"/>
                    </a:lnTo>
                    <a:lnTo>
                      <a:pt x="1095" y="1947"/>
                    </a:lnTo>
                    <a:lnTo>
                      <a:pt x="1100" y="1949"/>
                    </a:lnTo>
                    <a:lnTo>
                      <a:pt x="1108" y="1952"/>
                    </a:lnTo>
                    <a:lnTo>
                      <a:pt x="1115" y="1952"/>
                    </a:lnTo>
                    <a:lnTo>
                      <a:pt x="1119" y="1952"/>
                    </a:lnTo>
                    <a:lnTo>
                      <a:pt x="1122" y="1950"/>
                    </a:lnTo>
                    <a:lnTo>
                      <a:pt x="1122" y="1950"/>
                    </a:lnTo>
                    <a:lnTo>
                      <a:pt x="1126" y="1943"/>
                    </a:lnTo>
                    <a:lnTo>
                      <a:pt x="1126" y="1936"/>
                    </a:lnTo>
                    <a:lnTo>
                      <a:pt x="1124" y="1922"/>
                    </a:lnTo>
                    <a:lnTo>
                      <a:pt x="1124" y="1922"/>
                    </a:lnTo>
                    <a:close/>
                    <a:moveTo>
                      <a:pt x="729" y="1674"/>
                    </a:moveTo>
                    <a:lnTo>
                      <a:pt x="729" y="1674"/>
                    </a:lnTo>
                    <a:lnTo>
                      <a:pt x="728" y="1677"/>
                    </a:lnTo>
                    <a:lnTo>
                      <a:pt x="728" y="1677"/>
                    </a:lnTo>
                    <a:lnTo>
                      <a:pt x="726" y="1679"/>
                    </a:lnTo>
                    <a:lnTo>
                      <a:pt x="726" y="1679"/>
                    </a:lnTo>
                    <a:lnTo>
                      <a:pt x="728" y="1681"/>
                    </a:lnTo>
                    <a:lnTo>
                      <a:pt x="728" y="1683"/>
                    </a:lnTo>
                    <a:lnTo>
                      <a:pt x="728" y="1683"/>
                    </a:lnTo>
                    <a:lnTo>
                      <a:pt x="729" y="1684"/>
                    </a:lnTo>
                    <a:lnTo>
                      <a:pt x="729" y="1688"/>
                    </a:lnTo>
                    <a:lnTo>
                      <a:pt x="729" y="1688"/>
                    </a:lnTo>
                    <a:lnTo>
                      <a:pt x="722" y="1706"/>
                    </a:lnTo>
                    <a:lnTo>
                      <a:pt x="722" y="1706"/>
                    </a:lnTo>
                    <a:lnTo>
                      <a:pt x="724" y="1715"/>
                    </a:lnTo>
                    <a:lnTo>
                      <a:pt x="728" y="1726"/>
                    </a:lnTo>
                    <a:lnTo>
                      <a:pt x="728" y="1726"/>
                    </a:lnTo>
                    <a:lnTo>
                      <a:pt x="729" y="1737"/>
                    </a:lnTo>
                    <a:lnTo>
                      <a:pt x="731" y="1744"/>
                    </a:lnTo>
                    <a:lnTo>
                      <a:pt x="733" y="1746"/>
                    </a:lnTo>
                    <a:lnTo>
                      <a:pt x="737" y="1746"/>
                    </a:lnTo>
                    <a:lnTo>
                      <a:pt x="746" y="1742"/>
                    </a:lnTo>
                    <a:lnTo>
                      <a:pt x="746" y="1742"/>
                    </a:lnTo>
                    <a:lnTo>
                      <a:pt x="751" y="1741"/>
                    </a:lnTo>
                    <a:lnTo>
                      <a:pt x="755" y="1739"/>
                    </a:lnTo>
                    <a:lnTo>
                      <a:pt x="757" y="1737"/>
                    </a:lnTo>
                    <a:lnTo>
                      <a:pt x="757" y="1737"/>
                    </a:lnTo>
                    <a:lnTo>
                      <a:pt x="758" y="1732"/>
                    </a:lnTo>
                    <a:lnTo>
                      <a:pt x="758" y="1724"/>
                    </a:lnTo>
                    <a:lnTo>
                      <a:pt x="758" y="1717"/>
                    </a:lnTo>
                    <a:lnTo>
                      <a:pt x="757" y="1712"/>
                    </a:lnTo>
                    <a:lnTo>
                      <a:pt x="757" y="1712"/>
                    </a:lnTo>
                    <a:lnTo>
                      <a:pt x="749" y="1699"/>
                    </a:lnTo>
                    <a:lnTo>
                      <a:pt x="740" y="1688"/>
                    </a:lnTo>
                    <a:lnTo>
                      <a:pt x="729" y="1674"/>
                    </a:lnTo>
                    <a:lnTo>
                      <a:pt x="729" y="1674"/>
                    </a:lnTo>
                    <a:close/>
                    <a:moveTo>
                      <a:pt x="1330" y="1656"/>
                    </a:moveTo>
                    <a:lnTo>
                      <a:pt x="1330" y="1656"/>
                    </a:lnTo>
                    <a:lnTo>
                      <a:pt x="1325" y="1656"/>
                    </a:lnTo>
                    <a:lnTo>
                      <a:pt x="1321" y="1659"/>
                    </a:lnTo>
                    <a:lnTo>
                      <a:pt x="1321" y="1659"/>
                    </a:lnTo>
                    <a:lnTo>
                      <a:pt x="1319" y="1661"/>
                    </a:lnTo>
                    <a:lnTo>
                      <a:pt x="1318" y="1665"/>
                    </a:lnTo>
                    <a:lnTo>
                      <a:pt x="1316" y="1672"/>
                    </a:lnTo>
                    <a:lnTo>
                      <a:pt x="1316" y="1672"/>
                    </a:lnTo>
                    <a:lnTo>
                      <a:pt x="1316" y="1675"/>
                    </a:lnTo>
                    <a:lnTo>
                      <a:pt x="1314" y="1679"/>
                    </a:lnTo>
                    <a:lnTo>
                      <a:pt x="1307" y="1683"/>
                    </a:lnTo>
                    <a:lnTo>
                      <a:pt x="1307" y="1683"/>
                    </a:lnTo>
                    <a:lnTo>
                      <a:pt x="1301" y="1688"/>
                    </a:lnTo>
                    <a:lnTo>
                      <a:pt x="1300" y="1690"/>
                    </a:lnTo>
                    <a:lnTo>
                      <a:pt x="1301" y="1694"/>
                    </a:lnTo>
                    <a:lnTo>
                      <a:pt x="1301" y="1694"/>
                    </a:lnTo>
                    <a:lnTo>
                      <a:pt x="1309" y="1694"/>
                    </a:lnTo>
                    <a:lnTo>
                      <a:pt x="1314" y="1692"/>
                    </a:lnTo>
                    <a:lnTo>
                      <a:pt x="1318" y="1688"/>
                    </a:lnTo>
                    <a:lnTo>
                      <a:pt x="1321" y="1683"/>
                    </a:lnTo>
                    <a:lnTo>
                      <a:pt x="1321" y="1683"/>
                    </a:lnTo>
                    <a:lnTo>
                      <a:pt x="1327" y="1677"/>
                    </a:lnTo>
                    <a:lnTo>
                      <a:pt x="1332" y="1672"/>
                    </a:lnTo>
                    <a:lnTo>
                      <a:pt x="1334" y="1666"/>
                    </a:lnTo>
                    <a:lnTo>
                      <a:pt x="1336" y="1663"/>
                    </a:lnTo>
                    <a:lnTo>
                      <a:pt x="1334" y="1659"/>
                    </a:lnTo>
                    <a:lnTo>
                      <a:pt x="1334" y="1659"/>
                    </a:lnTo>
                    <a:lnTo>
                      <a:pt x="1332" y="1656"/>
                    </a:lnTo>
                    <a:lnTo>
                      <a:pt x="1330" y="1656"/>
                    </a:lnTo>
                    <a:lnTo>
                      <a:pt x="1330" y="1656"/>
                    </a:lnTo>
                    <a:close/>
                    <a:moveTo>
                      <a:pt x="1428" y="1688"/>
                    </a:moveTo>
                    <a:lnTo>
                      <a:pt x="1428" y="1688"/>
                    </a:lnTo>
                    <a:lnTo>
                      <a:pt x="1424" y="1688"/>
                    </a:lnTo>
                    <a:lnTo>
                      <a:pt x="1424" y="1688"/>
                    </a:lnTo>
                    <a:lnTo>
                      <a:pt x="1423" y="1690"/>
                    </a:lnTo>
                    <a:lnTo>
                      <a:pt x="1421" y="1694"/>
                    </a:lnTo>
                    <a:lnTo>
                      <a:pt x="1417" y="1699"/>
                    </a:lnTo>
                    <a:lnTo>
                      <a:pt x="1417" y="1699"/>
                    </a:lnTo>
                    <a:lnTo>
                      <a:pt x="1412" y="1703"/>
                    </a:lnTo>
                    <a:lnTo>
                      <a:pt x="1403" y="1704"/>
                    </a:lnTo>
                    <a:lnTo>
                      <a:pt x="1386" y="1704"/>
                    </a:lnTo>
                    <a:lnTo>
                      <a:pt x="1386" y="1704"/>
                    </a:lnTo>
                    <a:lnTo>
                      <a:pt x="1381" y="1704"/>
                    </a:lnTo>
                    <a:lnTo>
                      <a:pt x="1377" y="1706"/>
                    </a:lnTo>
                    <a:lnTo>
                      <a:pt x="1374" y="1710"/>
                    </a:lnTo>
                    <a:lnTo>
                      <a:pt x="1374" y="1715"/>
                    </a:lnTo>
                    <a:lnTo>
                      <a:pt x="1374" y="1715"/>
                    </a:lnTo>
                    <a:lnTo>
                      <a:pt x="1376" y="1719"/>
                    </a:lnTo>
                    <a:lnTo>
                      <a:pt x="1377" y="1721"/>
                    </a:lnTo>
                    <a:lnTo>
                      <a:pt x="1386" y="1721"/>
                    </a:lnTo>
                    <a:lnTo>
                      <a:pt x="1386" y="1721"/>
                    </a:lnTo>
                    <a:lnTo>
                      <a:pt x="1395" y="1721"/>
                    </a:lnTo>
                    <a:lnTo>
                      <a:pt x="1401" y="1722"/>
                    </a:lnTo>
                    <a:lnTo>
                      <a:pt x="1405" y="1724"/>
                    </a:lnTo>
                    <a:lnTo>
                      <a:pt x="1405" y="1724"/>
                    </a:lnTo>
                    <a:lnTo>
                      <a:pt x="1406" y="1728"/>
                    </a:lnTo>
                    <a:lnTo>
                      <a:pt x="1406" y="1732"/>
                    </a:lnTo>
                    <a:lnTo>
                      <a:pt x="1406" y="1735"/>
                    </a:lnTo>
                    <a:lnTo>
                      <a:pt x="1406" y="1739"/>
                    </a:lnTo>
                    <a:lnTo>
                      <a:pt x="1406" y="1739"/>
                    </a:lnTo>
                    <a:lnTo>
                      <a:pt x="1408" y="1742"/>
                    </a:lnTo>
                    <a:lnTo>
                      <a:pt x="1414" y="1746"/>
                    </a:lnTo>
                    <a:lnTo>
                      <a:pt x="1419" y="1748"/>
                    </a:lnTo>
                    <a:lnTo>
                      <a:pt x="1424" y="1748"/>
                    </a:lnTo>
                    <a:lnTo>
                      <a:pt x="1424" y="1748"/>
                    </a:lnTo>
                    <a:lnTo>
                      <a:pt x="1428" y="1744"/>
                    </a:lnTo>
                    <a:lnTo>
                      <a:pt x="1428" y="1741"/>
                    </a:lnTo>
                    <a:lnTo>
                      <a:pt x="1428" y="1735"/>
                    </a:lnTo>
                    <a:lnTo>
                      <a:pt x="1426" y="1730"/>
                    </a:lnTo>
                    <a:lnTo>
                      <a:pt x="1426" y="1730"/>
                    </a:lnTo>
                    <a:lnTo>
                      <a:pt x="1424" y="1724"/>
                    </a:lnTo>
                    <a:lnTo>
                      <a:pt x="1426" y="1721"/>
                    </a:lnTo>
                    <a:lnTo>
                      <a:pt x="1434" y="1713"/>
                    </a:lnTo>
                    <a:lnTo>
                      <a:pt x="1434" y="1713"/>
                    </a:lnTo>
                    <a:lnTo>
                      <a:pt x="1437" y="1710"/>
                    </a:lnTo>
                    <a:lnTo>
                      <a:pt x="1437" y="1706"/>
                    </a:lnTo>
                    <a:lnTo>
                      <a:pt x="1437" y="1706"/>
                    </a:lnTo>
                    <a:lnTo>
                      <a:pt x="1434" y="1697"/>
                    </a:lnTo>
                    <a:lnTo>
                      <a:pt x="1432" y="1692"/>
                    </a:lnTo>
                    <a:lnTo>
                      <a:pt x="1428" y="1688"/>
                    </a:lnTo>
                    <a:lnTo>
                      <a:pt x="1428" y="1688"/>
                    </a:lnTo>
                    <a:close/>
                    <a:moveTo>
                      <a:pt x="1359" y="1373"/>
                    </a:moveTo>
                    <a:lnTo>
                      <a:pt x="1359" y="1373"/>
                    </a:lnTo>
                    <a:lnTo>
                      <a:pt x="1356" y="1377"/>
                    </a:lnTo>
                    <a:lnTo>
                      <a:pt x="1350" y="1382"/>
                    </a:lnTo>
                    <a:lnTo>
                      <a:pt x="1350" y="1382"/>
                    </a:lnTo>
                    <a:lnTo>
                      <a:pt x="1343" y="1393"/>
                    </a:lnTo>
                    <a:lnTo>
                      <a:pt x="1336" y="1406"/>
                    </a:lnTo>
                    <a:lnTo>
                      <a:pt x="1336" y="1413"/>
                    </a:lnTo>
                    <a:lnTo>
                      <a:pt x="1336" y="1420"/>
                    </a:lnTo>
                    <a:lnTo>
                      <a:pt x="1338" y="1426"/>
                    </a:lnTo>
                    <a:lnTo>
                      <a:pt x="1343" y="1431"/>
                    </a:lnTo>
                    <a:lnTo>
                      <a:pt x="1343" y="1431"/>
                    </a:lnTo>
                    <a:lnTo>
                      <a:pt x="1348" y="1431"/>
                    </a:lnTo>
                    <a:lnTo>
                      <a:pt x="1354" y="1431"/>
                    </a:lnTo>
                    <a:lnTo>
                      <a:pt x="1359" y="1428"/>
                    </a:lnTo>
                    <a:lnTo>
                      <a:pt x="1365" y="1424"/>
                    </a:lnTo>
                    <a:lnTo>
                      <a:pt x="1374" y="1413"/>
                    </a:lnTo>
                    <a:lnTo>
                      <a:pt x="1377" y="1404"/>
                    </a:lnTo>
                    <a:lnTo>
                      <a:pt x="1377" y="1404"/>
                    </a:lnTo>
                    <a:lnTo>
                      <a:pt x="1377" y="1397"/>
                    </a:lnTo>
                    <a:lnTo>
                      <a:pt x="1376" y="1390"/>
                    </a:lnTo>
                    <a:lnTo>
                      <a:pt x="1370" y="1379"/>
                    </a:lnTo>
                    <a:lnTo>
                      <a:pt x="1370" y="1379"/>
                    </a:lnTo>
                    <a:lnTo>
                      <a:pt x="1368" y="1375"/>
                    </a:lnTo>
                    <a:lnTo>
                      <a:pt x="1365" y="1373"/>
                    </a:lnTo>
                    <a:lnTo>
                      <a:pt x="1363" y="1373"/>
                    </a:lnTo>
                    <a:lnTo>
                      <a:pt x="1359" y="1373"/>
                    </a:lnTo>
                    <a:lnTo>
                      <a:pt x="1359" y="1373"/>
                    </a:lnTo>
                    <a:close/>
                    <a:moveTo>
                      <a:pt x="1175" y="1829"/>
                    </a:moveTo>
                    <a:lnTo>
                      <a:pt x="1175" y="1829"/>
                    </a:lnTo>
                    <a:lnTo>
                      <a:pt x="1173" y="1836"/>
                    </a:lnTo>
                    <a:lnTo>
                      <a:pt x="1171" y="1844"/>
                    </a:lnTo>
                    <a:lnTo>
                      <a:pt x="1173" y="1851"/>
                    </a:lnTo>
                    <a:lnTo>
                      <a:pt x="1175" y="1858"/>
                    </a:lnTo>
                    <a:lnTo>
                      <a:pt x="1175" y="1858"/>
                    </a:lnTo>
                    <a:lnTo>
                      <a:pt x="1176" y="1865"/>
                    </a:lnTo>
                    <a:lnTo>
                      <a:pt x="1180" y="1871"/>
                    </a:lnTo>
                    <a:lnTo>
                      <a:pt x="1189" y="1880"/>
                    </a:lnTo>
                    <a:lnTo>
                      <a:pt x="1189" y="1880"/>
                    </a:lnTo>
                    <a:lnTo>
                      <a:pt x="1191" y="1887"/>
                    </a:lnTo>
                    <a:lnTo>
                      <a:pt x="1193" y="1894"/>
                    </a:lnTo>
                    <a:lnTo>
                      <a:pt x="1196" y="1902"/>
                    </a:lnTo>
                    <a:lnTo>
                      <a:pt x="1200" y="1909"/>
                    </a:lnTo>
                    <a:lnTo>
                      <a:pt x="1200" y="1909"/>
                    </a:lnTo>
                    <a:lnTo>
                      <a:pt x="1204" y="1912"/>
                    </a:lnTo>
                    <a:lnTo>
                      <a:pt x="1209" y="1914"/>
                    </a:lnTo>
                    <a:lnTo>
                      <a:pt x="1222" y="1918"/>
                    </a:lnTo>
                    <a:lnTo>
                      <a:pt x="1234" y="1918"/>
                    </a:lnTo>
                    <a:lnTo>
                      <a:pt x="1245" y="1916"/>
                    </a:lnTo>
                    <a:lnTo>
                      <a:pt x="1245" y="1916"/>
                    </a:lnTo>
                    <a:lnTo>
                      <a:pt x="1251" y="1914"/>
                    </a:lnTo>
                    <a:lnTo>
                      <a:pt x="1256" y="1914"/>
                    </a:lnTo>
                    <a:lnTo>
                      <a:pt x="1256" y="1914"/>
                    </a:lnTo>
                    <a:lnTo>
                      <a:pt x="1260" y="1914"/>
                    </a:lnTo>
                    <a:lnTo>
                      <a:pt x="1263" y="1916"/>
                    </a:lnTo>
                    <a:lnTo>
                      <a:pt x="1263" y="1916"/>
                    </a:lnTo>
                    <a:lnTo>
                      <a:pt x="1269" y="1918"/>
                    </a:lnTo>
                    <a:lnTo>
                      <a:pt x="1274" y="1918"/>
                    </a:lnTo>
                    <a:lnTo>
                      <a:pt x="1285" y="1914"/>
                    </a:lnTo>
                    <a:lnTo>
                      <a:pt x="1285" y="1914"/>
                    </a:lnTo>
                    <a:lnTo>
                      <a:pt x="1289" y="1912"/>
                    </a:lnTo>
                    <a:lnTo>
                      <a:pt x="1291" y="1909"/>
                    </a:lnTo>
                    <a:lnTo>
                      <a:pt x="1294" y="1902"/>
                    </a:lnTo>
                    <a:lnTo>
                      <a:pt x="1294" y="1902"/>
                    </a:lnTo>
                    <a:lnTo>
                      <a:pt x="1298" y="1893"/>
                    </a:lnTo>
                    <a:lnTo>
                      <a:pt x="1300" y="1884"/>
                    </a:lnTo>
                    <a:lnTo>
                      <a:pt x="1300" y="1873"/>
                    </a:lnTo>
                    <a:lnTo>
                      <a:pt x="1300" y="1864"/>
                    </a:lnTo>
                    <a:lnTo>
                      <a:pt x="1300" y="1864"/>
                    </a:lnTo>
                    <a:lnTo>
                      <a:pt x="1298" y="1858"/>
                    </a:lnTo>
                    <a:lnTo>
                      <a:pt x="1298" y="1855"/>
                    </a:lnTo>
                    <a:lnTo>
                      <a:pt x="1298" y="1851"/>
                    </a:lnTo>
                    <a:lnTo>
                      <a:pt x="1298" y="1851"/>
                    </a:lnTo>
                    <a:lnTo>
                      <a:pt x="1303" y="1846"/>
                    </a:lnTo>
                    <a:lnTo>
                      <a:pt x="1309" y="1844"/>
                    </a:lnTo>
                    <a:lnTo>
                      <a:pt x="1309" y="1844"/>
                    </a:lnTo>
                    <a:lnTo>
                      <a:pt x="1318" y="1842"/>
                    </a:lnTo>
                    <a:lnTo>
                      <a:pt x="1319" y="1840"/>
                    </a:lnTo>
                    <a:lnTo>
                      <a:pt x="1321" y="1836"/>
                    </a:lnTo>
                    <a:lnTo>
                      <a:pt x="1321" y="1836"/>
                    </a:lnTo>
                    <a:lnTo>
                      <a:pt x="1321" y="1833"/>
                    </a:lnTo>
                    <a:lnTo>
                      <a:pt x="1319" y="1831"/>
                    </a:lnTo>
                    <a:lnTo>
                      <a:pt x="1314" y="1826"/>
                    </a:lnTo>
                    <a:lnTo>
                      <a:pt x="1314" y="1826"/>
                    </a:lnTo>
                    <a:lnTo>
                      <a:pt x="1307" y="1820"/>
                    </a:lnTo>
                    <a:lnTo>
                      <a:pt x="1303" y="1813"/>
                    </a:lnTo>
                    <a:lnTo>
                      <a:pt x="1303" y="1813"/>
                    </a:lnTo>
                    <a:lnTo>
                      <a:pt x="1301" y="1804"/>
                    </a:lnTo>
                    <a:lnTo>
                      <a:pt x="1300" y="1800"/>
                    </a:lnTo>
                    <a:lnTo>
                      <a:pt x="1300" y="1795"/>
                    </a:lnTo>
                    <a:lnTo>
                      <a:pt x="1300" y="1795"/>
                    </a:lnTo>
                    <a:lnTo>
                      <a:pt x="1301" y="1786"/>
                    </a:lnTo>
                    <a:lnTo>
                      <a:pt x="1307" y="1775"/>
                    </a:lnTo>
                    <a:lnTo>
                      <a:pt x="1307" y="1775"/>
                    </a:lnTo>
                    <a:lnTo>
                      <a:pt x="1312" y="1771"/>
                    </a:lnTo>
                    <a:lnTo>
                      <a:pt x="1318" y="1768"/>
                    </a:lnTo>
                    <a:lnTo>
                      <a:pt x="1323" y="1764"/>
                    </a:lnTo>
                    <a:lnTo>
                      <a:pt x="1327" y="1759"/>
                    </a:lnTo>
                    <a:lnTo>
                      <a:pt x="1327" y="1759"/>
                    </a:lnTo>
                    <a:lnTo>
                      <a:pt x="1329" y="1757"/>
                    </a:lnTo>
                    <a:lnTo>
                      <a:pt x="1327" y="1753"/>
                    </a:lnTo>
                    <a:lnTo>
                      <a:pt x="1323" y="1751"/>
                    </a:lnTo>
                    <a:lnTo>
                      <a:pt x="1314" y="1746"/>
                    </a:lnTo>
                    <a:lnTo>
                      <a:pt x="1314" y="1746"/>
                    </a:lnTo>
                    <a:lnTo>
                      <a:pt x="1310" y="1742"/>
                    </a:lnTo>
                    <a:lnTo>
                      <a:pt x="1309" y="1737"/>
                    </a:lnTo>
                    <a:lnTo>
                      <a:pt x="1305" y="1732"/>
                    </a:lnTo>
                    <a:lnTo>
                      <a:pt x="1301" y="1728"/>
                    </a:lnTo>
                    <a:lnTo>
                      <a:pt x="1301" y="1728"/>
                    </a:lnTo>
                    <a:lnTo>
                      <a:pt x="1298" y="1728"/>
                    </a:lnTo>
                    <a:lnTo>
                      <a:pt x="1294" y="1728"/>
                    </a:lnTo>
                    <a:lnTo>
                      <a:pt x="1291" y="1730"/>
                    </a:lnTo>
                    <a:lnTo>
                      <a:pt x="1287" y="1732"/>
                    </a:lnTo>
                    <a:lnTo>
                      <a:pt x="1287" y="1732"/>
                    </a:lnTo>
                    <a:lnTo>
                      <a:pt x="1280" y="1741"/>
                    </a:lnTo>
                    <a:lnTo>
                      <a:pt x="1274" y="1751"/>
                    </a:lnTo>
                    <a:lnTo>
                      <a:pt x="1274" y="1751"/>
                    </a:lnTo>
                    <a:lnTo>
                      <a:pt x="1272" y="1759"/>
                    </a:lnTo>
                    <a:lnTo>
                      <a:pt x="1271" y="1764"/>
                    </a:lnTo>
                    <a:lnTo>
                      <a:pt x="1269" y="1768"/>
                    </a:lnTo>
                    <a:lnTo>
                      <a:pt x="1269" y="1768"/>
                    </a:lnTo>
                    <a:lnTo>
                      <a:pt x="1263" y="1773"/>
                    </a:lnTo>
                    <a:lnTo>
                      <a:pt x="1256" y="1775"/>
                    </a:lnTo>
                    <a:lnTo>
                      <a:pt x="1256" y="1775"/>
                    </a:lnTo>
                    <a:lnTo>
                      <a:pt x="1249" y="1779"/>
                    </a:lnTo>
                    <a:lnTo>
                      <a:pt x="1242" y="1782"/>
                    </a:lnTo>
                    <a:lnTo>
                      <a:pt x="1238" y="1788"/>
                    </a:lnTo>
                    <a:lnTo>
                      <a:pt x="1236" y="1795"/>
                    </a:lnTo>
                    <a:lnTo>
                      <a:pt x="1236" y="1795"/>
                    </a:lnTo>
                    <a:lnTo>
                      <a:pt x="1236" y="1802"/>
                    </a:lnTo>
                    <a:lnTo>
                      <a:pt x="1234" y="1806"/>
                    </a:lnTo>
                    <a:lnTo>
                      <a:pt x="1231" y="1811"/>
                    </a:lnTo>
                    <a:lnTo>
                      <a:pt x="1225" y="1813"/>
                    </a:lnTo>
                    <a:lnTo>
                      <a:pt x="1225" y="1813"/>
                    </a:lnTo>
                    <a:lnTo>
                      <a:pt x="1213" y="1818"/>
                    </a:lnTo>
                    <a:lnTo>
                      <a:pt x="1213" y="1818"/>
                    </a:lnTo>
                    <a:lnTo>
                      <a:pt x="1207" y="1822"/>
                    </a:lnTo>
                    <a:lnTo>
                      <a:pt x="1204" y="1824"/>
                    </a:lnTo>
                    <a:lnTo>
                      <a:pt x="1200" y="1824"/>
                    </a:lnTo>
                    <a:lnTo>
                      <a:pt x="1200" y="1824"/>
                    </a:lnTo>
                    <a:lnTo>
                      <a:pt x="1186" y="1822"/>
                    </a:lnTo>
                    <a:lnTo>
                      <a:pt x="1180" y="1824"/>
                    </a:lnTo>
                    <a:lnTo>
                      <a:pt x="1176" y="1826"/>
                    </a:lnTo>
                    <a:lnTo>
                      <a:pt x="1175" y="1829"/>
                    </a:lnTo>
                    <a:lnTo>
                      <a:pt x="1175" y="1829"/>
                    </a:lnTo>
                    <a:close/>
                    <a:moveTo>
                      <a:pt x="1258" y="2012"/>
                    </a:moveTo>
                    <a:lnTo>
                      <a:pt x="1258" y="2012"/>
                    </a:lnTo>
                    <a:lnTo>
                      <a:pt x="1260" y="2010"/>
                    </a:lnTo>
                    <a:lnTo>
                      <a:pt x="1260" y="2007"/>
                    </a:lnTo>
                    <a:lnTo>
                      <a:pt x="1258" y="1999"/>
                    </a:lnTo>
                    <a:lnTo>
                      <a:pt x="1258" y="1999"/>
                    </a:lnTo>
                    <a:lnTo>
                      <a:pt x="1258" y="1996"/>
                    </a:lnTo>
                    <a:lnTo>
                      <a:pt x="1256" y="1994"/>
                    </a:lnTo>
                    <a:lnTo>
                      <a:pt x="1256" y="1994"/>
                    </a:lnTo>
                    <a:lnTo>
                      <a:pt x="1254" y="1992"/>
                    </a:lnTo>
                    <a:lnTo>
                      <a:pt x="1251" y="1992"/>
                    </a:lnTo>
                    <a:lnTo>
                      <a:pt x="1245" y="1994"/>
                    </a:lnTo>
                    <a:lnTo>
                      <a:pt x="1245" y="1994"/>
                    </a:lnTo>
                    <a:lnTo>
                      <a:pt x="1242" y="1992"/>
                    </a:lnTo>
                    <a:lnTo>
                      <a:pt x="1238" y="1988"/>
                    </a:lnTo>
                    <a:lnTo>
                      <a:pt x="1234" y="1981"/>
                    </a:lnTo>
                    <a:lnTo>
                      <a:pt x="1234" y="1981"/>
                    </a:lnTo>
                    <a:lnTo>
                      <a:pt x="1231" y="1974"/>
                    </a:lnTo>
                    <a:lnTo>
                      <a:pt x="1227" y="1972"/>
                    </a:lnTo>
                    <a:lnTo>
                      <a:pt x="1224" y="1970"/>
                    </a:lnTo>
                    <a:lnTo>
                      <a:pt x="1224" y="1970"/>
                    </a:lnTo>
                    <a:lnTo>
                      <a:pt x="1216" y="1970"/>
                    </a:lnTo>
                    <a:lnTo>
                      <a:pt x="1211" y="1970"/>
                    </a:lnTo>
                    <a:lnTo>
                      <a:pt x="1211" y="1970"/>
                    </a:lnTo>
                    <a:lnTo>
                      <a:pt x="1207" y="1969"/>
                    </a:lnTo>
                    <a:lnTo>
                      <a:pt x="1205" y="1969"/>
                    </a:lnTo>
                    <a:lnTo>
                      <a:pt x="1205" y="1969"/>
                    </a:lnTo>
                    <a:lnTo>
                      <a:pt x="1204" y="1969"/>
                    </a:lnTo>
                    <a:lnTo>
                      <a:pt x="1202" y="1970"/>
                    </a:lnTo>
                    <a:lnTo>
                      <a:pt x="1200" y="1972"/>
                    </a:lnTo>
                    <a:lnTo>
                      <a:pt x="1198" y="1974"/>
                    </a:lnTo>
                    <a:lnTo>
                      <a:pt x="1198" y="1974"/>
                    </a:lnTo>
                    <a:lnTo>
                      <a:pt x="1193" y="1974"/>
                    </a:lnTo>
                    <a:lnTo>
                      <a:pt x="1187" y="1972"/>
                    </a:lnTo>
                    <a:lnTo>
                      <a:pt x="1178" y="1969"/>
                    </a:lnTo>
                    <a:lnTo>
                      <a:pt x="1178" y="1969"/>
                    </a:lnTo>
                    <a:lnTo>
                      <a:pt x="1175" y="1967"/>
                    </a:lnTo>
                    <a:lnTo>
                      <a:pt x="1171" y="1965"/>
                    </a:lnTo>
                    <a:lnTo>
                      <a:pt x="1171" y="1965"/>
                    </a:lnTo>
                    <a:lnTo>
                      <a:pt x="1166" y="1961"/>
                    </a:lnTo>
                    <a:lnTo>
                      <a:pt x="1160" y="1960"/>
                    </a:lnTo>
                    <a:lnTo>
                      <a:pt x="1160" y="1960"/>
                    </a:lnTo>
                    <a:lnTo>
                      <a:pt x="1157" y="1960"/>
                    </a:lnTo>
                    <a:lnTo>
                      <a:pt x="1155" y="1960"/>
                    </a:lnTo>
                    <a:lnTo>
                      <a:pt x="1148" y="1963"/>
                    </a:lnTo>
                    <a:lnTo>
                      <a:pt x="1148" y="1963"/>
                    </a:lnTo>
                    <a:lnTo>
                      <a:pt x="1142" y="1963"/>
                    </a:lnTo>
                    <a:lnTo>
                      <a:pt x="1138" y="1963"/>
                    </a:lnTo>
                    <a:lnTo>
                      <a:pt x="1138" y="1963"/>
                    </a:lnTo>
                    <a:lnTo>
                      <a:pt x="1129" y="1965"/>
                    </a:lnTo>
                    <a:lnTo>
                      <a:pt x="1129" y="1965"/>
                    </a:lnTo>
                    <a:lnTo>
                      <a:pt x="1126" y="1967"/>
                    </a:lnTo>
                    <a:lnTo>
                      <a:pt x="1124" y="1972"/>
                    </a:lnTo>
                    <a:lnTo>
                      <a:pt x="1124" y="1972"/>
                    </a:lnTo>
                    <a:lnTo>
                      <a:pt x="1124" y="1978"/>
                    </a:lnTo>
                    <a:lnTo>
                      <a:pt x="1128" y="1979"/>
                    </a:lnTo>
                    <a:lnTo>
                      <a:pt x="1137" y="1983"/>
                    </a:lnTo>
                    <a:lnTo>
                      <a:pt x="1137" y="1983"/>
                    </a:lnTo>
                    <a:lnTo>
                      <a:pt x="1148" y="1988"/>
                    </a:lnTo>
                    <a:lnTo>
                      <a:pt x="1153" y="1990"/>
                    </a:lnTo>
                    <a:lnTo>
                      <a:pt x="1160" y="1992"/>
                    </a:lnTo>
                    <a:lnTo>
                      <a:pt x="1160" y="1992"/>
                    </a:lnTo>
                    <a:lnTo>
                      <a:pt x="1173" y="1994"/>
                    </a:lnTo>
                    <a:lnTo>
                      <a:pt x="1186" y="1999"/>
                    </a:lnTo>
                    <a:lnTo>
                      <a:pt x="1186" y="1999"/>
                    </a:lnTo>
                    <a:lnTo>
                      <a:pt x="1193" y="2001"/>
                    </a:lnTo>
                    <a:lnTo>
                      <a:pt x="1198" y="2003"/>
                    </a:lnTo>
                    <a:lnTo>
                      <a:pt x="1213" y="2003"/>
                    </a:lnTo>
                    <a:lnTo>
                      <a:pt x="1213" y="2003"/>
                    </a:lnTo>
                    <a:lnTo>
                      <a:pt x="1225" y="2003"/>
                    </a:lnTo>
                    <a:lnTo>
                      <a:pt x="1231" y="2003"/>
                    </a:lnTo>
                    <a:lnTo>
                      <a:pt x="1236" y="2005"/>
                    </a:lnTo>
                    <a:lnTo>
                      <a:pt x="1236" y="2005"/>
                    </a:lnTo>
                    <a:lnTo>
                      <a:pt x="1247" y="2012"/>
                    </a:lnTo>
                    <a:lnTo>
                      <a:pt x="1252" y="2014"/>
                    </a:lnTo>
                    <a:lnTo>
                      <a:pt x="1256" y="2014"/>
                    </a:lnTo>
                    <a:lnTo>
                      <a:pt x="1258" y="2012"/>
                    </a:lnTo>
                    <a:lnTo>
                      <a:pt x="1258" y="2012"/>
                    </a:lnTo>
                    <a:close/>
                    <a:moveTo>
                      <a:pt x="1204" y="1505"/>
                    </a:moveTo>
                    <a:lnTo>
                      <a:pt x="1204" y="1505"/>
                    </a:lnTo>
                    <a:lnTo>
                      <a:pt x="1207" y="1500"/>
                    </a:lnTo>
                    <a:lnTo>
                      <a:pt x="1207" y="1493"/>
                    </a:lnTo>
                    <a:lnTo>
                      <a:pt x="1207" y="1493"/>
                    </a:lnTo>
                    <a:lnTo>
                      <a:pt x="1207" y="1485"/>
                    </a:lnTo>
                    <a:lnTo>
                      <a:pt x="1207" y="1485"/>
                    </a:lnTo>
                    <a:lnTo>
                      <a:pt x="1209" y="1482"/>
                    </a:lnTo>
                    <a:lnTo>
                      <a:pt x="1209" y="1478"/>
                    </a:lnTo>
                    <a:lnTo>
                      <a:pt x="1207" y="1476"/>
                    </a:lnTo>
                    <a:lnTo>
                      <a:pt x="1207" y="1476"/>
                    </a:lnTo>
                    <a:lnTo>
                      <a:pt x="1205" y="1475"/>
                    </a:lnTo>
                    <a:lnTo>
                      <a:pt x="1202" y="1475"/>
                    </a:lnTo>
                    <a:lnTo>
                      <a:pt x="1195" y="1476"/>
                    </a:lnTo>
                    <a:lnTo>
                      <a:pt x="1195" y="1476"/>
                    </a:lnTo>
                    <a:lnTo>
                      <a:pt x="1191" y="1478"/>
                    </a:lnTo>
                    <a:lnTo>
                      <a:pt x="1191" y="1478"/>
                    </a:lnTo>
                    <a:lnTo>
                      <a:pt x="1182" y="1482"/>
                    </a:lnTo>
                    <a:lnTo>
                      <a:pt x="1178" y="1485"/>
                    </a:lnTo>
                    <a:lnTo>
                      <a:pt x="1175" y="1489"/>
                    </a:lnTo>
                    <a:lnTo>
                      <a:pt x="1173" y="1494"/>
                    </a:lnTo>
                    <a:lnTo>
                      <a:pt x="1173" y="1498"/>
                    </a:lnTo>
                    <a:lnTo>
                      <a:pt x="1175" y="1504"/>
                    </a:lnTo>
                    <a:lnTo>
                      <a:pt x="1178" y="1509"/>
                    </a:lnTo>
                    <a:lnTo>
                      <a:pt x="1178" y="1509"/>
                    </a:lnTo>
                    <a:lnTo>
                      <a:pt x="1180" y="1511"/>
                    </a:lnTo>
                    <a:lnTo>
                      <a:pt x="1184" y="1513"/>
                    </a:lnTo>
                    <a:lnTo>
                      <a:pt x="1191" y="1514"/>
                    </a:lnTo>
                    <a:lnTo>
                      <a:pt x="1198" y="1511"/>
                    </a:lnTo>
                    <a:lnTo>
                      <a:pt x="1204" y="1505"/>
                    </a:lnTo>
                    <a:lnTo>
                      <a:pt x="1204" y="1505"/>
                    </a:lnTo>
                    <a:close/>
                    <a:moveTo>
                      <a:pt x="2389" y="458"/>
                    </a:moveTo>
                    <a:lnTo>
                      <a:pt x="2389" y="458"/>
                    </a:lnTo>
                    <a:lnTo>
                      <a:pt x="2382" y="447"/>
                    </a:lnTo>
                    <a:lnTo>
                      <a:pt x="2373" y="440"/>
                    </a:lnTo>
                    <a:lnTo>
                      <a:pt x="2364" y="434"/>
                    </a:lnTo>
                    <a:lnTo>
                      <a:pt x="2351" y="432"/>
                    </a:lnTo>
                    <a:lnTo>
                      <a:pt x="2351" y="432"/>
                    </a:lnTo>
                    <a:lnTo>
                      <a:pt x="2342" y="431"/>
                    </a:lnTo>
                    <a:lnTo>
                      <a:pt x="2333" y="427"/>
                    </a:lnTo>
                    <a:lnTo>
                      <a:pt x="2324" y="423"/>
                    </a:lnTo>
                    <a:lnTo>
                      <a:pt x="2315" y="418"/>
                    </a:lnTo>
                    <a:lnTo>
                      <a:pt x="2315" y="418"/>
                    </a:lnTo>
                    <a:lnTo>
                      <a:pt x="2275" y="385"/>
                    </a:lnTo>
                    <a:lnTo>
                      <a:pt x="2275" y="385"/>
                    </a:lnTo>
                    <a:lnTo>
                      <a:pt x="2262" y="376"/>
                    </a:lnTo>
                    <a:lnTo>
                      <a:pt x="2250" y="369"/>
                    </a:lnTo>
                    <a:lnTo>
                      <a:pt x="2250" y="369"/>
                    </a:lnTo>
                    <a:lnTo>
                      <a:pt x="2244" y="365"/>
                    </a:lnTo>
                    <a:lnTo>
                      <a:pt x="2241" y="364"/>
                    </a:lnTo>
                    <a:lnTo>
                      <a:pt x="2228" y="362"/>
                    </a:lnTo>
                    <a:lnTo>
                      <a:pt x="2228" y="362"/>
                    </a:lnTo>
                    <a:lnTo>
                      <a:pt x="2210" y="355"/>
                    </a:lnTo>
                    <a:lnTo>
                      <a:pt x="2194" y="349"/>
                    </a:lnTo>
                    <a:lnTo>
                      <a:pt x="2194" y="349"/>
                    </a:lnTo>
                    <a:lnTo>
                      <a:pt x="2177" y="340"/>
                    </a:lnTo>
                    <a:lnTo>
                      <a:pt x="2159" y="335"/>
                    </a:lnTo>
                    <a:lnTo>
                      <a:pt x="2159" y="335"/>
                    </a:lnTo>
                    <a:lnTo>
                      <a:pt x="2150" y="331"/>
                    </a:lnTo>
                    <a:lnTo>
                      <a:pt x="2139" y="331"/>
                    </a:lnTo>
                    <a:lnTo>
                      <a:pt x="2130" y="331"/>
                    </a:lnTo>
                    <a:lnTo>
                      <a:pt x="2121" y="335"/>
                    </a:lnTo>
                    <a:lnTo>
                      <a:pt x="2121" y="335"/>
                    </a:lnTo>
                    <a:lnTo>
                      <a:pt x="2107" y="347"/>
                    </a:lnTo>
                    <a:lnTo>
                      <a:pt x="2098" y="351"/>
                    </a:lnTo>
                    <a:lnTo>
                      <a:pt x="2089" y="353"/>
                    </a:lnTo>
                    <a:lnTo>
                      <a:pt x="2089" y="353"/>
                    </a:lnTo>
                    <a:lnTo>
                      <a:pt x="2081" y="351"/>
                    </a:lnTo>
                    <a:lnTo>
                      <a:pt x="2076" y="349"/>
                    </a:lnTo>
                    <a:lnTo>
                      <a:pt x="2065" y="346"/>
                    </a:lnTo>
                    <a:lnTo>
                      <a:pt x="2065" y="346"/>
                    </a:lnTo>
                    <a:lnTo>
                      <a:pt x="2054" y="344"/>
                    </a:lnTo>
                    <a:lnTo>
                      <a:pt x="2043" y="344"/>
                    </a:lnTo>
                    <a:lnTo>
                      <a:pt x="2024" y="347"/>
                    </a:lnTo>
                    <a:lnTo>
                      <a:pt x="2002" y="353"/>
                    </a:lnTo>
                    <a:lnTo>
                      <a:pt x="1991" y="355"/>
                    </a:lnTo>
                    <a:lnTo>
                      <a:pt x="1982" y="355"/>
                    </a:lnTo>
                    <a:lnTo>
                      <a:pt x="1982" y="355"/>
                    </a:lnTo>
                    <a:lnTo>
                      <a:pt x="1971" y="351"/>
                    </a:lnTo>
                    <a:lnTo>
                      <a:pt x="1964" y="347"/>
                    </a:lnTo>
                    <a:lnTo>
                      <a:pt x="1946" y="335"/>
                    </a:lnTo>
                    <a:lnTo>
                      <a:pt x="1946" y="335"/>
                    </a:lnTo>
                    <a:lnTo>
                      <a:pt x="1929" y="324"/>
                    </a:lnTo>
                    <a:lnTo>
                      <a:pt x="1910" y="317"/>
                    </a:lnTo>
                    <a:lnTo>
                      <a:pt x="1910" y="317"/>
                    </a:lnTo>
                    <a:lnTo>
                      <a:pt x="1900" y="315"/>
                    </a:lnTo>
                    <a:lnTo>
                      <a:pt x="1893" y="313"/>
                    </a:lnTo>
                    <a:lnTo>
                      <a:pt x="1877" y="315"/>
                    </a:lnTo>
                    <a:lnTo>
                      <a:pt x="1861" y="318"/>
                    </a:lnTo>
                    <a:lnTo>
                      <a:pt x="1844" y="322"/>
                    </a:lnTo>
                    <a:lnTo>
                      <a:pt x="1844" y="322"/>
                    </a:lnTo>
                    <a:lnTo>
                      <a:pt x="1824" y="322"/>
                    </a:lnTo>
                    <a:lnTo>
                      <a:pt x="1814" y="322"/>
                    </a:lnTo>
                    <a:lnTo>
                      <a:pt x="1805" y="320"/>
                    </a:lnTo>
                    <a:lnTo>
                      <a:pt x="1805" y="320"/>
                    </a:lnTo>
                    <a:lnTo>
                      <a:pt x="1799" y="318"/>
                    </a:lnTo>
                    <a:lnTo>
                      <a:pt x="1796" y="315"/>
                    </a:lnTo>
                    <a:lnTo>
                      <a:pt x="1794" y="313"/>
                    </a:lnTo>
                    <a:lnTo>
                      <a:pt x="1794" y="309"/>
                    </a:lnTo>
                    <a:lnTo>
                      <a:pt x="1796" y="304"/>
                    </a:lnTo>
                    <a:lnTo>
                      <a:pt x="1796" y="295"/>
                    </a:lnTo>
                    <a:lnTo>
                      <a:pt x="1796" y="295"/>
                    </a:lnTo>
                    <a:lnTo>
                      <a:pt x="1794" y="289"/>
                    </a:lnTo>
                    <a:lnTo>
                      <a:pt x="1788" y="286"/>
                    </a:lnTo>
                    <a:lnTo>
                      <a:pt x="1781" y="282"/>
                    </a:lnTo>
                    <a:lnTo>
                      <a:pt x="1776" y="282"/>
                    </a:lnTo>
                    <a:lnTo>
                      <a:pt x="1776" y="282"/>
                    </a:lnTo>
                    <a:lnTo>
                      <a:pt x="1768" y="282"/>
                    </a:lnTo>
                    <a:lnTo>
                      <a:pt x="1763" y="282"/>
                    </a:lnTo>
                    <a:lnTo>
                      <a:pt x="1759" y="286"/>
                    </a:lnTo>
                    <a:lnTo>
                      <a:pt x="1754" y="291"/>
                    </a:lnTo>
                    <a:lnTo>
                      <a:pt x="1754" y="291"/>
                    </a:lnTo>
                    <a:lnTo>
                      <a:pt x="1748" y="297"/>
                    </a:lnTo>
                    <a:lnTo>
                      <a:pt x="1743" y="298"/>
                    </a:lnTo>
                    <a:lnTo>
                      <a:pt x="1736" y="300"/>
                    </a:lnTo>
                    <a:lnTo>
                      <a:pt x="1729" y="300"/>
                    </a:lnTo>
                    <a:lnTo>
                      <a:pt x="1729" y="300"/>
                    </a:lnTo>
                    <a:lnTo>
                      <a:pt x="1721" y="298"/>
                    </a:lnTo>
                    <a:lnTo>
                      <a:pt x="1718" y="295"/>
                    </a:lnTo>
                    <a:lnTo>
                      <a:pt x="1716" y="288"/>
                    </a:lnTo>
                    <a:lnTo>
                      <a:pt x="1714" y="282"/>
                    </a:lnTo>
                    <a:lnTo>
                      <a:pt x="1714" y="282"/>
                    </a:lnTo>
                    <a:lnTo>
                      <a:pt x="1712" y="277"/>
                    </a:lnTo>
                    <a:lnTo>
                      <a:pt x="1710" y="275"/>
                    </a:lnTo>
                    <a:lnTo>
                      <a:pt x="1703" y="271"/>
                    </a:lnTo>
                    <a:lnTo>
                      <a:pt x="1694" y="268"/>
                    </a:lnTo>
                    <a:lnTo>
                      <a:pt x="1685" y="268"/>
                    </a:lnTo>
                    <a:lnTo>
                      <a:pt x="1685" y="268"/>
                    </a:lnTo>
                    <a:lnTo>
                      <a:pt x="1671" y="266"/>
                    </a:lnTo>
                    <a:lnTo>
                      <a:pt x="1662" y="266"/>
                    </a:lnTo>
                    <a:lnTo>
                      <a:pt x="1654" y="270"/>
                    </a:lnTo>
                    <a:lnTo>
                      <a:pt x="1654" y="270"/>
                    </a:lnTo>
                    <a:lnTo>
                      <a:pt x="1651" y="271"/>
                    </a:lnTo>
                    <a:lnTo>
                      <a:pt x="1651" y="275"/>
                    </a:lnTo>
                    <a:lnTo>
                      <a:pt x="1651" y="275"/>
                    </a:lnTo>
                    <a:lnTo>
                      <a:pt x="1649" y="275"/>
                    </a:lnTo>
                    <a:lnTo>
                      <a:pt x="1651" y="277"/>
                    </a:lnTo>
                    <a:lnTo>
                      <a:pt x="1651" y="277"/>
                    </a:lnTo>
                    <a:lnTo>
                      <a:pt x="1651" y="280"/>
                    </a:lnTo>
                    <a:lnTo>
                      <a:pt x="1651" y="284"/>
                    </a:lnTo>
                    <a:lnTo>
                      <a:pt x="1651" y="284"/>
                    </a:lnTo>
                    <a:lnTo>
                      <a:pt x="1647" y="291"/>
                    </a:lnTo>
                    <a:lnTo>
                      <a:pt x="1645" y="297"/>
                    </a:lnTo>
                    <a:lnTo>
                      <a:pt x="1645" y="297"/>
                    </a:lnTo>
                    <a:lnTo>
                      <a:pt x="1645" y="304"/>
                    </a:lnTo>
                    <a:lnTo>
                      <a:pt x="1643" y="304"/>
                    </a:lnTo>
                    <a:lnTo>
                      <a:pt x="1638" y="304"/>
                    </a:lnTo>
                    <a:lnTo>
                      <a:pt x="1638" y="304"/>
                    </a:lnTo>
                    <a:lnTo>
                      <a:pt x="1633" y="304"/>
                    </a:lnTo>
                    <a:lnTo>
                      <a:pt x="1629" y="302"/>
                    </a:lnTo>
                    <a:lnTo>
                      <a:pt x="1627" y="298"/>
                    </a:lnTo>
                    <a:lnTo>
                      <a:pt x="1624" y="297"/>
                    </a:lnTo>
                    <a:lnTo>
                      <a:pt x="1624" y="297"/>
                    </a:lnTo>
                    <a:lnTo>
                      <a:pt x="1618" y="298"/>
                    </a:lnTo>
                    <a:lnTo>
                      <a:pt x="1616" y="300"/>
                    </a:lnTo>
                    <a:lnTo>
                      <a:pt x="1616" y="304"/>
                    </a:lnTo>
                    <a:lnTo>
                      <a:pt x="1615" y="308"/>
                    </a:lnTo>
                    <a:lnTo>
                      <a:pt x="1615" y="308"/>
                    </a:lnTo>
                    <a:lnTo>
                      <a:pt x="1611" y="309"/>
                    </a:lnTo>
                    <a:lnTo>
                      <a:pt x="1607" y="311"/>
                    </a:lnTo>
                    <a:lnTo>
                      <a:pt x="1604" y="309"/>
                    </a:lnTo>
                    <a:lnTo>
                      <a:pt x="1600" y="308"/>
                    </a:lnTo>
                    <a:lnTo>
                      <a:pt x="1586" y="298"/>
                    </a:lnTo>
                    <a:lnTo>
                      <a:pt x="1586" y="298"/>
                    </a:lnTo>
                    <a:lnTo>
                      <a:pt x="1580" y="295"/>
                    </a:lnTo>
                    <a:lnTo>
                      <a:pt x="1576" y="293"/>
                    </a:lnTo>
                    <a:lnTo>
                      <a:pt x="1573" y="293"/>
                    </a:lnTo>
                    <a:lnTo>
                      <a:pt x="1573" y="293"/>
                    </a:lnTo>
                    <a:lnTo>
                      <a:pt x="1569" y="293"/>
                    </a:lnTo>
                    <a:lnTo>
                      <a:pt x="1567" y="295"/>
                    </a:lnTo>
                    <a:lnTo>
                      <a:pt x="1564" y="298"/>
                    </a:lnTo>
                    <a:lnTo>
                      <a:pt x="1564" y="298"/>
                    </a:lnTo>
                    <a:lnTo>
                      <a:pt x="1557" y="298"/>
                    </a:lnTo>
                    <a:lnTo>
                      <a:pt x="1551" y="297"/>
                    </a:lnTo>
                    <a:lnTo>
                      <a:pt x="1538" y="289"/>
                    </a:lnTo>
                    <a:lnTo>
                      <a:pt x="1538" y="289"/>
                    </a:lnTo>
                    <a:lnTo>
                      <a:pt x="1531" y="288"/>
                    </a:lnTo>
                    <a:lnTo>
                      <a:pt x="1526" y="289"/>
                    </a:lnTo>
                    <a:lnTo>
                      <a:pt x="1522" y="293"/>
                    </a:lnTo>
                    <a:lnTo>
                      <a:pt x="1522" y="297"/>
                    </a:lnTo>
                    <a:lnTo>
                      <a:pt x="1522" y="300"/>
                    </a:lnTo>
                    <a:lnTo>
                      <a:pt x="1522" y="300"/>
                    </a:lnTo>
                    <a:lnTo>
                      <a:pt x="1526" y="306"/>
                    </a:lnTo>
                    <a:lnTo>
                      <a:pt x="1529" y="311"/>
                    </a:lnTo>
                    <a:lnTo>
                      <a:pt x="1531" y="315"/>
                    </a:lnTo>
                    <a:lnTo>
                      <a:pt x="1531" y="317"/>
                    </a:lnTo>
                    <a:lnTo>
                      <a:pt x="1529" y="320"/>
                    </a:lnTo>
                    <a:lnTo>
                      <a:pt x="1528" y="324"/>
                    </a:lnTo>
                    <a:lnTo>
                      <a:pt x="1528" y="324"/>
                    </a:lnTo>
                    <a:lnTo>
                      <a:pt x="1524" y="326"/>
                    </a:lnTo>
                    <a:lnTo>
                      <a:pt x="1520" y="326"/>
                    </a:lnTo>
                    <a:lnTo>
                      <a:pt x="1515" y="324"/>
                    </a:lnTo>
                    <a:lnTo>
                      <a:pt x="1510" y="320"/>
                    </a:lnTo>
                    <a:lnTo>
                      <a:pt x="1506" y="315"/>
                    </a:lnTo>
                    <a:lnTo>
                      <a:pt x="1506" y="315"/>
                    </a:lnTo>
                    <a:lnTo>
                      <a:pt x="1500" y="311"/>
                    </a:lnTo>
                    <a:lnTo>
                      <a:pt x="1495" y="309"/>
                    </a:lnTo>
                    <a:lnTo>
                      <a:pt x="1495" y="309"/>
                    </a:lnTo>
                    <a:lnTo>
                      <a:pt x="1490" y="309"/>
                    </a:lnTo>
                    <a:lnTo>
                      <a:pt x="1486" y="309"/>
                    </a:lnTo>
                    <a:lnTo>
                      <a:pt x="1484" y="306"/>
                    </a:lnTo>
                    <a:lnTo>
                      <a:pt x="1484" y="306"/>
                    </a:lnTo>
                    <a:lnTo>
                      <a:pt x="1484" y="302"/>
                    </a:lnTo>
                    <a:lnTo>
                      <a:pt x="1482" y="297"/>
                    </a:lnTo>
                    <a:lnTo>
                      <a:pt x="1482" y="297"/>
                    </a:lnTo>
                    <a:lnTo>
                      <a:pt x="1479" y="295"/>
                    </a:lnTo>
                    <a:lnTo>
                      <a:pt x="1477" y="293"/>
                    </a:lnTo>
                    <a:lnTo>
                      <a:pt x="1470" y="293"/>
                    </a:lnTo>
                    <a:lnTo>
                      <a:pt x="1470" y="293"/>
                    </a:lnTo>
                    <a:lnTo>
                      <a:pt x="1464" y="291"/>
                    </a:lnTo>
                    <a:lnTo>
                      <a:pt x="1462" y="288"/>
                    </a:lnTo>
                    <a:lnTo>
                      <a:pt x="1461" y="284"/>
                    </a:lnTo>
                    <a:lnTo>
                      <a:pt x="1459" y="279"/>
                    </a:lnTo>
                    <a:lnTo>
                      <a:pt x="1459" y="279"/>
                    </a:lnTo>
                    <a:lnTo>
                      <a:pt x="1453" y="277"/>
                    </a:lnTo>
                    <a:lnTo>
                      <a:pt x="1448" y="275"/>
                    </a:lnTo>
                    <a:lnTo>
                      <a:pt x="1434" y="275"/>
                    </a:lnTo>
                    <a:lnTo>
                      <a:pt x="1426" y="275"/>
                    </a:lnTo>
                    <a:lnTo>
                      <a:pt x="1421" y="273"/>
                    </a:lnTo>
                    <a:lnTo>
                      <a:pt x="1417" y="268"/>
                    </a:lnTo>
                    <a:lnTo>
                      <a:pt x="1417" y="260"/>
                    </a:lnTo>
                    <a:lnTo>
                      <a:pt x="1417" y="260"/>
                    </a:lnTo>
                    <a:lnTo>
                      <a:pt x="1419" y="257"/>
                    </a:lnTo>
                    <a:lnTo>
                      <a:pt x="1421" y="255"/>
                    </a:lnTo>
                    <a:lnTo>
                      <a:pt x="1424" y="253"/>
                    </a:lnTo>
                    <a:lnTo>
                      <a:pt x="1430" y="250"/>
                    </a:lnTo>
                    <a:lnTo>
                      <a:pt x="1432" y="248"/>
                    </a:lnTo>
                    <a:lnTo>
                      <a:pt x="1434" y="246"/>
                    </a:lnTo>
                    <a:lnTo>
                      <a:pt x="1434" y="246"/>
                    </a:lnTo>
                    <a:lnTo>
                      <a:pt x="1434" y="241"/>
                    </a:lnTo>
                    <a:lnTo>
                      <a:pt x="1430" y="235"/>
                    </a:lnTo>
                    <a:lnTo>
                      <a:pt x="1424" y="230"/>
                    </a:lnTo>
                    <a:lnTo>
                      <a:pt x="1419" y="226"/>
                    </a:lnTo>
                    <a:lnTo>
                      <a:pt x="1412" y="222"/>
                    </a:lnTo>
                    <a:lnTo>
                      <a:pt x="1403" y="221"/>
                    </a:lnTo>
                    <a:lnTo>
                      <a:pt x="1397" y="221"/>
                    </a:lnTo>
                    <a:lnTo>
                      <a:pt x="1392" y="222"/>
                    </a:lnTo>
                    <a:lnTo>
                      <a:pt x="1392" y="222"/>
                    </a:lnTo>
                    <a:lnTo>
                      <a:pt x="1388" y="224"/>
                    </a:lnTo>
                    <a:lnTo>
                      <a:pt x="1385" y="228"/>
                    </a:lnTo>
                    <a:lnTo>
                      <a:pt x="1383" y="233"/>
                    </a:lnTo>
                    <a:lnTo>
                      <a:pt x="1381" y="237"/>
                    </a:lnTo>
                    <a:lnTo>
                      <a:pt x="1381" y="237"/>
                    </a:lnTo>
                    <a:lnTo>
                      <a:pt x="1383" y="241"/>
                    </a:lnTo>
                    <a:lnTo>
                      <a:pt x="1385" y="242"/>
                    </a:lnTo>
                    <a:lnTo>
                      <a:pt x="1390" y="244"/>
                    </a:lnTo>
                    <a:lnTo>
                      <a:pt x="1395" y="244"/>
                    </a:lnTo>
                    <a:lnTo>
                      <a:pt x="1401" y="248"/>
                    </a:lnTo>
                    <a:lnTo>
                      <a:pt x="1401" y="248"/>
                    </a:lnTo>
                    <a:lnTo>
                      <a:pt x="1405" y="251"/>
                    </a:lnTo>
                    <a:lnTo>
                      <a:pt x="1403" y="257"/>
                    </a:lnTo>
                    <a:lnTo>
                      <a:pt x="1399" y="260"/>
                    </a:lnTo>
                    <a:lnTo>
                      <a:pt x="1394" y="262"/>
                    </a:lnTo>
                    <a:lnTo>
                      <a:pt x="1394" y="262"/>
                    </a:lnTo>
                    <a:lnTo>
                      <a:pt x="1386" y="262"/>
                    </a:lnTo>
                    <a:lnTo>
                      <a:pt x="1381" y="260"/>
                    </a:lnTo>
                    <a:lnTo>
                      <a:pt x="1367" y="255"/>
                    </a:lnTo>
                    <a:lnTo>
                      <a:pt x="1367" y="255"/>
                    </a:lnTo>
                    <a:lnTo>
                      <a:pt x="1356" y="253"/>
                    </a:lnTo>
                    <a:lnTo>
                      <a:pt x="1345" y="255"/>
                    </a:lnTo>
                    <a:lnTo>
                      <a:pt x="1334" y="255"/>
                    </a:lnTo>
                    <a:lnTo>
                      <a:pt x="1325" y="253"/>
                    </a:lnTo>
                    <a:lnTo>
                      <a:pt x="1325" y="253"/>
                    </a:lnTo>
                    <a:lnTo>
                      <a:pt x="1321" y="251"/>
                    </a:lnTo>
                    <a:lnTo>
                      <a:pt x="1319" y="248"/>
                    </a:lnTo>
                    <a:lnTo>
                      <a:pt x="1316" y="242"/>
                    </a:lnTo>
                    <a:lnTo>
                      <a:pt x="1316" y="242"/>
                    </a:lnTo>
                    <a:lnTo>
                      <a:pt x="1310" y="235"/>
                    </a:lnTo>
                    <a:lnTo>
                      <a:pt x="1303" y="232"/>
                    </a:lnTo>
                    <a:lnTo>
                      <a:pt x="1303" y="232"/>
                    </a:lnTo>
                    <a:lnTo>
                      <a:pt x="1292" y="228"/>
                    </a:lnTo>
                    <a:lnTo>
                      <a:pt x="1281" y="226"/>
                    </a:lnTo>
                    <a:lnTo>
                      <a:pt x="1272" y="226"/>
                    </a:lnTo>
                    <a:lnTo>
                      <a:pt x="1262" y="230"/>
                    </a:lnTo>
                    <a:lnTo>
                      <a:pt x="1262" y="230"/>
                    </a:lnTo>
                    <a:lnTo>
                      <a:pt x="1254" y="232"/>
                    </a:lnTo>
                    <a:lnTo>
                      <a:pt x="1251" y="233"/>
                    </a:lnTo>
                    <a:lnTo>
                      <a:pt x="1243" y="244"/>
                    </a:lnTo>
                    <a:lnTo>
                      <a:pt x="1243" y="244"/>
                    </a:lnTo>
                    <a:lnTo>
                      <a:pt x="1240" y="248"/>
                    </a:lnTo>
                    <a:lnTo>
                      <a:pt x="1236" y="250"/>
                    </a:lnTo>
                    <a:lnTo>
                      <a:pt x="1233" y="248"/>
                    </a:lnTo>
                    <a:lnTo>
                      <a:pt x="1229" y="244"/>
                    </a:lnTo>
                    <a:lnTo>
                      <a:pt x="1229" y="244"/>
                    </a:lnTo>
                    <a:lnTo>
                      <a:pt x="1229" y="241"/>
                    </a:lnTo>
                    <a:lnTo>
                      <a:pt x="1229" y="237"/>
                    </a:lnTo>
                    <a:lnTo>
                      <a:pt x="1227" y="233"/>
                    </a:lnTo>
                    <a:lnTo>
                      <a:pt x="1222" y="233"/>
                    </a:lnTo>
                    <a:lnTo>
                      <a:pt x="1222" y="233"/>
                    </a:lnTo>
                    <a:lnTo>
                      <a:pt x="1220" y="235"/>
                    </a:lnTo>
                    <a:lnTo>
                      <a:pt x="1218" y="237"/>
                    </a:lnTo>
                    <a:lnTo>
                      <a:pt x="1214" y="239"/>
                    </a:lnTo>
                    <a:lnTo>
                      <a:pt x="1213" y="239"/>
                    </a:lnTo>
                    <a:lnTo>
                      <a:pt x="1213" y="239"/>
                    </a:lnTo>
                    <a:lnTo>
                      <a:pt x="1209" y="237"/>
                    </a:lnTo>
                    <a:lnTo>
                      <a:pt x="1207" y="235"/>
                    </a:lnTo>
                    <a:lnTo>
                      <a:pt x="1204" y="232"/>
                    </a:lnTo>
                    <a:lnTo>
                      <a:pt x="1204" y="232"/>
                    </a:lnTo>
                    <a:lnTo>
                      <a:pt x="1198" y="230"/>
                    </a:lnTo>
                    <a:lnTo>
                      <a:pt x="1195" y="232"/>
                    </a:lnTo>
                    <a:lnTo>
                      <a:pt x="1189" y="233"/>
                    </a:lnTo>
                    <a:lnTo>
                      <a:pt x="1186" y="237"/>
                    </a:lnTo>
                    <a:lnTo>
                      <a:pt x="1186" y="237"/>
                    </a:lnTo>
                    <a:lnTo>
                      <a:pt x="1184" y="242"/>
                    </a:lnTo>
                    <a:lnTo>
                      <a:pt x="1186" y="246"/>
                    </a:lnTo>
                    <a:lnTo>
                      <a:pt x="1187" y="250"/>
                    </a:lnTo>
                    <a:lnTo>
                      <a:pt x="1187" y="255"/>
                    </a:lnTo>
                    <a:lnTo>
                      <a:pt x="1187" y="255"/>
                    </a:lnTo>
                    <a:lnTo>
                      <a:pt x="1178" y="253"/>
                    </a:lnTo>
                    <a:lnTo>
                      <a:pt x="1173" y="251"/>
                    </a:lnTo>
                    <a:lnTo>
                      <a:pt x="1173" y="251"/>
                    </a:lnTo>
                    <a:lnTo>
                      <a:pt x="1167" y="253"/>
                    </a:lnTo>
                    <a:lnTo>
                      <a:pt x="1164" y="255"/>
                    </a:lnTo>
                    <a:lnTo>
                      <a:pt x="1160" y="259"/>
                    </a:lnTo>
                    <a:lnTo>
                      <a:pt x="1157" y="259"/>
                    </a:lnTo>
                    <a:lnTo>
                      <a:pt x="1157" y="259"/>
                    </a:lnTo>
                    <a:lnTo>
                      <a:pt x="1153" y="259"/>
                    </a:lnTo>
                    <a:lnTo>
                      <a:pt x="1151" y="257"/>
                    </a:lnTo>
                    <a:lnTo>
                      <a:pt x="1149" y="255"/>
                    </a:lnTo>
                    <a:lnTo>
                      <a:pt x="1149" y="253"/>
                    </a:lnTo>
                    <a:lnTo>
                      <a:pt x="1153" y="248"/>
                    </a:lnTo>
                    <a:lnTo>
                      <a:pt x="1157" y="244"/>
                    </a:lnTo>
                    <a:lnTo>
                      <a:pt x="1157" y="244"/>
                    </a:lnTo>
                    <a:lnTo>
                      <a:pt x="1169" y="239"/>
                    </a:lnTo>
                    <a:lnTo>
                      <a:pt x="1173" y="235"/>
                    </a:lnTo>
                    <a:lnTo>
                      <a:pt x="1178" y="230"/>
                    </a:lnTo>
                    <a:lnTo>
                      <a:pt x="1178" y="230"/>
                    </a:lnTo>
                    <a:lnTo>
                      <a:pt x="1189" y="219"/>
                    </a:lnTo>
                    <a:lnTo>
                      <a:pt x="1195" y="213"/>
                    </a:lnTo>
                    <a:lnTo>
                      <a:pt x="1202" y="210"/>
                    </a:lnTo>
                    <a:lnTo>
                      <a:pt x="1202" y="210"/>
                    </a:lnTo>
                    <a:lnTo>
                      <a:pt x="1211" y="208"/>
                    </a:lnTo>
                    <a:lnTo>
                      <a:pt x="1220" y="208"/>
                    </a:lnTo>
                    <a:lnTo>
                      <a:pt x="1229" y="208"/>
                    </a:lnTo>
                    <a:lnTo>
                      <a:pt x="1238" y="204"/>
                    </a:lnTo>
                    <a:lnTo>
                      <a:pt x="1238" y="204"/>
                    </a:lnTo>
                    <a:lnTo>
                      <a:pt x="1247" y="201"/>
                    </a:lnTo>
                    <a:lnTo>
                      <a:pt x="1251" y="195"/>
                    </a:lnTo>
                    <a:lnTo>
                      <a:pt x="1251" y="190"/>
                    </a:lnTo>
                    <a:lnTo>
                      <a:pt x="1247" y="183"/>
                    </a:lnTo>
                    <a:lnTo>
                      <a:pt x="1247" y="183"/>
                    </a:lnTo>
                    <a:lnTo>
                      <a:pt x="1243" y="177"/>
                    </a:lnTo>
                    <a:lnTo>
                      <a:pt x="1242" y="175"/>
                    </a:lnTo>
                    <a:lnTo>
                      <a:pt x="1242" y="172"/>
                    </a:lnTo>
                    <a:lnTo>
                      <a:pt x="1242" y="172"/>
                    </a:lnTo>
                    <a:lnTo>
                      <a:pt x="1243" y="165"/>
                    </a:lnTo>
                    <a:lnTo>
                      <a:pt x="1243" y="161"/>
                    </a:lnTo>
                    <a:lnTo>
                      <a:pt x="1240" y="156"/>
                    </a:lnTo>
                    <a:lnTo>
                      <a:pt x="1240" y="156"/>
                    </a:lnTo>
                    <a:lnTo>
                      <a:pt x="1234" y="154"/>
                    </a:lnTo>
                    <a:lnTo>
                      <a:pt x="1227" y="150"/>
                    </a:lnTo>
                    <a:lnTo>
                      <a:pt x="1227" y="150"/>
                    </a:lnTo>
                    <a:lnTo>
                      <a:pt x="1225" y="146"/>
                    </a:lnTo>
                    <a:lnTo>
                      <a:pt x="1224" y="143"/>
                    </a:lnTo>
                    <a:lnTo>
                      <a:pt x="1222" y="137"/>
                    </a:lnTo>
                    <a:lnTo>
                      <a:pt x="1218" y="134"/>
                    </a:lnTo>
                    <a:lnTo>
                      <a:pt x="1218" y="134"/>
                    </a:lnTo>
                    <a:lnTo>
                      <a:pt x="1214" y="132"/>
                    </a:lnTo>
                    <a:lnTo>
                      <a:pt x="1211" y="132"/>
                    </a:lnTo>
                    <a:lnTo>
                      <a:pt x="1202" y="136"/>
                    </a:lnTo>
                    <a:lnTo>
                      <a:pt x="1202" y="136"/>
                    </a:lnTo>
                    <a:lnTo>
                      <a:pt x="1191" y="136"/>
                    </a:lnTo>
                    <a:lnTo>
                      <a:pt x="1180" y="137"/>
                    </a:lnTo>
                    <a:lnTo>
                      <a:pt x="1180" y="137"/>
                    </a:lnTo>
                    <a:lnTo>
                      <a:pt x="1175" y="139"/>
                    </a:lnTo>
                    <a:lnTo>
                      <a:pt x="1167" y="143"/>
                    </a:lnTo>
                    <a:lnTo>
                      <a:pt x="1167" y="143"/>
                    </a:lnTo>
                    <a:lnTo>
                      <a:pt x="1162" y="143"/>
                    </a:lnTo>
                    <a:lnTo>
                      <a:pt x="1157" y="141"/>
                    </a:lnTo>
                    <a:lnTo>
                      <a:pt x="1146" y="134"/>
                    </a:lnTo>
                    <a:lnTo>
                      <a:pt x="1129" y="116"/>
                    </a:lnTo>
                    <a:lnTo>
                      <a:pt x="1129" y="116"/>
                    </a:lnTo>
                    <a:lnTo>
                      <a:pt x="1122" y="112"/>
                    </a:lnTo>
                    <a:lnTo>
                      <a:pt x="1115" y="108"/>
                    </a:lnTo>
                    <a:lnTo>
                      <a:pt x="1115" y="108"/>
                    </a:lnTo>
                    <a:lnTo>
                      <a:pt x="1108" y="107"/>
                    </a:lnTo>
                    <a:lnTo>
                      <a:pt x="1099" y="107"/>
                    </a:lnTo>
                    <a:lnTo>
                      <a:pt x="1082" y="110"/>
                    </a:lnTo>
                    <a:lnTo>
                      <a:pt x="1082" y="110"/>
                    </a:lnTo>
                    <a:lnTo>
                      <a:pt x="1066" y="116"/>
                    </a:lnTo>
                    <a:lnTo>
                      <a:pt x="1059" y="119"/>
                    </a:lnTo>
                    <a:lnTo>
                      <a:pt x="1057" y="123"/>
                    </a:lnTo>
                    <a:lnTo>
                      <a:pt x="1057" y="128"/>
                    </a:lnTo>
                    <a:lnTo>
                      <a:pt x="1057" y="128"/>
                    </a:lnTo>
                    <a:lnTo>
                      <a:pt x="1055" y="134"/>
                    </a:lnTo>
                    <a:lnTo>
                      <a:pt x="1057" y="139"/>
                    </a:lnTo>
                    <a:lnTo>
                      <a:pt x="1057" y="139"/>
                    </a:lnTo>
                    <a:lnTo>
                      <a:pt x="1061" y="145"/>
                    </a:lnTo>
                    <a:lnTo>
                      <a:pt x="1061" y="146"/>
                    </a:lnTo>
                    <a:lnTo>
                      <a:pt x="1061" y="148"/>
                    </a:lnTo>
                    <a:lnTo>
                      <a:pt x="1061" y="148"/>
                    </a:lnTo>
                    <a:lnTo>
                      <a:pt x="1057" y="150"/>
                    </a:lnTo>
                    <a:lnTo>
                      <a:pt x="1053" y="150"/>
                    </a:lnTo>
                    <a:lnTo>
                      <a:pt x="1044" y="146"/>
                    </a:lnTo>
                    <a:lnTo>
                      <a:pt x="1035" y="143"/>
                    </a:lnTo>
                    <a:lnTo>
                      <a:pt x="1032" y="141"/>
                    </a:lnTo>
                    <a:lnTo>
                      <a:pt x="1026" y="143"/>
                    </a:lnTo>
                    <a:lnTo>
                      <a:pt x="1026" y="143"/>
                    </a:lnTo>
                    <a:lnTo>
                      <a:pt x="1024" y="145"/>
                    </a:lnTo>
                    <a:lnTo>
                      <a:pt x="1023" y="146"/>
                    </a:lnTo>
                    <a:lnTo>
                      <a:pt x="1021" y="152"/>
                    </a:lnTo>
                    <a:lnTo>
                      <a:pt x="1017" y="156"/>
                    </a:lnTo>
                    <a:lnTo>
                      <a:pt x="1015" y="159"/>
                    </a:lnTo>
                    <a:lnTo>
                      <a:pt x="1012" y="159"/>
                    </a:lnTo>
                    <a:lnTo>
                      <a:pt x="1012" y="159"/>
                    </a:lnTo>
                    <a:lnTo>
                      <a:pt x="1003" y="161"/>
                    </a:lnTo>
                    <a:lnTo>
                      <a:pt x="999" y="157"/>
                    </a:lnTo>
                    <a:lnTo>
                      <a:pt x="995" y="154"/>
                    </a:lnTo>
                    <a:lnTo>
                      <a:pt x="992" y="148"/>
                    </a:lnTo>
                    <a:lnTo>
                      <a:pt x="992" y="148"/>
                    </a:lnTo>
                    <a:lnTo>
                      <a:pt x="986" y="148"/>
                    </a:lnTo>
                    <a:lnTo>
                      <a:pt x="983" y="148"/>
                    </a:lnTo>
                    <a:lnTo>
                      <a:pt x="976" y="156"/>
                    </a:lnTo>
                    <a:lnTo>
                      <a:pt x="976" y="156"/>
                    </a:lnTo>
                    <a:lnTo>
                      <a:pt x="972" y="159"/>
                    </a:lnTo>
                    <a:lnTo>
                      <a:pt x="968" y="159"/>
                    </a:lnTo>
                    <a:lnTo>
                      <a:pt x="959" y="159"/>
                    </a:lnTo>
                    <a:lnTo>
                      <a:pt x="950" y="157"/>
                    </a:lnTo>
                    <a:lnTo>
                      <a:pt x="947" y="157"/>
                    </a:lnTo>
                    <a:lnTo>
                      <a:pt x="941" y="159"/>
                    </a:lnTo>
                    <a:lnTo>
                      <a:pt x="941" y="159"/>
                    </a:lnTo>
                    <a:lnTo>
                      <a:pt x="938" y="163"/>
                    </a:lnTo>
                    <a:lnTo>
                      <a:pt x="932" y="165"/>
                    </a:lnTo>
                    <a:lnTo>
                      <a:pt x="932" y="165"/>
                    </a:lnTo>
                    <a:lnTo>
                      <a:pt x="925" y="163"/>
                    </a:lnTo>
                    <a:lnTo>
                      <a:pt x="916" y="161"/>
                    </a:lnTo>
                    <a:lnTo>
                      <a:pt x="916" y="161"/>
                    </a:lnTo>
                    <a:lnTo>
                      <a:pt x="900" y="159"/>
                    </a:lnTo>
                    <a:lnTo>
                      <a:pt x="881" y="161"/>
                    </a:lnTo>
                    <a:lnTo>
                      <a:pt x="863" y="166"/>
                    </a:lnTo>
                    <a:lnTo>
                      <a:pt x="856" y="170"/>
                    </a:lnTo>
                    <a:lnTo>
                      <a:pt x="849" y="174"/>
                    </a:lnTo>
                    <a:lnTo>
                      <a:pt x="849" y="174"/>
                    </a:lnTo>
                    <a:lnTo>
                      <a:pt x="843" y="179"/>
                    </a:lnTo>
                    <a:lnTo>
                      <a:pt x="842" y="184"/>
                    </a:lnTo>
                    <a:lnTo>
                      <a:pt x="840" y="190"/>
                    </a:lnTo>
                    <a:lnTo>
                      <a:pt x="842" y="195"/>
                    </a:lnTo>
                    <a:lnTo>
                      <a:pt x="847" y="208"/>
                    </a:lnTo>
                    <a:lnTo>
                      <a:pt x="854" y="219"/>
                    </a:lnTo>
                    <a:lnTo>
                      <a:pt x="854" y="219"/>
                    </a:lnTo>
                    <a:lnTo>
                      <a:pt x="856" y="224"/>
                    </a:lnTo>
                    <a:lnTo>
                      <a:pt x="858" y="230"/>
                    </a:lnTo>
                    <a:lnTo>
                      <a:pt x="858" y="232"/>
                    </a:lnTo>
                    <a:lnTo>
                      <a:pt x="856" y="233"/>
                    </a:lnTo>
                    <a:lnTo>
                      <a:pt x="854" y="233"/>
                    </a:lnTo>
                    <a:lnTo>
                      <a:pt x="849" y="233"/>
                    </a:lnTo>
                    <a:lnTo>
                      <a:pt x="849" y="233"/>
                    </a:lnTo>
                    <a:lnTo>
                      <a:pt x="847" y="233"/>
                    </a:lnTo>
                    <a:lnTo>
                      <a:pt x="843" y="232"/>
                    </a:lnTo>
                    <a:lnTo>
                      <a:pt x="840" y="226"/>
                    </a:lnTo>
                    <a:lnTo>
                      <a:pt x="836" y="221"/>
                    </a:lnTo>
                    <a:lnTo>
                      <a:pt x="833" y="219"/>
                    </a:lnTo>
                    <a:lnTo>
                      <a:pt x="831" y="217"/>
                    </a:lnTo>
                    <a:lnTo>
                      <a:pt x="831" y="217"/>
                    </a:lnTo>
                    <a:lnTo>
                      <a:pt x="827" y="217"/>
                    </a:lnTo>
                    <a:lnTo>
                      <a:pt x="824" y="219"/>
                    </a:lnTo>
                    <a:lnTo>
                      <a:pt x="818" y="222"/>
                    </a:lnTo>
                    <a:lnTo>
                      <a:pt x="818" y="222"/>
                    </a:lnTo>
                    <a:lnTo>
                      <a:pt x="809" y="226"/>
                    </a:lnTo>
                    <a:lnTo>
                      <a:pt x="798" y="226"/>
                    </a:lnTo>
                    <a:lnTo>
                      <a:pt x="798" y="226"/>
                    </a:lnTo>
                    <a:lnTo>
                      <a:pt x="787" y="224"/>
                    </a:lnTo>
                    <a:lnTo>
                      <a:pt x="782" y="224"/>
                    </a:lnTo>
                    <a:lnTo>
                      <a:pt x="776" y="226"/>
                    </a:lnTo>
                    <a:lnTo>
                      <a:pt x="776" y="226"/>
                    </a:lnTo>
                    <a:lnTo>
                      <a:pt x="771" y="228"/>
                    </a:lnTo>
                    <a:lnTo>
                      <a:pt x="767" y="232"/>
                    </a:lnTo>
                    <a:lnTo>
                      <a:pt x="764" y="237"/>
                    </a:lnTo>
                    <a:lnTo>
                      <a:pt x="760" y="242"/>
                    </a:lnTo>
                    <a:lnTo>
                      <a:pt x="760" y="248"/>
                    </a:lnTo>
                    <a:lnTo>
                      <a:pt x="760" y="253"/>
                    </a:lnTo>
                    <a:lnTo>
                      <a:pt x="760" y="259"/>
                    </a:lnTo>
                    <a:lnTo>
                      <a:pt x="764" y="264"/>
                    </a:lnTo>
                    <a:lnTo>
                      <a:pt x="764" y="264"/>
                    </a:lnTo>
                    <a:lnTo>
                      <a:pt x="769" y="271"/>
                    </a:lnTo>
                    <a:lnTo>
                      <a:pt x="778" y="277"/>
                    </a:lnTo>
                    <a:lnTo>
                      <a:pt x="786" y="282"/>
                    </a:lnTo>
                    <a:lnTo>
                      <a:pt x="789" y="286"/>
                    </a:lnTo>
                    <a:lnTo>
                      <a:pt x="791" y="289"/>
                    </a:lnTo>
                    <a:lnTo>
                      <a:pt x="791" y="289"/>
                    </a:lnTo>
                    <a:lnTo>
                      <a:pt x="793" y="297"/>
                    </a:lnTo>
                    <a:lnTo>
                      <a:pt x="793" y="304"/>
                    </a:lnTo>
                    <a:lnTo>
                      <a:pt x="795" y="320"/>
                    </a:lnTo>
                    <a:lnTo>
                      <a:pt x="795" y="327"/>
                    </a:lnTo>
                    <a:lnTo>
                      <a:pt x="798" y="333"/>
                    </a:lnTo>
                    <a:lnTo>
                      <a:pt x="804" y="338"/>
                    </a:lnTo>
                    <a:lnTo>
                      <a:pt x="811" y="340"/>
                    </a:lnTo>
                    <a:lnTo>
                      <a:pt x="811" y="340"/>
                    </a:lnTo>
                    <a:lnTo>
                      <a:pt x="818" y="344"/>
                    </a:lnTo>
                    <a:lnTo>
                      <a:pt x="822" y="346"/>
                    </a:lnTo>
                    <a:lnTo>
                      <a:pt x="825" y="349"/>
                    </a:lnTo>
                    <a:lnTo>
                      <a:pt x="825" y="349"/>
                    </a:lnTo>
                    <a:lnTo>
                      <a:pt x="827" y="355"/>
                    </a:lnTo>
                    <a:lnTo>
                      <a:pt x="827" y="358"/>
                    </a:lnTo>
                    <a:lnTo>
                      <a:pt x="825" y="360"/>
                    </a:lnTo>
                    <a:lnTo>
                      <a:pt x="822" y="362"/>
                    </a:lnTo>
                    <a:lnTo>
                      <a:pt x="822" y="362"/>
                    </a:lnTo>
                    <a:lnTo>
                      <a:pt x="818" y="362"/>
                    </a:lnTo>
                    <a:lnTo>
                      <a:pt x="814" y="360"/>
                    </a:lnTo>
                    <a:lnTo>
                      <a:pt x="809" y="356"/>
                    </a:lnTo>
                    <a:lnTo>
                      <a:pt x="804" y="351"/>
                    </a:lnTo>
                    <a:lnTo>
                      <a:pt x="796" y="347"/>
                    </a:lnTo>
                    <a:lnTo>
                      <a:pt x="796" y="347"/>
                    </a:lnTo>
                    <a:lnTo>
                      <a:pt x="786" y="344"/>
                    </a:lnTo>
                    <a:lnTo>
                      <a:pt x="778" y="336"/>
                    </a:lnTo>
                    <a:lnTo>
                      <a:pt x="776" y="331"/>
                    </a:lnTo>
                    <a:lnTo>
                      <a:pt x="775" y="327"/>
                    </a:lnTo>
                    <a:lnTo>
                      <a:pt x="773" y="322"/>
                    </a:lnTo>
                    <a:lnTo>
                      <a:pt x="775" y="315"/>
                    </a:lnTo>
                    <a:lnTo>
                      <a:pt x="775" y="315"/>
                    </a:lnTo>
                    <a:lnTo>
                      <a:pt x="776" y="302"/>
                    </a:lnTo>
                    <a:lnTo>
                      <a:pt x="776" y="295"/>
                    </a:lnTo>
                    <a:lnTo>
                      <a:pt x="775" y="291"/>
                    </a:lnTo>
                    <a:lnTo>
                      <a:pt x="773" y="289"/>
                    </a:lnTo>
                    <a:lnTo>
                      <a:pt x="773" y="289"/>
                    </a:lnTo>
                    <a:lnTo>
                      <a:pt x="769" y="288"/>
                    </a:lnTo>
                    <a:lnTo>
                      <a:pt x="766" y="288"/>
                    </a:lnTo>
                    <a:lnTo>
                      <a:pt x="764" y="288"/>
                    </a:lnTo>
                    <a:lnTo>
                      <a:pt x="760" y="288"/>
                    </a:lnTo>
                    <a:lnTo>
                      <a:pt x="760" y="288"/>
                    </a:lnTo>
                    <a:lnTo>
                      <a:pt x="757" y="286"/>
                    </a:lnTo>
                    <a:lnTo>
                      <a:pt x="755" y="284"/>
                    </a:lnTo>
                    <a:lnTo>
                      <a:pt x="751" y="279"/>
                    </a:lnTo>
                    <a:lnTo>
                      <a:pt x="751" y="279"/>
                    </a:lnTo>
                    <a:lnTo>
                      <a:pt x="746" y="275"/>
                    </a:lnTo>
                    <a:lnTo>
                      <a:pt x="740" y="273"/>
                    </a:lnTo>
                    <a:lnTo>
                      <a:pt x="729" y="271"/>
                    </a:lnTo>
                    <a:lnTo>
                      <a:pt x="729" y="271"/>
                    </a:lnTo>
                    <a:lnTo>
                      <a:pt x="719" y="271"/>
                    </a:lnTo>
                    <a:lnTo>
                      <a:pt x="715" y="273"/>
                    </a:lnTo>
                    <a:lnTo>
                      <a:pt x="713" y="277"/>
                    </a:lnTo>
                    <a:lnTo>
                      <a:pt x="713" y="277"/>
                    </a:lnTo>
                    <a:lnTo>
                      <a:pt x="713" y="280"/>
                    </a:lnTo>
                    <a:lnTo>
                      <a:pt x="715" y="284"/>
                    </a:lnTo>
                    <a:lnTo>
                      <a:pt x="717" y="288"/>
                    </a:lnTo>
                    <a:lnTo>
                      <a:pt x="717" y="291"/>
                    </a:lnTo>
                    <a:lnTo>
                      <a:pt x="717" y="291"/>
                    </a:lnTo>
                    <a:lnTo>
                      <a:pt x="708" y="291"/>
                    </a:lnTo>
                    <a:lnTo>
                      <a:pt x="708" y="291"/>
                    </a:lnTo>
                    <a:lnTo>
                      <a:pt x="704" y="291"/>
                    </a:lnTo>
                    <a:lnTo>
                      <a:pt x="699" y="289"/>
                    </a:lnTo>
                    <a:lnTo>
                      <a:pt x="695" y="288"/>
                    </a:lnTo>
                    <a:lnTo>
                      <a:pt x="691" y="288"/>
                    </a:lnTo>
                    <a:lnTo>
                      <a:pt x="691" y="288"/>
                    </a:lnTo>
                    <a:lnTo>
                      <a:pt x="688" y="288"/>
                    </a:lnTo>
                    <a:lnTo>
                      <a:pt x="684" y="291"/>
                    </a:lnTo>
                    <a:lnTo>
                      <a:pt x="681" y="297"/>
                    </a:lnTo>
                    <a:lnTo>
                      <a:pt x="681" y="300"/>
                    </a:lnTo>
                    <a:lnTo>
                      <a:pt x="681" y="300"/>
                    </a:lnTo>
                    <a:lnTo>
                      <a:pt x="684" y="304"/>
                    </a:lnTo>
                    <a:lnTo>
                      <a:pt x="690" y="306"/>
                    </a:lnTo>
                    <a:lnTo>
                      <a:pt x="695" y="308"/>
                    </a:lnTo>
                    <a:lnTo>
                      <a:pt x="700" y="309"/>
                    </a:lnTo>
                    <a:lnTo>
                      <a:pt x="700" y="309"/>
                    </a:lnTo>
                    <a:lnTo>
                      <a:pt x="704" y="315"/>
                    </a:lnTo>
                    <a:lnTo>
                      <a:pt x="704" y="317"/>
                    </a:lnTo>
                    <a:lnTo>
                      <a:pt x="704" y="318"/>
                    </a:lnTo>
                    <a:lnTo>
                      <a:pt x="699" y="318"/>
                    </a:lnTo>
                    <a:lnTo>
                      <a:pt x="691" y="318"/>
                    </a:lnTo>
                    <a:lnTo>
                      <a:pt x="691" y="318"/>
                    </a:lnTo>
                    <a:lnTo>
                      <a:pt x="686" y="317"/>
                    </a:lnTo>
                    <a:lnTo>
                      <a:pt x="679" y="318"/>
                    </a:lnTo>
                    <a:lnTo>
                      <a:pt x="673" y="318"/>
                    </a:lnTo>
                    <a:lnTo>
                      <a:pt x="668" y="317"/>
                    </a:lnTo>
                    <a:lnTo>
                      <a:pt x="668" y="317"/>
                    </a:lnTo>
                    <a:lnTo>
                      <a:pt x="666" y="315"/>
                    </a:lnTo>
                    <a:lnTo>
                      <a:pt x="664" y="311"/>
                    </a:lnTo>
                    <a:lnTo>
                      <a:pt x="664" y="304"/>
                    </a:lnTo>
                    <a:lnTo>
                      <a:pt x="668" y="286"/>
                    </a:lnTo>
                    <a:lnTo>
                      <a:pt x="670" y="277"/>
                    </a:lnTo>
                    <a:lnTo>
                      <a:pt x="670" y="270"/>
                    </a:lnTo>
                    <a:lnTo>
                      <a:pt x="668" y="264"/>
                    </a:lnTo>
                    <a:lnTo>
                      <a:pt x="666" y="262"/>
                    </a:lnTo>
                    <a:lnTo>
                      <a:pt x="662" y="260"/>
                    </a:lnTo>
                    <a:lnTo>
                      <a:pt x="662" y="260"/>
                    </a:lnTo>
                    <a:lnTo>
                      <a:pt x="659" y="262"/>
                    </a:lnTo>
                    <a:lnTo>
                      <a:pt x="657" y="264"/>
                    </a:lnTo>
                    <a:lnTo>
                      <a:pt x="653" y="270"/>
                    </a:lnTo>
                    <a:lnTo>
                      <a:pt x="653" y="282"/>
                    </a:lnTo>
                    <a:lnTo>
                      <a:pt x="653" y="282"/>
                    </a:lnTo>
                    <a:lnTo>
                      <a:pt x="652" y="291"/>
                    </a:lnTo>
                    <a:lnTo>
                      <a:pt x="650" y="297"/>
                    </a:lnTo>
                    <a:lnTo>
                      <a:pt x="646" y="304"/>
                    </a:lnTo>
                    <a:lnTo>
                      <a:pt x="643" y="311"/>
                    </a:lnTo>
                    <a:lnTo>
                      <a:pt x="643" y="311"/>
                    </a:lnTo>
                    <a:lnTo>
                      <a:pt x="643" y="317"/>
                    </a:lnTo>
                    <a:lnTo>
                      <a:pt x="644" y="322"/>
                    </a:lnTo>
                    <a:lnTo>
                      <a:pt x="646" y="327"/>
                    </a:lnTo>
                    <a:lnTo>
                      <a:pt x="650" y="333"/>
                    </a:lnTo>
                    <a:lnTo>
                      <a:pt x="650" y="333"/>
                    </a:lnTo>
                    <a:lnTo>
                      <a:pt x="650" y="338"/>
                    </a:lnTo>
                    <a:lnTo>
                      <a:pt x="648" y="344"/>
                    </a:lnTo>
                    <a:lnTo>
                      <a:pt x="648" y="349"/>
                    </a:lnTo>
                    <a:lnTo>
                      <a:pt x="650" y="355"/>
                    </a:lnTo>
                    <a:lnTo>
                      <a:pt x="650" y="355"/>
                    </a:lnTo>
                    <a:lnTo>
                      <a:pt x="657" y="358"/>
                    </a:lnTo>
                    <a:lnTo>
                      <a:pt x="662" y="360"/>
                    </a:lnTo>
                    <a:lnTo>
                      <a:pt x="677" y="360"/>
                    </a:lnTo>
                    <a:lnTo>
                      <a:pt x="677" y="360"/>
                    </a:lnTo>
                    <a:lnTo>
                      <a:pt x="684" y="362"/>
                    </a:lnTo>
                    <a:lnTo>
                      <a:pt x="691" y="367"/>
                    </a:lnTo>
                    <a:lnTo>
                      <a:pt x="700" y="374"/>
                    </a:lnTo>
                    <a:lnTo>
                      <a:pt x="709" y="384"/>
                    </a:lnTo>
                    <a:lnTo>
                      <a:pt x="719" y="393"/>
                    </a:lnTo>
                    <a:lnTo>
                      <a:pt x="722" y="402"/>
                    </a:lnTo>
                    <a:lnTo>
                      <a:pt x="722" y="407"/>
                    </a:lnTo>
                    <a:lnTo>
                      <a:pt x="722" y="411"/>
                    </a:lnTo>
                    <a:lnTo>
                      <a:pt x="720" y="414"/>
                    </a:lnTo>
                    <a:lnTo>
                      <a:pt x="717" y="416"/>
                    </a:lnTo>
                    <a:lnTo>
                      <a:pt x="717" y="416"/>
                    </a:lnTo>
                    <a:lnTo>
                      <a:pt x="713" y="418"/>
                    </a:lnTo>
                    <a:lnTo>
                      <a:pt x="711" y="418"/>
                    </a:lnTo>
                    <a:lnTo>
                      <a:pt x="706" y="414"/>
                    </a:lnTo>
                    <a:lnTo>
                      <a:pt x="702" y="409"/>
                    </a:lnTo>
                    <a:lnTo>
                      <a:pt x="700" y="403"/>
                    </a:lnTo>
                    <a:lnTo>
                      <a:pt x="700" y="403"/>
                    </a:lnTo>
                    <a:lnTo>
                      <a:pt x="697" y="396"/>
                    </a:lnTo>
                    <a:lnTo>
                      <a:pt x="693" y="389"/>
                    </a:lnTo>
                    <a:lnTo>
                      <a:pt x="690" y="384"/>
                    </a:lnTo>
                    <a:lnTo>
                      <a:pt x="682" y="380"/>
                    </a:lnTo>
                    <a:lnTo>
                      <a:pt x="682" y="380"/>
                    </a:lnTo>
                    <a:lnTo>
                      <a:pt x="677" y="378"/>
                    </a:lnTo>
                    <a:lnTo>
                      <a:pt x="671" y="380"/>
                    </a:lnTo>
                    <a:lnTo>
                      <a:pt x="666" y="382"/>
                    </a:lnTo>
                    <a:lnTo>
                      <a:pt x="662" y="387"/>
                    </a:lnTo>
                    <a:lnTo>
                      <a:pt x="662" y="387"/>
                    </a:lnTo>
                    <a:lnTo>
                      <a:pt x="661" y="393"/>
                    </a:lnTo>
                    <a:lnTo>
                      <a:pt x="661" y="398"/>
                    </a:lnTo>
                    <a:lnTo>
                      <a:pt x="661" y="411"/>
                    </a:lnTo>
                    <a:lnTo>
                      <a:pt x="661" y="411"/>
                    </a:lnTo>
                    <a:lnTo>
                      <a:pt x="661" y="414"/>
                    </a:lnTo>
                    <a:lnTo>
                      <a:pt x="659" y="420"/>
                    </a:lnTo>
                    <a:lnTo>
                      <a:pt x="652" y="427"/>
                    </a:lnTo>
                    <a:lnTo>
                      <a:pt x="646" y="432"/>
                    </a:lnTo>
                    <a:lnTo>
                      <a:pt x="641" y="441"/>
                    </a:lnTo>
                    <a:lnTo>
                      <a:pt x="641" y="441"/>
                    </a:lnTo>
                    <a:lnTo>
                      <a:pt x="637" y="449"/>
                    </a:lnTo>
                    <a:lnTo>
                      <a:pt x="637" y="452"/>
                    </a:lnTo>
                    <a:lnTo>
                      <a:pt x="633" y="454"/>
                    </a:lnTo>
                    <a:lnTo>
                      <a:pt x="633" y="454"/>
                    </a:lnTo>
                    <a:lnTo>
                      <a:pt x="628" y="458"/>
                    </a:lnTo>
                    <a:lnTo>
                      <a:pt x="621" y="459"/>
                    </a:lnTo>
                    <a:lnTo>
                      <a:pt x="621" y="459"/>
                    </a:lnTo>
                    <a:lnTo>
                      <a:pt x="615" y="459"/>
                    </a:lnTo>
                    <a:lnTo>
                      <a:pt x="608" y="458"/>
                    </a:lnTo>
                    <a:lnTo>
                      <a:pt x="603" y="456"/>
                    </a:lnTo>
                    <a:lnTo>
                      <a:pt x="599" y="450"/>
                    </a:lnTo>
                    <a:lnTo>
                      <a:pt x="599" y="450"/>
                    </a:lnTo>
                    <a:lnTo>
                      <a:pt x="599" y="447"/>
                    </a:lnTo>
                    <a:lnTo>
                      <a:pt x="603" y="441"/>
                    </a:lnTo>
                    <a:lnTo>
                      <a:pt x="610" y="434"/>
                    </a:lnTo>
                    <a:lnTo>
                      <a:pt x="610" y="434"/>
                    </a:lnTo>
                    <a:lnTo>
                      <a:pt x="617" y="425"/>
                    </a:lnTo>
                    <a:lnTo>
                      <a:pt x="624" y="418"/>
                    </a:lnTo>
                    <a:lnTo>
                      <a:pt x="628" y="409"/>
                    </a:lnTo>
                    <a:lnTo>
                      <a:pt x="630" y="398"/>
                    </a:lnTo>
                    <a:lnTo>
                      <a:pt x="630" y="398"/>
                    </a:lnTo>
                    <a:lnTo>
                      <a:pt x="626" y="382"/>
                    </a:lnTo>
                    <a:lnTo>
                      <a:pt x="624" y="367"/>
                    </a:lnTo>
                    <a:lnTo>
                      <a:pt x="624" y="367"/>
                    </a:lnTo>
                    <a:lnTo>
                      <a:pt x="624" y="358"/>
                    </a:lnTo>
                    <a:lnTo>
                      <a:pt x="626" y="347"/>
                    </a:lnTo>
                    <a:lnTo>
                      <a:pt x="628" y="338"/>
                    </a:lnTo>
                    <a:lnTo>
                      <a:pt x="628" y="327"/>
                    </a:lnTo>
                    <a:lnTo>
                      <a:pt x="628" y="327"/>
                    </a:lnTo>
                    <a:lnTo>
                      <a:pt x="623" y="320"/>
                    </a:lnTo>
                    <a:lnTo>
                      <a:pt x="621" y="315"/>
                    </a:lnTo>
                    <a:lnTo>
                      <a:pt x="621" y="311"/>
                    </a:lnTo>
                    <a:lnTo>
                      <a:pt x="621" y="311"/>
                    </a:lnTo>
                    <a:lnTo>
                      <a:pt x="624" y="306"/>
                    </a:lnTo>
                    <a:lnTo>
                      <a:pt x="624" y="306"/>
                    </a:lnTo>
                    <a:lnTo>
                      <a:pt x="628" y="291"/>
                    </a:lnTo>
                    <a:lnTo>
                      <a:pt x="628" y="291"/>
                    </a:lnTo>
                    <a:lnTo>
                      <a:pt x="630" y="277"/>
                    </a:lnTo>
                    <a:lnTo>
                      <a:pt x="630" y="270"/>
                    </a:lnTo>
                    <a:lnTo>
                      <a:pt x="626" y="262"/>
                    </a:lnTo>
                    <a:lnTo>
                      <a:pt x="626" y="262"/>
                    </a:lnTo>
                    <a:lnTo>
                      <a:pt x="623" y="257"/>
                    </a:lnTo>
                    <a:lnTo>
                      <a:pt x="617" y="253"/>
                    </a:lnTo>
                    <a:lnTo>
                      <a:pt x="610" y="251"/>
                    </a:lnTo>
                    <a:lnTo>
                      <a:pt x="603" y="250"/>
                    </a:lnTo>
                    <a:lnTo>
                      <a:pt x="595" y="248"/>
                    </a:lnTo>
                    <a:lnTo>
                      <a:pt x="588" y="250"/>
                    </a:lnTo>
                    <a:lnTo>
                      <a:pt x="581" y="251"/>
                    </a:lnTo>
                    <a:lnTo>
                      <a:pt x="574" y="253"/>
                    </a:lnTo>
                    <a:lnTo>
                      <a:pt x="574" y="253"/>
                    </a:lnTo>
                    <a:lnTo>
                      <a:pt x="570" y="257"/>
                    </a:lnTo>
                    <a:lnTo>
                      <a:pt x="567" y="260"/>
                    </a:lnTo>
                    <a:lnTo>
                      <a:pt x="565" y="266"/>
                    </a:lnTo>
                    <a:lnTo>
                      <a:pt x="563" y="271"/>
                    </a:lnTo>
                    <a:lnTo>
                      <a:pt x="563" y="282"/>
                    </a:lnTo>
                    <a:lnTo>
                      <a:pt x="563" y="293"/>
                    </a:lnTo>
                    <a:lnTo>
                      <a:pt x="563" y="293"/>
                    </a:lnTo>
                    <a:lnTo>
                      <a:pt x="557" y="293"/>
                    </a:lnTo>
                    <a:lnTo>
                      <a:pt x="552" y="295"/>
                    </a:lnTo>
                    <a:lnTo>
                      <a:pt x="548" y="295"/>
                    </a:lnTo>
                    <a:lnTo>
                      <a:pt x="543" y="298"/>
                    </a:lnTo>
                    <a:lnTo>
                      <a:pt x="543" y="298"/>
                    </a:lnTo>
                    <a:lnTo>
                      <a:pt x="541" y="304"/>
                    </a:lnTo>
                    <a:lnTo>
                      <a:pt x="539" y="309"/>
                    </a:lnTo>
                    <a:lnTo>
                      <a:pt x="541" y="315"/>
                    </a:lnTo>
                    <a:lnTo>
                      <a:pt x="545" y="322"/>
                    </a:lnTo>
                    <a:lnTo>
                      <a:pt x="545" y="322"/>
                    </a:lnTo>
                    <a:lnTo>
                      <a:pt x="547" y="329"/>
                    </a:lnTo>
                    <a:lnTo>
                      <a:pt x="548" y="338"/>
                    </a:lnTo>
                    <a:lnTo>
                      <a:pt x="548" y="338"/>
                    </a:lnTo>
                    <a:lnTo>
                      <a:pt x="550" y="346"/>
                    </a:lnTo>
                    <a:lnTo>
                      <a:pt x="554" y="351"/>
                    </a:lnTo>
                    <a:lnTo>
                      <a:pt x="559" y="355"/>
                    </a:lnTo>
                    <a:lnTo>
                      <a:pt x="563" y="360"/>
                    </a:lnTo>
                    <a:lnTo>
                      <a:pt x="563" y="360"/>
                    </a:lnTo>
                    <a:lnTo>
                      <a:pt x="565" y="365"/>
                    </a:lnTo>
                    <a:lnTo>
                      <a:pt x="565" y="373"/>
                    </a:lnTo>
                    <a:lnTo>
                      <a:pt x="565" y="378"/>
                    </a:lnTo>
                    <a:lnTo>
                      <a:pt x="561" y="384"/>
                    </a:lnTo>
                    <a:lnTo>
                      <a:pt x="561" y="384"/>
                    </a:lnTo>
                    <a:lnTo>
                      <a:pt x="557" y="385"/>
                    </a:lnTo>
                    <a:lnTo>
                      <a:pt x="552" y="385"/>
                    </a:lnTo>
                    <a:lnTo>
                      <a:pt x="543" y="384"/>
                    </a:lnTo>
                    <a:lnTo>
                      <a:pt x="543" y="384"/>
                    </a:lnTo>
                    <a:lnTo>
                      <a:pt x="534" y="380"/>
                    </a:lnTo>
                    <a:lnTo>
                      <a:pt x="534" y="380"/>
                    </a:lnTo>
                    <a:lnTo>
                      <a:pt x="532" y="391"/>
                    </a:lnTo>
                    <a:lnTo>
                      <a:pt x="525" y="398"/>
                    </a:lnTo>
                    <a:lnTo>
                      <a:pt x="514" y="405"/>
                    </a:lnTo>
                    <a:lnTo>
                      <a:pt x="500" y="412"/>
                    </a:lnTo>
                    <a:lnTo>
                      <a:pt x="500" y="412"/>
                    </a:lnTo>
                    <a:lnTo>
                      <a:pt x="472" y="420"/>
                    </a:lnTo>
                    <a:lnTo>
                      <a:pt x="462" y="425"/>
                    </a:lnTo>
                    <a:lnTo>
                      <a:pt x="451" y="431"/>
                    </a:lnTo>
                    <a:lnTo>
                      <a:pt x="443" y="440"/>
                    </a:lnTo>
                    <a:lnTo>
                      <a:pt x="438" y="449"/>
                    </a:lnTo>
                    <a:lnTo>
                      <a:pt x="436" y="461"/>
                    </a:lnTo>
                    <a:lnTo>
                      <a:pt x="440" y="474"/>
                    </a:lnTo>
                    <a:lnTo>
                      <a:pt x="440" y="474"/>
                    </a:lnTo>
                    <a:lnTo>
                      <a:pt x="445" y="497"/>
                    </a:lnTo>
                    <a:lnTo>
                      <a:pt x="451" y="521"/>
                    </a:lnTo>
                    <a:lnTo>
                      <a:pt x="452" y="545"/>
                    </a:lnTo>
                    <a:lnTo>
                      <a:pt x="452" y="568"/>
                    </a:lnTo>
                    <a:lnTo>
                      <a:pt x="452" y="568"/>
                    </a:lnTo>
                    <a:lnTo>
                      <a:pt x="449" y="601"/>
                    </a:lnTo>
                    <a:lnTo>
                      <a:pt x="449" y="615"/>
                    </a:lnTo>
                    <a:lnTo>
                      <a:pt x="451" y="633"/>
                    </a:lnTo>
                    <a:lnTo>
                      <a:pt x="451" y="633"/>
                    </a:lnTo>
                    <a:lnTo>
                      <a:pt x="449" y="637"/>
                    </a:lnTo>
                    <a:lnTo>
                      <a:pt x="447" y="640"/>
                    </a:lnTo>
                    <a:lnTo>
                      <a:pt x="445" y="644"/>
                    </a:lnTo>
                    <a:lnTo>
                      <a:pt x="447" y="649"/>
                    </a:lnTo>
                    <a:lnTo>
                      <a:pt x="447" y="649"/>
                    </a:lnTo>
                    <a:lnTo>
                      <a:pt x="451" y="653"/>
                    </a:lnTo>
                    <a:lnTo>
                      <a:pt x="458" y="655"/>
                    </a:lnTo>
                    <a:lnTo>
                      <a:pt x="463" y="657"/>
                    </a:lnTo>
                    <a:lnTo>
                      <a:pt x="465" y="659"/>
                    </a:lnTo>
                    <a:lnTo>
                      <a:pt x="467" y="662"/>
                    </a:lnTo>
                    <a:lnTo>
                      <a:pt x="467" y="662"/>
                    </a:lnTo>
                    <a:lnTo>
                      <a:pt x="469" y="668"/>
                    </a:lnTo>
                    <a:lnTo>
                      <a:pt x="467" y="673"/>
                    </a:lnTo>
                    <a:lnTo>
                      <a:pt x="463" y="678"/>
                    </a:lnTo>
                    <a:lnTo>
                      <a:pt x="460" y="686"/>
                    </a:lnTo>
                    <a:lnTo>
                      <a:pt x="449" y="697"/>
                    </a:lnTo>
                    <a:lnTo>
                      <a:pt x="440" y="704"/>
                    </a:lnTo>
                    <a:lnTo>
                      <a:pt x="440" y="704"/>
                    </a:lnTo>
                    <a:lnTo>
                      <a:pt x="433" y="706"/>
                    </a:lnTo>
                    <a:lnTo>
                      <a:pt x="425" y="707"/>
                    </a:lnTo>
                    <a:lnTo>
                      <a:pt x="418" y="709"/>
                    </a:lnTo>
                    <a:lnTo>
                      <a:pt x="416" y="711"/>
                    </a:lnTo>
                    <a:lnTo>
                      <a:pt x="416" y="715"/>
                    </a:lnTo>
                    <a:lnTo>
                      <a:pt x="422" y="729"/>
                    </a:lnTo>
                    <a:lnTo>
                      <a:pt x="422" y="729"/>
                    </a:lnTo>
                    <a:lnTo>
                      <a:pt x="425" y="740"/>
                    </a:lnTo>
                    <a:lnTo>
                      <a:pt x="431" y="753"/>
                    </a:lnTo>
                    <a:lnTo>
                      <a:pt x="434" y="758"/>
                    </a:lnTo>
                    <a:lnTo>
                      <a:pt x="438" y="762"/>
                    </a:lnTo>
                    <a:lnTo>
                      <a:pt x="443" y="762"/>
                    </a:lnTo>
                    <a:lnTo>
                      <a:pt x="451" y="762"/>
                    </a:lnTo>
                    <a:lnTo>
                      <a:pt x="451" y="762"/>
                    </a:lnTo>
                    <a:lnTo>
                      <a:pt x="454" y="758"/>
                    </a:lnTo>
                    <a:lnTo>
                      <a:pt x="456" y="753"/>
                    </a:lnTo>
                    <a:lnTo>
                      <a:pt x="460" y="744"/>
                    </a:lnTo>
                    <a:lnTo>
                      <a:pt x="462" y="738"/>
                    </a:lnTo>
                    <a:lnTo>
                      <a:pt x="465" y="735"/>
                    </a:lnTo>
                    <a:lnTo>
                      <a:pt x="471" y="731"/>
                    </a:lnTo>
                    <a:lnTo>
                      <a:pt x="478" y="731"/>
                    </a:lnTo>
                    <a:lnTo>
                      <a:pt x="478" y="731"/>
                    </a:lnTo>
                    <a:lnTo>
                      <a:pt x="483" y="733"/>
                    </a:lnTo>
                    <a:lnTo>
                      <a:pt x="489" y="735"/>
                    </a:lnTo>
                    <a:lnTo>
                      <a:pt x="490" y="738"/>
                    </a:lnTo>
                    <a:lnTo>
                      <a:pt x="490" y="742"/>
                    </a:lnTo>
                    <a:lnTo>
                      <a:pt x="490" y="753"/>
                    </a:lnTo>
                    <a:lnTo>
                      <a:pt x="489" y="762"/>
                    </a:lnTo>
                    <a:lnTo>
                      <a:pt x="489" y="762"/>
                    </a:lnTo>
                    <a:lnTo>
                      <a:pt x="483" y="782"/>
                    </a:lnTo>
                    <a:lnTo>
                      <a:pt x="481" y="792"/>
                    </a:lnTo>
                    <a:lnTo>
                      <a:pt x="481" y="801"/>
                    </a:lnTo>
                    <a:lnTo>
                      <a:pt x="481" y="801"/>
                    </a:lnTo>
                    <a:lnTo>
                      <a:pt x="483" y="805"/>
                    </a:lnTo>
                    <a:lnTo>
                      <a:pt x="485" y="807"/>
                    </a:lnTo>
                    <a:lnTo>
                      <a:pt x="492" y="809"/>
                    </a:lnTo>
                    <a:lnTo>
                      <a:pt x="494" y="811"/>
                    </a:lnTo>
                    <a:lnTo>
                      <a:pt x="496" y="812"/>
                    </a:lnTo>
                    <a:lnTo>
                      <a:pt x="496" y="814"/>
                    </a:lnTo>
                    <a:lnTo>
                      <a:pt x="494" y="820"/>
                    </a:lnTo>
                    <a:lnTo>
                      <a:pt x="494" y="820"/>
                    </a:lnTo>
                    <a:lnTo>
                      <a:pt x="490" y="821"/>
                    </a:lnTo>
                    <a:lnTo>
                      <a:pt x="485" y="823"/>
                    </a:lnTo>
                    <a:lnTo>
                      <a:pt x="478" y="825"/>
                    </a:lnTo>
                    <a:lnTo>
                      <a:pt x="474" y="829"/>
                    </a:lnTo>
                    <a:lnTo>
                      <a:pt x="474" y="829"/>
                    </a:lnTo>
                    <a:lnTo>
                      <a:pt x="469" y="834"/>
                    </a:lnTo>
                    <a:lnTo>
                      <a:pt x="465" y="839"/>
                    </a:lnTo>
                    <a:lnTo>
                      <a:pt x="462" y="849"/>
                    </a:lnTo>
                    <a:lnTo>
                      <a:pt x="458" y="850"/>
                    </a:lnTo>
                    <a:lnTo>
                      <a:pt x="452" y="850"/>
                    </a:lnTo>
                    <a:lnTo>
                      <a:pt x="447" y="849"/>
                    </a:lnTo>
                    <a:lnTo>
                      <a:pt x="436" y="843"/>
                    </a:lnTo>
                    <a:lnTo>
                      <a:pt x="436" y="843"/>
                    </a:lnTo>
                    <a:lnTo>
                      <a:pt x="424" y="834"/>
                    </a:lnTo>
                    <a:lnTo>
                      <a:pt x="413" y="823"/>
                    </a:lnTo>
                    <a:lnTo>
                      <a:pt x="400" y="814"/>
                    </a:lnTo>
                    <a:lnTo>
                      <a:pt x="395" y="811"/>
                    </a:lnTo>
                    <a:lnTo>
                      <a:pt x="387" y="807"/>
                    </a:lnTo>
                    <a:lnTo>
                      <a:pt x="387" y="807"/>
                    </a:lnTo>
                    <a:lnTo>
                      <a:pt x="380" y="807"/>
                    </a:lnTo>
                    <a:lnTo>
                      <a:pt x="375" y="807"/>
                    </a:lnTo>
                    <a:lnTo>
                      <a:pt x="362" y="807"/>
                    </a:lnTo>
                    <a:lnTo>
                      <a:pt x="347" y="809"/>
                    </a:lnTo>
                    <a:lnTo>
                      <a:pt x="342" y="809"/>
                    </a:lnTo>
                    <a:lnTo>
                      <a:pt x="333" y="807"/>
                    </a:lnTo>
                    <a:lnTo>
                      <a:pt x="333" y="807"/>
                    </a:lnTo>
                    <a:lnTo>
                      <a:pt x="320" y="803"/>
                    </a:lnTo>
                    <a:lnTo>
                      <a:pt x="309" y="801"/>
                    </a:lnTo>
                    <a:lnTo>
                      <a:pt x="306" y="801"/>
                    </a:lnTo>
                    <a:lnTo>
                      <a:pt x="302" y="803"/>
                    </a:lnTo>
                    <a:lnTo>
                      <a:pt x="299" y="807"/>
                    </a:lnTo>
                    <a:lnTo>
                      <a:pt x="295" y="814"/>
                    </a:lnTo>
                    <a:lnTo>
                      <a:pt x="295" y="814"/>
                    </a:lnTo>
                    <a:lnTo>
                      <a:pt x="293" y="825"/>
                    </a:lnTo>
                    <a:lnTo>
                      <a:pt x="293" y="834"/>
                    </a:lnTo>
                    <a:lnTo>
                      <a:pt x="300" y="852"/>
                    </a:lnTo>
                    <a:lnTo>
                      <a:pt x="300" y="852"/>
                    </a:lnTo>
                    <a:lnTo>
                      <a:pt x="300" y="863"/>
                    </a:lnTo>
                    <a:lnTo>
                      <a:pt x="299" y="872"/>
                    </a:lnTo>
                    <a:lnTo>
                      <a:pt x="299" y="883"/>
                    </a:lnTo>
                    <a:lnTo>
                      <a:pt x="299" y="892"/>
                    </a:lnTo>
                    <a:lnTo>
                      <a:pt x="299" y="892"/>
                    </a:lnTo>
                    <a:lnTo>
                      <a:pt x="302" y="901"/>
                    </a:lnTo>
                    <a:lnTo>
                      <a:pt x="306" y="910"/>
                    </a:lnTo>
                    <a:lnTo>
                      <a:pt x="309" y="917"/>
                    </a:lnTo>
                    <a:lnTo>
                      <a:pt x="311" y="928"/>
                    </a:lnTo>
                    <a:lnTo>
                      <a:pt x="311" y="928"/>
                    </a:lnTo>
                    <a:lnTo>
                      <a:pt x="309" y="943"/>
                    </a:lnTo>
                    <a:lnTo>
                      <a:pt x="309" y="959"/>
                    </a:lnTo>
                    <a:lnTo>
                      <a:pt x="309" y="959"/>
                    </a:lnTo>
                    <a:lnTo>
                      <a:pt x="320" y="964"/>
                    </a:lnTo>
                    <a:lnTo>
                      <a:pt x="331" y="973"/>
                    </a:lnTo>
                    <a:lnTo>
                      <a:pt x="340" y="984"/>
                    </a:lnTo>
                    <a:lnTo>
                      <a:pt x="349" y="993"/>
                    </a:lnTo>
                    <a:lnTo>
                      <a:pt x="353" y="999"/>
                    </a:lnTo>
                    <a:lnTo>
                      <a:pt x="353" y="999"/>
                    </a:lnTo>
                    <a:lnTo>
                      <a:pt x="349" y="1002"/>
                    </a:lnTo>
                    <a:lnTo>
                      <a:pt x="346" y="1004"/>
                    </a:lnTo>
                    <a:lnTo>
                      <a:pt x="340" y="1004"/>
                    </a:lnTo>
                    <a:lnTo>
                      <a:pt x="333" y="1004"/>
                    </a:lnTo>
                    <a:lnTo>
                      <a:pt x="319" y="1002"/>
                    </a:lnTo>
                    <a:lnTo>
                      <a:pt x="313" y="1001"/>
                    </a:lnTo>
                    <a:lnTo>
                      <a:pt x="308" y="1002"/>
                    </a:lnTo>
                    <a:lnTo>
                      <a:pt x="308" y="1002"/>
                    </a:lnTo>
                    <a:lnTo>
                      <a:pt x="300" y="1006"/>
                    </a:lnTo>
                    <a:lnTo>
                      <a:pt x="295" y="1013"/>
                    </a:lnTo>
                    <a:lnTo>
                      <a:pt x="291" y="1022"/>
                    </a:lnTo>
                    <a:lnTo>
                      <a:pt x="291" y="1029"/>
                    </a:lnTo>
                    <a:lnTo>
                      <a:pt x="291" y="1029"/>
                    </a:lnTo>
                    <a:lnTo>
                      <a:pt x="290" y="1037"/>
                    </a:lnTo>
                    <a:lnTo>
                      <a:pt x="291" y="1040"/>
                    </a:lnTo>
                    <a:lnTo>
                      <a:pt x="293" y="1044"/>
                    </a:lnTo>
                    <a:lnTo>
                      <a:pt x="297" y="1048"/>
                    </a:lnTo>
                    <a:lnTo>
                      <a:pt x="306" y="1051"/>
                    </a:lnTo>
                    <a:lnTo>
                      <a:pt x="319" y="1053"/>
                    </a:lnTo>
                    <a:lnTo>
                      <a:pt x="319" y="1053"/>
                    </a:lnTo>
                    <a:lnTo>
                      <a:pt x="331" y="1058"/>
                    </a:lnTo>
                    <a:lnTo>
                      <a:pt x="340" y="1064"/>
                    </a:lnTo>
                    <a:lnTo>
                      <a:pt x="355" y="1080"/>
                    </a:lnTo>
                    <a:lnTo>
                      <a:pt x="355" y="1080"/>
                    </a:lnTo>
                    <a:lnTo>
                      <a:pt x="360" y="1073"/>
                    </a:lnTo>
                    <a:lnTo>
                      <a:pt x="364" y="1066"/>
                    </a:lnTo>
                    <a:lnTo>
                      <a:pt x="367" y="1064"/>
                    </a:lnTo>
                    <a:lnTo>
                      <a:pt x="369" y="1064"/>
                    </a:lnTo>
                    <a:lnTo>
                      <a:pt x="373" y="1064"/>
                    </a:lnTo>
                    <a:lnTo>
                      <a:pt x="378" y="1069"/>
                    </a:lnTo>
                    <a:lnTo>
                      <a:pt x="378" y="1069"/>
                    </a:lnTo>
                    <a:lnTo>
                      <a:pt x="380" y="1073"/>
                    </a:lnTo>
                    <a:lnTo>
                      <a:pt x="382" y="1078"/>
                    </a:lnTo>
                    <a:lnTo>
                      <a:pt x="386" y="1089"/>
                    </a:lnTo>
                    <a:lnTo>
                      <a:pt x="386" y="1089"/>
                    </a:lnTo>
                    <a:lnTo>
                      <a:pt x="389" y="1096"/>
                    </a:lnTo>
                    <a:lnTo>
                      <a:pt x="395" y="1104"/>
                    </a:lnTo>
                    <a:lnTo>
                      <a:pt x="396" y="1107"/>
                    </a:lnTo>
                    <a:lnTo>
                      <a:pt x="396" y="1111"/>
                    </a:lnTo>
                    <a:lnTo>
                      <a:pt x="395" y="1115"/>
                    </a:lnTo>
                    <a:lnTo>
                      <a:pt x="391" y="1118"/>
                    </a:lnTo>
                    <a:lnTo>
                      <a:pt x="391" y="1118"/>
                    </a:lnTo>
                    <a:lnTo>
                      <a:pt x="386" y="1118"/>
                    </a:lnTo>
                    <a:lnTo>
                      <a:pt x="376" y="1116"/>
                    </a:lnTo>
                    <a:lnTo>
                      <a:pt x="367" y="1115"/>
                    </a:lnTo>
                    <a:lnTo>
                      <a:pt x="360" y="1115"/>
                    </a:lnTo>
                    <a:lnTo>
                      <a:pt x="360" y="1115"/>
                    </a:lnTo>
                    <a:lnTo>
                      <a:pt x="362" y="1122"/>
                    </a:lnTo>
                    <a:lnTo>
                      <a:pt x="366" y="1129"/>
                    </a:lnTo>
                    <a:lnTo>
                      <a:pt x="371" y="1134"/>
                    </a:lnTo>
                    <a:lnTo>
                      <a:pt x="378" y="1140"/>
                    </a:lnTo>
                    <a:lnTo>
                      <a:pt x="386" y="1145"/>
                    </a:lnTo>
                    <a:lnTo>
                      <a:pt x="391" y="1151"/>
                    </a:lnTo>
                    <a:lnTo>
                      <a:pt x="395" y="1156"/>
                    </a:lnTo>
                    <a:lnTo>
                      <a:pt x="398" y="1165"/>
                    </a:lnTo>
                    <a:lnTo>
                      <a:pt x="398" y="1165"/>
                    </a:lnTo>
                    <a:lnTo>
                      <a:pt x="398" y="1180"/>
                    </a:lnTo>
                    <a:lnTo>
                      <a:pt x="400" y="1198"/>
                    </a:lnTo>
                    <a:lnTo>
                      <a:pt x="398" y="1207"/>
                    </a:lnTo>
                    <a:lnTo>
                      <a:pt x="396" y="1214"/>
                    </a:lnTo>
                    <a:lnTo>
                      <a:pt x="393" y="1221"/>
                    </a:lnTo>
                    <a:lnTo>
                      <a:pt x="387" y="1225"/>
                    </a:lnTo>
                    <a:lnTo>
                      <a:pt x="387" y="1225"/>
                    </a:lnTo>
                    <a:lnTo>
                      <a:pt x="376" y="1229"/>
                    </a:lnTo>
                    <a:lnTo>
                      <a:pt x="369" y="1229"/>
                    </a:lnTo>
                    <a:lnTo>
                      <a:pt x="355" y="1221"/>
                    </a:lnTo>
                    <a:lnTo>
                      <a:pt x="355" y="1221"/>
                    </a:lnTo>
                    <a:lnTo>
                      <a:pt x="344" y="1216"/>
                    </a:lnTo>
                    <a:lnTo>
                      <a:pt x="331" y="1212"/>
                    </a:lnTo>
                    <a:lnTo>
                      <a:pt x="319" y="1209"/>
                    </a:lnTo>
                    <a:lnTo>
                      <a:pt x="308" y="1205"/>
                    </a:lnTo>
                    <a:lnTo>
                      <a:pt x="308" y="1205"/>
                    </a:lnTo>
                    <a:lnTo>
                      <a:pt x="299" y="1201"/>
                    </a:lnTo>
                    <a:lnTo>
                      <a:pt x="293" y="1196"/>
                    </a:lnTo>
                    <a:lnTo>
                      <a:pt x="288" y="1192"/>
                    </a:lnTo>
                    <a:lnTo>
                      <a:pt x="284" y="1187"/>
                    </a:lnTo>
                    <a:lnTo>
                      <a:pt x="284" y="1187"/>
                    </a:lnTo>
                    <a:lnTo>
                      <a:pt x="270" y="1191"/>
                    </a:lnTo>
                    <a:lnTo>
                      <a:pt x="253" y="1192"/>
                    </a:lnTo>
                    <a:lnTo>
                      <a:pt x="239" y="1192"/>
                    </a:lnTo>
                    <a:lnTo>
                      <a:pt x="224" y="1192"/>
                    </a:lnTo>
                    <a:lnTo>
                      <a:pt x="197" y="1189"/>
                    </a:lnTo>
                    <a:lnTo>
                      <a:pt x="170" y="1183"/>
                    </a:lnTo>
                    <a:lnTo>
                      <a:pt x="143" y="1178"/>
                    </a:lnTo>
                    <a:lnTo>
                      <a:pt x="130" y="1178"/>
                    </a:lnTo>
                    <a:lnTo>
                      <a:pt x="116" y="1176"/>
                    </a:lnTo>
                    <a:lnTo>
                      <a:pt x="103" y="1178"/>
                    </a:lnTo>
                    <a:lnTo>
                      <a:pt x="89" y="1180"/>
                    </a:lnTo>
                    <a:lnTo>
                      <a:pt x="74" y="1185"/>
                    </a:lnTo>
                    <a:lnTo>
                      <a:pt x="60" y="1191"/>
                    </a:lnTo>
                    <a:lnTo>
                      <a:pt x="60" y="1191"/>
                    </a:lnTo>
                    <a:lnTo>
                      <a:pt x="56" y="1200"/>
                    </a:lnTo>
                    <a:lnTo>
                      <a:pt x="54" y="1209"/>
                    </a:lnTo>
                    <a:lnTo>
                      <a:pt x="54" y="1209"/>
                    </a:lnTo>
                    <a:lnTo>
                      <a:pt x="56" y="1216"/>
                    </a:lnTo>
                    <a:lnTo>
                      <a:pt x="60" y="1223"/>
                    </a:lnTo>
                    <a:lnTo>
                      <a:pt x="60" y="1227"/>
                    </a:lnTo>
                    <a:lnTo>
                      <a:pt x="58" y="1230"/>
                    </a:lnTo>
                    <a:lnTo>
                      <a:pt x="56" y="1232"/>
                    </a:lnTo>
                    <a:lnTo>
                      <a:pt x="51" y="1236"/>
                    </a:lnTo>
                    <a:lnTo>
                      <a:pt x="51" y="1236"/>
                    </a:lnTo>
                    <a:lnTo>
                      <a:pt x="43" y="1238"/>
                    </a:lnTo>
                    <a:lnTo>
                      <a:pt x="33" y="1239"/>
                    </a:lnTo>
                    <a:lnTo>
                      <a:pt x="23" y="1239"/>
                    </a:lnTo>
                    <a:lnTo>
                      <a:pt x="14" y="1239"/>
                    </a:lnTo>
                    <a:lnTo>
                      <a:pt x="14" y="1239"/>
                    </a:lnTo>
                    <a:lnTo>
                      <a:pt x="7" y="1241"/>
                    </a:lnTo>
                    <a:lnTo>
                      <a:pt x="2" y="1245"/>
                    </a:lnTo>
                    <a:lnTo>
                      <a:pt x="2" y="1245"/>
                    </a:lnTo>
                    <a:lnTo>
                      <a:pt x="0" y="1250"/>
                    </a:lnTo>
                    <a:lnTo>
                      <a:pt x="2" y="1257"/>
                    </a:lnTo>
                    <a:lnTo>
                      <a:pt x="5" y="1270"/>
                    </a:lnTo>
                    <a:lnTo>
                      <a:pt x="14" y="1285"/>
                    </a:lnTo>
                    <a:lnTo>
                      <a:pt x="23" y="1297"/>
                    </a:lnTo>
                    <a:lnTo>
                      <a:pt x="23" y="1297"/>
                    </a:lnTo>
                    <a:lnTo>
                      <a:pt x="29" y="1295"/>
                    </a:lnTo>
                    <a:lnTo>
                      <a:pt x="36" y="1295"/>
                    </a:lnTo>
                    <a:lnTo>
                      <a:pt x="47" y="1299"/>
                    </a:lnTo>
                    <a:lnTo>
                      <a:pt x="47" y="1299"/>
                    </a:lnTo>
                    <a:lnTo>
                      <a:pt x="54" y="1305"/>
                    </a:lnTo>
                    <a:lnTo>
                      <a:pt x="63" y="1312"/>
                    </a:lnTo>
                    <a:lnTo>
                      <a:pt x="69" y="1319"/>
                    </a:lnTo>
                    <a:lnTo>
                      <a:pt x="72" y="1326"/>
                    </a:lnTo>
                    <a:lnTo>
                      <a:pt x="72" y="1326"/>
                    </a:lnTo>
                    <a:lnTo>
                      <a:pt x="76" y="1341"/>
                    </a:lnTo>
                    <a:lnTo>
                      <a:pt x="78" y="1346"/>
                    </a:lnTo>
                    <a:lnTo>
                      <a:pt x="81" y="1353"/>
                    </a:lnTo>
                    <a:lnTo>
                      <a:pt x="81" y="1353"/>
                    </a:lnTo>
                    <a:lnTo>
                      <a:pt x="90" y="1366"/>
                    </a:lnTo>
                    <a:lnTo>
                      <a:pt x="92" y="1373"/>
                    </a:lnTo>
                    <a:lnTo>
                      <a:pt x="94" y="1381"/>
                    </a:lnTo>
                    <a:lnTo>
                      <a:pt x="94" y="1381"/>
                    </a:lnTo>
                    <a:lnTo>
                      <a:pt x="96" y="1390"/>
                    </a:lnTo>
                    <a:lnTo>
                      <a:pt x="100" y="1397"/>
                    </a:lnTo>
                    <a:lnTo>
                      <a:pt x="109" y="1409"/>
                    </a:lnTo>
                    <a:lnTo>
                      <a:pt x="109" y="1409"/>
                    </a:lnTo>
                    <a:lnTo>
                      <a:pt x="114" y="1417"/>
                    </a:lnTo>
                    <a:lnTo>
                      <a:pt x="118" y="1426"/>
                    </a:lnTo>
                    <a:lnTo>
                      <a:pt x="119" y="1442"/>
                    </a:lnTo>
                    <a:lnTo>
                      <a:pt x="119" y="1442"/>
                    </a:lnTo>
                    <a:lnTo>
                      <a:pt x="121" y="1449"/>
                    </a:lnTo>
                    <a:lnTo>
                      <a:pt x="125" y="1455"/>
                    </a:lnTo>
                    <a:lnTo>
                      <a:pt x="132" y="1464"/>
                    </a:lnTo>
                    <a:lnTo>
                      <a:pt x="132" y="1464"/>
                    </a:lnTo>
                    <a:lnTo>
                      <a:pt x="136" y="1471"/>
                    </a:lnTo>
                    <a:lnTo>
                      <a:pt x="138" y="1480"/>
                    </a:lnTo>
                    <a:lnTo>
                      <a:pt x="139" y="1487"/>
                    </a:lnTo>
                    <a:lnTo>
                      <a:pt x="143" y="1496"/>
                    </a:lnTo>
                    <a:lnTo>
                      <a:pt x="143" y="1496"/>
                    </a:lnTo>
                    <a:lnTo>
                      <a:pt x="147" y="1502"/>
                    </a:lnTo>
                    <a:lnTo>
                      <a:pt x="154" y="1505"/>
                    </a:lnTo>
                    <a:lnTo>
                      <a:pt x="159" y="1511"/>
                    </a:lnTo>
                    <a:lnTo>
                      <a:pt x="165" y="1516"/>
                    </a:lnTo>
                    <a:lnTo>
                      <a:pt x="165" y="1516"/>
                    </a:lnTo>
                    <a:lnTo>
                      <a:pt x="168" y="1520"/>
                    </a:lnTo>
                    <a:lnTo>
                      <a:pt x="168" y="1523"/>
                    </a:lnTo>
                    <a:lnTo>
                      <a:pt x="170" y="1534"/>
                    </a:lnTo>
                    <a:lnTo>
                      <a:pt x="168" y="1554"/>
                    </a:lnTo>
                    <a:lnTo>
                      <a:pt x="168" y="1554"/>
                    </a:lnTo>
                    <a:lnTo>
                      <a:pt x="168" y="1561"/>
                    </a:lnTo>
                    <a:lnTo>
                      <a:pt x="170" y="1569"/>
                    </a:lnTo>
                    <a:lnTo>
                      <a:pt x="174" y="1576"/>
                    </a:lnTo>
                    <a:lnTo>
                      <a:pt x="177" y="1581"/>
                    </a:lnTo>
                    <a:lnTo>
                      <a:pt x="181" y="1587"/>
                    </a:lnTo>
                    <a:lnTo>
                      <a:pt x="186" y="1590"/>
                    </a:lnTo>
                    <a:lnTo>
                      <a:pt x="194" y="1594"/>
                    </a:lnTo>
                    <a:lnTo>
                      <a:pt x="203" y="1596"/>
                    </a:lnTo>
                    <a:lnTo>
                      <a:pt x="203" y="1596"/>
                    </a:lnTo>
                    <a:lnTo>
                      <a:pt x="212" y="1596"/>
                    </a:lnTo>
                    <a:lnTo>
                      <a:pt x="221" y="1594"/>
                    </a:lnTo>
                    <a:lnTo>
                      <a:pt x="239" y="1590"/>
                    </a:lnTo>
                    <a:lnTo>
                      <a:pt x="239" y="1590"/>
                    </a:lnTo>
                    <a:lnTo>
                      <a:pt x="248" y="1589"/>
                    </a:lnTo>
                    <a:lnTo>
                      <a:pt x="257" y="1589"/>
                    </a:lnTo>
                    <a:lnTo>
                      <a:pt x="264" y="1589"/>
                    </a:lnTo>
                    <a:lnTo>
                      <a:pt x="271" y="1585"/>
                    </a:lnTo>
                    <a:lnTo>
                      <a:pt x="271" y="1585"/>
                    </a:lnTo>
                    <a:lnTo>
                      <a:pt x="275" y="1581"/>
                    </a:lnTo>
                    <a:lnTo>
                      <a:pt x="277" y="1578"/>
                    </a:lnTo>
                    <a:lnTo>
                      <a:pt x="281" y="1572"/>
                    </a:lnTo>
                    <a:lnTo>
                      <a:pt x="284" y="1570"/>
                    </a:lnTo>
                    <a:lnTo>
                      <a:pt x="284" y="1570"/>
                    </a:lnTo>
                    <a:lnTo>
                      <a:pt x="290" y="1567"/>
                    </a:lnTo>
                    <a:lnTo>
                      <a:pt x="297" y="1567"/>
                    </a:lnTo>
                    <a:lnTo>
                      <a:pt x="304" y="1565"/>
                    </a:lnTo>
                    <a:lnTo>
                      <a:pt x="308" y="1563"/>
                    </a:lnTo>
                    <a:lnTo>
                      <a:pt x="309" y="1561"/>
                    </a:lnTo>
                    <a:lnTo>
                      <a:pt x="309" y="1561"/>
                    </a:lnTo>
                    <a:lnTo>
                      <a:pt x="311" y="1556"/>
                    </a:lnTo>
                    <a:lnTo>
                      <a:pt x="313" y="1551"/>
                    </a:lnTo>
                    <a:lnTo>
                      <a:pt x="313" y="1545"/>
                    </a:lnTo>
                    <a:lnTo>
                      <a:pt x="313" y="1542"/>
                    </a:lnTo>
                    <a:lnTo>
                      <a:pt x="313" y="1542"/>
                    </a:lnTo>
                    <a:lnTo>
                      <a:pt x="317" y="1536"/>
                    </a:lnTo>
                    <a:lnTo>
                      <a:pt x="320" y="1531"/>
                    </a:lnTo>
                    <a:lnTo>
                      <a:pt x="331" y="1525"/>
                    </a:lnTo>
                    <a:lnTo>
                      <a:pt x="355" y="1516"/>
                    </a:lnTo>
                    <a:lnTo>
                      <a:pt x="355" y="1516"/>
                    </a:lnTo>
                    <a:lnTo>
                      <a:pt x="366" y="1511"/>
                    </a:lnTo>
                    <a:lnTo>
                      <a:pt x="375" y="1505"/>
                    </a:lnTo>
                    <a:lnTo>
                      <a:pt x="375" y="1505"/>
                    </a:lnTo>
                    <a:lnTo>
                      <a:pt x="389" y="1502"/>
                    </a:lnTo>
                    <a:lnTo>
                      <a:pt x="396" y="1500"/>
                    </a:lnTo>
                    <a:lnTo>
                      <a:pt x="402" y="1496"/>
                    </a:lnTo>
                    <a:lnTo>
                      <a:pt x="402" y="1496"/>
                    </a:lnTo>
                    <a:lnTo>
                      <a:pt x="411" y="1487"/>
                    </a:lnTo>
                    <a:lnTo>
                      <a:pt x="414" y="1478"/>
                    </a:lnTo>
                    <a:lnTo>
                      <a:pt x="418" y="1467"/>
                    </a:lnTo>
                    <a:lnTo>
                      <a:pt x="420" y="1456"/>
                    </a:lnTo>
                    <a:lnTo>
                      <a:pt x="420" y="1456"/>
                    </a:lnTo>
                    <a:lnTo>
                      <a:pt x="422" y="1435"/>
                    </a:lnTo>
                    <a:lnTo>
                      <a:pt x="422" y="1424"/>
                    </a:lnTo>
                    <a:lnTo>
                      <a:pt x="418" y="1411"/>
                    </a:lnTo>
                    <a:lnTo>
                      <a:pt x="418" y="1411"/>
                    </a:lnTo>
                    <a:lnTo>
                      <a:pt x="416" y="1406"/>
                    </a:lnTo>
                    <a:lnTo>
                      <a:pt x="413" y="1402"/>
                    </a:lnTo>
                    <a:lnTo>
                      <a:pt x="404" y="1397"/>
                    </a:lnTo>
                    <a:lnTo>
                      <a:pt x="395" y="1391"/>
                    </a:lnTo>
                    <a:lnTo>
                      <a:pt x="391" y="1390"/>
                    </a:lnTo>
                    <a:lnTo>
                      <a:pt x="387" y="1384"/>
                    </a:lnTo>
                    <a:lnTo>
                      <a:pt x="387" y="1384"/>
                    </a:lnTo>
                    <a:lnTo>
                      <a:pt x="380" y="1375"/>
                    </a:lnTo>
                    <a:lnTo>
                      <a:pt x="376" y="1371"/>
                    </a:lnTo>
                    <a:lnTo>
                      <a:pt x="369" y="1373"/>
                    </a:lnTo>
                    <a:lnTo>
                      <a:pt x="369" y="1373"/>
                    </a:lnTo>
                    <a:lnTo>
                      <a:pt x="366" y="1375"/>
                    </a:lnTo>
                    <a:lnTo>
                      <a:pt x="362" y="1379"/>
                    </a:lnTo>
                    <a:lnTo>
                      <a:pt x="357" y="1388"/>
                    </a:lnTo>
                    <a:lnTo>
                      <a:pt x="353" y="1397"/>
                    </a:lnTo>
                    <a:lnTo>
                      <a:pt x="349" y="1400"/>
                    </a:lnTo>
                    <a:lnTo>
                      <a:pt x="344" y="1402"/>
                    </a:lnTo>
                    <a:lnTo>
                      <a:pt x="344" y="1402"/>
                    </a:lnTo>
                    <a:lnTo>
                      <a:pt x="338" y="1404"/>
                    </a:lnTo>
                    <a:lnTo>
                      <a:pt x="331" y="1402"/>
                    </a:lnTo>
                    <a:lnTo>
                      <a:pt x="317" y="1397"/>
                    </a:lnTo>
                    <a:lnTo>
                      <a:pt x="304" y="1388"/>
                    </a:lnTo>
                    <a:lnTo>
                      <a:pt x="293" y="1381"/>
                    </a:lnTo>
                    <a:lnTo>
                      <a:pt x="293" y="1381"/>
                    </a:lnTo>
                    <a:lnTo>
                      <a:pt x="282" y="1371"/>
                    </a:lnTo>
                    <a:lnTo>
                      <a:pt x="281" y="1364"/>
                    </a:lnTo>
                    <a:lnTo>
                      <a:pt x="277" y="1359"/>
                    </a:lnTo>
                    <a:lnTo>
                      <a:pt x="277" y="1359"/>
                    </a:lnTo>
                    <a:lnTo>
                      <a:pt x="277" y="1346"/>
                    </a:lnTo>
                    <a:lnTo>
                      <a:pt x="277" y="1341"/>
                    </a:lnTo>
                    <a:lnTo>
                      <a:pt x="277" y="1335"/>
                    </a:lnTo>
                    <a:lnTo>
                      <a:pt x="277" y="1335"/>
                    </a:lnTo>
                    <a:lnTo>
                      <a:pt x="273" y="1328"/>
                    </a:lnTo>
                    <a:lnTo>
                      <a:pt x="268" y="1321"/>
                    </a:lnTo>
                    <a:lnTo>
                      <a:pt x="257" y="1308"/>
                    </a:lnTo>
                    <a:lnTo>
                      <a:pt x="257" y="1308"/>
                    </a:lnTo>
                    <a:lnTo>
                      <a:pt x="252" y="1301"/>
                    </a:lnTo>
                    <a:lnTo>
                      <a:pt x="250" y="1297"/>
                    </a:lnTo>
                    <a:lnTo>
                      <a:pt x="248" y="1292"/>
                    </a:lnTo>
                    <a:lnTo>
                      <a:pt x="248" y="1292"/>
                    </a:lnTo>
                    <a:lnTo>
                      <a:pt x="250" y="1286"/>
                    </a:lnTo>
                    <a:lnTo>
                      <a:pt x="252" y="1281"/>
                    </a:lnTo>
                    <a:lnTo>
                      <a:pt x="255" y="1276"/>
                    </a:lnTo>
                    <a:lnTo>
                      <a:pt x="259" y="1272"/>
                    </a:lnTo>
                    <a:lnTo>
                      <a:pt x="264" y="1270"/>
                    </a:lnTo>
                    <a:lnTo>
                      <a:pt x="270" y="1268"/>
                    </a:lnTo>
                    <a:lnTo>
                      <a:pt x="275" y="1270"/>
                    </a:lnTo>
                    <a:lnTo>
                      <a:pt x="279" y="1272"/>
                    </a:lnTo>
                    <a:lnTo>
                      <a:pt x="279" y="1272"/>
                    </a:lnTo>
                    <a:lnTo>
                      <a:pt x="282" y="1276"/>
                    </a:lnTo>
                    <a:lnTo>
                      <a:pt x="286" y="1281"/>
                    </a:lnTo>
                    <a:lnTo>
                      <a:pt x="290" y="1290"/>
                    </a:lnTo>
                    <a:lnTo>
                      <a:pt x="291" y="1299"/>
                    </a:lnTo>
                    <a:lnTo>
                      <a:pt x="295" y="1310"/>
                    </a:lnTo>
                    <a:lnTo>
                      <a:pt x="295" y="1310"/>
                    </a:lnTo>
                    <a:lnTo>
                      <a:pt x="299" y="1315"/>
                    </a:lnTo>
                    <a:lnTo>
                      <a:pt x="302" y="1321"/>
                    </a:lnTo>
                    <a:lnTo>
                      <a:pt x="308" y="1324"/>
                    </a:lnTo>
                    <a:lnTo>
                      <a:pt x="313" y="1326"/>
                    </a:lnTo>
                    <a:lnTo>
                      <a:pt x="326" y="1328"/>
                    </a:lnTo>
                    <a:lnTo>
                      <a:pt x="338" y="1330"/>
                    </a:lnTo>
                    <a:lnTo>
                      <a:pt x="338" y="1330"/>
                    </a:lnTo>
                    <a:lnTo>
                      <a:pt x="351" y="1328"/>
                    </a:lnTo>
                    <a:lnTo>
                      <a:pt x="362" y="1330"/>
                    </a:lnTo>
                    <a:lnTo>
                      <a:pt x="373" y="1335"/>
                    </a:lnTo>
                    <a:lnTo>
                      <a:pt x="384" y="1343"/>
                    </a:lnTo>
                    <a:lnTo>
                      <a:pt x="384" y="1343"/>
                    </a:lnTo>
                    <a:lnTo>
                      <a:pt x="396" y="1355"/>
                    </a:lnTo>
                    <a:lnTo>
                      <a:pt x="404" y="1361"/>
                    </a:lnTo>
                    <a:lnTo>
                      <a:pt x="413" y="1364"/>
                    </a:lnTo>
                    <a:lnTo>
                      <a:pt x="413" y="1364"/>
                    </a:lnTo>
                    <a:lnTo>
                      <a:pt x="429" y="1366"/>
                    </a:lnTo>
                    <a:lnTo>
                      <a:pt x="445" y="1370"/>
                    </a:lnTo>
                    <a:lnTo>
                      <a:pt x="445" y="1370"/>
                    </a:lnTo>
                    <a:lnTo>
                      <a:pt x="456" y="1370"/>
                    </a:lnTo>
                    <a:lnTo>
                      <a:pt x="467" y="1370"/>
                    </a:lnTo>
                    <a:lnTo>
                      <a:pt x="480" y="1368"/>
                    </a:lnTo>
                    <a:lnTo>
                      <a:pt x="490" y="1364"/>
                    </a:lnTo>
                    <a:lnTo>
                      <a:pt x="490" y="1364"/>
                    </a:lnTo>
                    <a:lnTo>
                      <a:pt x="501" y="1361"/>
                    </a:lnTo>
                    <a:lnTo>
                      <a:pt x="514" y="1357"/>
                    </a:lnTo>
                    <a:lnTo>
                      <a:pt x="519" y="1355"/>
                    </a:lnTo>
                    <a:lnTo>
                      <a:pt x="525" y="1357"/>
                    </a:lnTo>
                    <a:lnTo>
                      <a:pt x="530" y="1359"/>
                    </a:lnTo>
                    <a:lnTo>
                      <a:pt x="536" y="1362"/>
                    </a:lnTo>
                    <a:lnTo>
                      <a:pt x="536" y="1362"/>
                    </a:lnTo>
                    <a:lnTo>
                      <a:pt x="539" y="1366"/>
                    </a:lnTo>
                    <a:lnTo>
                      <a:pt x="543" y="1371"/>
                    </a:lnTo>
                    <a:lnTo>
                      <a:pt x="545" y="1381"/>
                    </a:lnTo>
                    <a:lnTo>
                      <a:pt x="548" y="1391"/>
                    </a:lnTo>
                    <a:lnTo>
                      <a:pt x="552" y="1400"/>
                    </a:lnTo>
                    <a:lnTo>
                      <a:pt x="552" y="1400"/>
                    </a:lnTo>
                    <a:lnTo>
                      <a:pt x="557" y="1406"/>
                    </a:lnTo>
                    <a:lnTo>
                      <a:pt x="565" y="1411"/>
                    </a:lnTo>
                    <a:lnTo>
                      <a:pt x="572" y="1413"/>
                    </a:lnTo>
                    <a:lnTo>
                      <a:pt x="577" y="1419"/>
                    </a:lnTo>
                    <a:lnTo>
                      <a:pt x="577" y="1419"/>
                    </a:lnTo>
                    <a:lnTo>
                      <a:pt x="581" y="1422"/>
                    </a:lnTo>
                    <a:lnTo>
                      <a:pt x="581" y="1426"/>
                    </a:lnTo>
                    <a:lnTo>
                      <a:pt x="581" y="1428"/>
                    </a:lnTo>
                    <a:lnTo>
                      <a:pt x="579" y="1429"/>
                    </a:lnTo>
                    <a:lnTo>
                      <a:pt x="574" y="1435"/>
                    </a:lnTo>
                    <a:lnTo>
                      <a:pt x="572" y="1438"/>
                    </a:lnTo>
                    <a:lnTo>
                      <a:pt x="570" y="1442"/>
                    </a:lnTo>
                    <a:lnTo>
                      <a:pt x="570" y="1442"/>
                    </a:lnTo>
                    <a:lnTo>
                      <a:pt x="572" y="1449"/>
                    </a:lnTo>
                    <a:lnTo>
                      <a:pt x="576" y="1456"/>
                    </a:lnTo>
                    <a:lnTo>
                      <a:pt x="583" y="1460"/>
                    </a:lnTo>
                    <a:lnTo>
                      <a:pt x="590" y="1460"/>
                    </a:lnTo>
                    <a:lnTo>
                      <a:pt x="590" y="1460"/>
                    </a:lnTo>
                    <a:lnTo>
                      <a:pt x="597" y="1460"/>
                    </a:lnTo>
                    <a:lnTo>
                      <a:pt x="601" y="1456"/>
                    </a:lnTo>
                    <a:lnTo>
                      <a:pt x="608" y="1444"/>
                    </a:lnTo>
                    <a:lnTo>
                      <a:pt x="608" y="1444"/>
                    </a:lnTo>
                    <a:lnTo>
                      <a:pt x="610" y="1440"/>
                    </a:lnTo>
                    <a:lnTo>
                      <a:pt x="615" y="1437"/>
                    </a:lnTo>
                    <a:lnTo>
                      <a:pt x="619" y="1438"/>
                    </a:lnTo>
                    <a:lnTo>
                      <a:pt x="621" y="1442"/>
                    </a:lnTo>
                    <a:lnTo>
                      <a:pt x="621" y="1442"/>
                    </a:lnTo>
                    <a:lnTo>
                      <a:pt x="623" y="1451"/>
                    </a:lnTo>
                    <a:lnTo>
                      <a:pt x="623" y="1462"/>
                    </a:lnTo>
                    <a:lnTo>
                      <a:pt x="619" y="1480"/>
                    </a:lnTo>
                    <a:lnTo>
                      <a:pt x="619" y="1480"/>
                    </a:lnTo>
                    <a:lnTo>
                      <a:pt x="619" y="1493"/>
                    </a:lnTo>
                    <a:lnTo>
                      <a:pt x="623" y="1504"/>
                    </a:lnTo>
                    <a:lnTo>
                      <a:pt x="626" y="1514"/>
                    </a:lnTo>
                    <a:lnTo>
                      <a:pt x="632" y="1525"/>
                    </a:lnTo>
                    <a:lnTo>
                      <a:pt x="632" y="1525"/>
                    </a:lnTo>
                    <a:lnTo>
                      <a:pt x="637" y="1536"/>
                    </a:lnTo>
                    <a:lnTo>
                      <a:pt x="643" y="1547"/>
                    </a:lnTo>
                    <a:lnTo>
                      <a:pt x="646" y="1569"/>
                    </a:lnTo>
                    <a:lnTo>
                      <a:pt x="646" y="1569"/>
                    </a:lnTo>
                    <a:lnTo>
                      <a:pt x="650" y="1587"/>
                    </a:lnTo>
                    <a:lnTo>
                      <a:pt x="653" y="1605"/>
                    </a:lnTo>
                    <a:lnTo>
                      <a:pt x="653" y="1605"/>
                    </a:lnTo>
                    <a:lnTo>
                      <a:pt x="659" y="1628"/>
                    </a:lnTo>
                    <a:lnTo>
                      <a:pt x="664" y="1652"/>
                    </a:lnTo>
                    <a:lnTo>
                      <a:pt x="664" y="1652"/>
                    </a:lnTo>
                    <a:lnTo>
                      <a:pt x="666" y="1659"/>
                    </a:lnTo>
                    <a:lnTo>
                      <a:pt x="670" y="1666"/>
                    </a:lnTo>
                    <a:lnTo>
                      <a:pt x="673" y="1674"/>
                    </a:lnTo>
                    <a:lnTo>
                      <a:pt x="679" y="1679"/>
                    </a:lnTo>
                    <a:lnTo>
                      <a:pt x="686" y="1683"/>
                    </a:lnTo>
                    <a:lnTo>
                      <a:pt x="693" y="1684"/>
                    </a:lnTo>
                    <a:lnTo>
                      <a:pt x="700" y="1684"/>
                    </a:lnTo>
                    <a:lnTo>
                      <a:pt x="708" y="1681"/>
                    </a:lnTo>
                    <a:lnTo>
                      <a:pt x="708" y="1681"/>
                    </a:lnTo>
                    <a:lnTo>
                      <a:pt x="715" y="1677"/>
                    </a:lnTo>
                    <a:lnTo>
                      <a:pt x="720" y="1670"/>
                    </a:lnTo>
                    <a:lnTo>
                      <a:pt x="724" y="1663"/>
                    </a:lnTo>
                    <a:lnTo>
                      <a:pt x="726" y="1654"/>
                    </a:lnTo>
                    <a:lnTo>
                      <a:pt x="726" y="1654"/>
                    </a:lnTo>
                    <a:lnTo>
                      <a:pt x="728" y="1637"/>
                    </a:lnTo>
                    <a:lnTo>
                      <a:pt x="728" y="1637"/>
                    </a:lnTo>
                    <a:lnTo>
                      <a:pt x="731" y="1630"/>
                    </a:lnTo>
                    <a:lnTo>
                      <a:pt x="735" y="1623"/>
                    </a:lnTo>
                    <a:lnTo>
                      <a:pt x="735" y="1623"/>
                    </a:lnTo>
                    <a:lnTo>
                      <a:pt x="735" y="1616"/>
                    </a:lnTo>
                    <a:lnTo>
                      <a:pt x="735" y="1610"/>
                    </a:lnTo>
                    <a:lnTo>
                      <a:pt x="731" y="1598"/>
                    </a:lnTo>
                    <a:lnTo>
                      <a:pt x="731" y="1598"/>
                    </a:lnTo>
                    <a:lnTo>
                      <a:pt x="729" y="1583"/>
                    </a:lnTo>
                    <a:lnTo>
                      <a:pt x="731" y="1576"/>
                    </a:lnTo>
                    <a:lnTo>
                      <a:pt x="733" y="1569"/>
                    </a:lnTo>
                    <a:lnTo>
                      <a:pt x="733" y="1569"/>
                    </a:lnTo>
                    <a:lnTo>
                      <a:pt x="738" y="1563"/>
                    </a:lnTo>
                    <a:lnTo>
                      <a:pt x="744" y="1560"/>
                    </a:lnTo>
                    <a:lnTo>
                      <a:pt x="744" y="1560"/>
                    </a:lnTo>
                    <a:lnTo>
                      <a:pt x="748" y="1554"/>
                    </a:lnTo>
                    <a:lnTo>
                      <a:pt x="751" y="1549"/>
                    </a:lnTo>
                    <a:lnTo>
                      <a:pt x="751" y="1549"/>
                    </a:lnTo>
                    <a:lnTo>
                      <a:pt x="757" y="1542"/>
                    </a:lnTo>
                    <a:lnTo>
                      <a:pt x="762" y="1538"/>
                    </a:lnTo>
                    <a:lnTo>
                      <a:pt x="776" y="1529"/>
                    </a:lnTo>
                    <a:lnTo>
                      <a:pt x="776" y="1529"/>
                    </a:lnTo>
                    <a:lnTo>
                      <a:pt x="791" y="1522"/>
                    </a:lnTo>
                    <a:lnTo>
                      <a:pt x="804" y="1513"/>
                    </a:lnTo>
                    <a:lnTo>
                      <a:pt x="814" y="1502"/>
                    </a:lnTo>
                    <a:lnTo>
                      <a:pt x="820" y="1496"/>
                    </a:lnTo>
                    <a:lnTo>
                      <a:pt x="824" y="1489"/>
                    </a:lnTo>
                    <a:lnTo>
                      <a:pt x="824" y="1489"/>
                    </a:lnTo>
                    <a:lnTo>
                      <a:pt x="829" y="1482"/>
                    </a:lnTo>
                    <a:lnTo>
                      <a:pt x="833" y="1476"/>
                    </a:lnTo>
                    <a:lnTo>
                      <a:pt x="842" y="1466"/>
                    </a:lnTo>
                    <a:lnTo>
                      <a:pt x="842" y="1466"/>
                    </a:lnTo>
                    <a:lnTo>
                      <a:pt x="847" y="1460"/>
                    </a:lnTo>
                    <a:lnTo>
                      <a:pt x="852" y="1455"/>
                    </a:lnTo>
                    <a:lnTo>
                      <a:pt x="852" y="1455"/>
                    </a:lnTo>
                    <a:lnTo>
                      <a:pt x="858" y="1455"/>
                    </a:lnTo>
                    <a:lnTo>
                      <a:pt x="865" y="1453"/>
                    </a:lnTo>
                    <a:lnTo>
                      <a:pt x="871" y="1453"/>
                    </a:lnTo>
                    <a:lnTo>
                      <a:pt x="876" y="1449"/>
                    </a:lnTo>
                    <a:lnTo>
                      <a:pt x="876" y="1449"/>
                    </a:lnTo>
                    <a:lnTo>
                      <a:pt x="881" y="1446"/>
                    </a:lnTo>
                    <a:lnTo>
                      <a:pt x="885" y="1438"/>
                    </a:lnTo>
                    <a:lnTo>
                      <a:pt x="889" y="1433"/>
                    </a:lnTo>
                    <a:lnTo>
                      <a:pt x="894" y="1429"/>
                    </a:lnTo>
                    <a:lnTo>
                      <a:pt x="894" y="1429"/>
                    </a:lnTo>
                    <a:lnTo>
                      <a:pt x="898" y="1429"/>
                    </a:lnTo>
                    <a:lnTo>
                      <a:pt x="901" y="1431"/>
                    </a:lnTo>
                    <a:lnTo>
                      <a:pt x="909" y="1437"/>
                    </a:lnTo>
                    <a:lnTo>
                      <a:pt x="909" y="1437"/>
                    </a:lnTo>
                    <a:lnTo>
                      <a:pt x="912" y="1444"/>
                    </a:lnTo>
                    <a:lnTo>
                      <a:pt x="916" y="1451"/>
                    </a:lnTo>
                    <a:lnTo>
                      <a:pt x="919" y="1460"/>
                    </a:lnTo>
                    <a:lnTo>
                      <a:pt x="923" y="1467"/>
                    </a:lnTo>
                    <a:lnTo>
                      <a:pt x="923" y="1467"/>
                    </a:lnTo>
                    <a:lnTo>
                      <a:pt x="927" y="1469"/>
                    </a:lnTo>
                    <a:lnTo>
                      <a:pt x="929" y="1471"/>
                    </a:lnTo>
                    <a:lnTo>
                      <a:pt x="936" y="1475"/>
                    </a:lnTo>
                    <a:lnTo>
                      <a:pt x="936" y="1475"/>
                    </a:lnTo>
                    <a:lnTo>
                      <a:pt x="939" y="1478"/>
                    </a:lnTo>
                    <a:lnTo>
                      <a:pt x="941" y="1482"/>
                    </a:lnTo>
                    <a:lnTo>
                      <a:pt x="943" y="1491"/>
                    </a:lnTo>
                    <a:lnTo>
                      <a:pt x="943" y="1491"/>
                    </a:lnTo>
                    <a:lnTo>
                      <a:pt x="947" y="1500"/>
                    </a:lnTo>
                    <a:lnTo>
                      <a:pt x="952" y="1507"/>
                    </a:lnTo>
                    <a:lnTo>
                      <a:pt x="952" y="1507"/>
                    </a:lnTo>
                    <a:lnTo>
                      <a:pt x="954" y="1513"/>
                    </a:lnTo>
                    <a:lnTo>
                      <a:pt x="954" y="1518"/>
                    </a:lnTo>
                    <a:lnTo>
                      <a:pt x="952" y="1529"/>
                    </a:lnTo>
                    <a:lnTo>
                      <a:pt x="952" y="1529"/>
                    </a:lnTo>
                    <a:lnTo>
                      <a:pt x="950" y="1534"/>
                    </a:lnTo>
                    <a:lnTo>
                      <a:pt x="948" y="1540"/>
                    </a:lnTo>
                    <a:lnTo>
                      <a:pt x="948" y="1547"/>
                    </a:lnTo>
                    <a:lnTo>
                      <a:pt x="950" y="1549"/>
                    </a:lnTo>
                    <a:lnTo>
                      <a:pt x="952" y="1552"/>
                    </a:lnTo>
                    <a:lnTo>
                      <a:pt x="952" y="1552"/>
                    </a:lnTo>
                    <a:lnTo>
                      <a:pt x="956" y="1552"/>
                    </a:lnTo>
                    <a:lnTo>
                      <a:pt x="961" y="1551"/>
                    </a:lnTo>
                    <a:lnTo>
                      <a:pt x="970" y="1547"/>
                    </a:lnTo>
                    <a:lnTo>
                      <a:pt x="970" y="1547"/>
                    </a:lnTo>
                    <a:lnTo>
                      <a:pt x="979" y="1538"/>
                    </a:lnTo>
                    <a:lnTo>
                      <a:pt x="985" y="1536"/>
                    </a:lnTo>
                    <a:lnTo>
                      <a:pt x="988" y="1536"/>
                    </a:lnTo>
                    <a:lnTo>
                      <a:pt x="992" y="1538"/>
                    </a:lnTo>
                    <a:lnTo>
                      <a:pt x="992" y="1538"/>
                    </a:lnTo>
                    <a:lnTo>
                      <a:pt x="995" y="1543"/>
                    </a:lnTo>
                    <a:lnTo>
                      <a:pt x="999" y="1549"/>
                    </a:lnTo>
                    <a:lnTo>
                      <a:pt x="1005" y="1561"/>
                    </a:lnTo>
                    <a:lnTo>
                      <a:pt x="1008" y="1576"/>
                    </a:lnTo>
                    <a:lnTo>
                      <a:pt x="1010" y="1589"/>
                    </a:lnTo>
                    <a:lnTo>
                      <a:pt x="1010" y="1589"/>
                    </a:lnTo>
                    <a:lnTo>
                      <a:pt x="1015" y="1614"/>
                    </a:lnTo>
                    <a:lnTo>
                      <a:pt x="1019" y="1625"/>
                    </a:lnTo>
                    <a:lnTo>
                      <a:pt x="1021" y="1637"/>
                    </a:lnTo>
                    <a:lnTo>
                      <a:pt x="1021" y="1637"/>
                    </a:lnTo>
                    <a:lnTo>
                      <a:pt x="1021" y="1654"/>
                    </a:lnTo>
                    <a:lnTo>
                      <a:pt x="1019" y="1668"/>
                    </a:lnTo>
                    <a:lnTo>
                      <a:pt x="1019" y="1683"/>
                    </a:lnTo>
                    <a:lnTo>
                      <a:pt x="1021" y="1690"/>
                    </a:lnTo>
                    <a:lnTo>
                      <a:pt x="1024" y="1699"/>
                    </a:lnTo>
                    <a:lnTo>
                      <a:pt x="1024" y="1699"/>
                    </a:lnTo>
                    <a:lnTo>
                      <a:pt x="1030" y="1706"/>
                    </a:lnTo>
                    <a:lnTo>
                      <a:pt x="1035" y="1715"/>
                    </a:lnTo>
                    <a:lnTo>
                      <a:pt x="1035" y="1715"/>
                    </a:lnTo>
                    <a:lnTo>
                      <a:pt x="1039" y="1724"/>
                    </a:lnTo>
                    <a:lnTo>
                      <a:pt x="1041" y="1735"/>
                    </a:lnTo>
                    <a:lnTo>
                      <a:pt x="1043" y="1755"/>
                    </a:lnTo>
                    <a:lnTo>
                      <a:pt x="1043" y="1755"/>
                    </a:lnTo>
                    <a:lnTo>
                      <a:pt x="1046" y="1777"/>
                    </a:lnTo>
                    <a:lnTo>
                      <a:pt x="1048" y="1788"/>
                    </a:lnTo>
                    <a:lnTo>
                      <a:pt x="1053" y="1797"/>
                    </a:lnTo>
                    <a:lnTo>
                      <a:pt x="1053" y="1797"/>
                    </a:lnTo>
                    <a:lnTo>
                      <a:pt x="1062" y="1806"/>
                    </a:lnTo>
                    <a:lnTo>
                      <a:pt x="1071" y="1813"/>
                    </a:lnTo>
                    <a:lnTo>
                      <a:pt x="1071" y="1813"/>
                    </a:lnTo>
                    <a:lnTo>
                      <a:pt x="1077" y="1817"/>
                    </a:lnTo>
                    <a:lnTo>
                      <a:pt x="1084" y="1818"/>
                    </a:lnTo>
                    <a:lnTo>
                      <a:pt x="1090" y="1820"/>
                    </a:lnTo>
                    <a:lnTo>
                      <a:pt x="1097" y="1818"/>
                    </a:lnTo>
                    <a:lnTo>
                      <a:pt x="1097" y="1818"/>
                    </a:lnTo>
                    <a:lnTo>
                      <a:pt x="1099" y="1815"/>
                    </a:lnTo>
                    <a:lnTo>
                      <a:pt x="1100" y="1808"/>
                    </a:lnTo>
                    <a:lnTo>
                      <a:pt x="1099" y="1802"/>
                    </a:lnTo>
                    <a:lnTo>
                      <a:pt x="1097" y="1797"/>
                    </a:lnTo>
                    <a:lnTo>
                      <a:pt x="1097" y="1797"/>
                    </a:lnTo>
                    <a:lnTo>
                      <a:pt x="1091" y="1782"/>
                    </a:lnTo>
                    <a:lnTo>
                      <a:pt x="1086" y="1768"/>
                    </a:lnTo>
                    <a:lnTo>
                      <a:pt x="1086" y="1768"/>
                    </a:lnTo>
                    <a:lnTo>
                      <a:pt x="1082" y="1751"/>
                    </a:lnTo>
                    <a:lnTo>
                      <a:pt x="1079" y="1744"/>
                    </a:lnTo>
                    <a:lnTo>
                      <a:pt x="1075" y="1737"/>
                    </a:lnTo>
                    <a:lnTo>
                      <a:pt x="1075" y="1737"/>
                    </a:lnTo>
                    <a:lnTo>
                      <a:pt x="1071" y="1730"/>
                    </a:lnTo>
                    <a:lnTo>
                      <a:pt x="1064" y="1722"/>
                    </a:lnTo>
                    <a:lnTo>
                      <a:pt x="1052" y="1710"/>
                    </a:lnTo>
                    <a:lnTo>
                      <a:pt x="1041" y="1697"/>
                    </a:lnTo>
                    <a:lnTo>
                      <a:pt x="1035" y="1690"/>
                    </a:lnTo>
                    <a:lnTo>
                      <a:pt x="1032" y="1681"/>
                    </a:lnTo>
                    <a:lnTo>
                      <a:pt x="1032" y="1681"/>
                    </a:lnTo>
                    <a:lnTo>
                      <a:pt x="1030" y="1670"/>
                    </a:lnTo>
                    <a:lnTo>
                      <a:pt x="1032" y="1657"/>
                    </a:lnTo>
                    <a:lnTo>
                      <a:pt x="1033" y="1632"/>
                    </a:lnTo>
                    <a:lnTo>
                      <a:pt x="1033" y="1632"/>
                    </a:lnTo>
                    <a:lnTo>
                      <a:pt x="1037" y="1621"/>
                    </a:lnTo>
                    <a:lnTo>
                      <a:pt x="1039" y="1616"/>
                    </a:lnTo>
                    <a:lnTo>
                      <a:pt x="1043" y="1612"/>
                    </a:lnTo>
                    <a:lnTo>
                      <a:pt x="1043" y="1612"/>
                    </a:lnTo>
                    <a:lnTo>
                      <a:pt x="1048" y="1612"/>
                    </a:lnTo>
                    <a:lnTo>
                      <a:pt x="1053" y="1616"/>
                    </a:lnTo>
                    <a:lnTo>
                      <a:pt x="1066" y="1623"/>
                    </a:lnTo>
                    <a:lnTo>
                      <a:pt x="1066" y="1623"/>
                    </a:lnTo>
                    <a:lnTo>
                      <a:pt x="1073" y="1627"/>
                    </a:lnTo>
                    <a:lnTo>
                      <a:pt x="1081" y="1632"/>
                    </a:lnTo>
                    <a:lnTo>
                      <a:pt x="1088" y="1639"/>
                    </a:lnTo>
                    <a:lnTo>
                      <a:pt x="1093" y="1646"/>
                    </a:lnTo>
                    <a:lnTo>
                      <a:pt x="1093" y="1646"/>
                    </a:lnTo>
                    <a:lnTo>
                      <a:pt x="1102" y="1668"/>
                    </a:lnTo>
                    <a:lnTo>
                      <a:pt x="1110" y="1679"/>
                    </a:lnTo>
                    <a:lnTo>
                      <a:pt x="1117" y="1686"/>
                    </a:lnTo>
                    <a:lnTo>
                      <a:pt x="1117" y="1686"/>
                    </a:lnTo>
                    <a:lnTo>
                      <a:pt x="1122" y="1690"/>
                    </a:lnTo>
                    <a:lnTo>
                      <a:pt x="1128" y="1688"/>
                    </a:lnTo>
                    <a:lnTo>
                      <a:pt x="1133" y="1684"/>
                    </a:lnTo>
                    <a:lnTo>
                      <a:pt x="1138" y="1677"/>
                    </a:lnTo>
                    <a:lnTo>
                      <a:pt x="1138" y="1677"/>
                    </a:lnTo>
                    <a:lnTo>
                      <a:pt x="1144" y="1668"/>
                    </a:lnTo>
                    <a:lnTo>
                      <a:pt x="1151" y="1661"/>
                    </a:lnTo>
                    <a:lnTo>
                      <a:pt x="1166" y="1645"/>
                    </a:lnTo>
                    <a:lnTo>
                      <a:pt x="1166" y="1645"/>
                    </a:lnTo>
                    <a:lnTo>
                      <a:pt x="1175" y="1637"/>
                    </a:lnTo>
                    <a:lnTo>
                      <a:pt x="1180" y="1627"/>
                    </a:lnTo>
                    <a:lnTo>
                      <a:pt x="1180" y="1627"/>
                    </a:lnTo>
                    <a:lnTo>
                      <a:pt x="1182" y="1618"/>
                    </a:lnTo>
                    <a:lnTo>
                      <a:pt x="1184" y="1608"/>
                    </a:lnTo>
                    <a:lnTo>
                      <a:pt x="1182" y="1589"/>
                    </a:lnTo>
                    <a:lnTo>
                      <a:pt x="1178" y="1570"/>
                    </a:lnTo>
                    <a:lnTo>
                      <a:pt x="1171" y="1552"/>
                    </a:lnTo>
                    <a:lnTo>
                      <a:pt x="1171" y="1552"/>
                    </a:lnTo>
                    <a:lnTo>
                      <a:pt x="1160" y="1538"/>
                    </a:lnTo>
                    <a:lnTo>
                      <a:pt x="1149" y="1525"/>
                    </a:lnTo>
                    <a:lnTo>
                      <a:pt x="1140" y="1509"/>
                    </a:lnTo>
                    <a:lnTo>
                      <a:pt x="1137" y="1502"/>
                    </a:lnTo>
                    <a:lnTo>
                      <a:pt x="1137" y="1494"/>
                    </a:lnTo>
                    <a:lnTo>
                      <a:pt x="1137" y="1494"/>
                    </a:lnTo>
                    <a:lnTo>
                      <a:pt x="1137" y="1482"/>
                    </a:lnTo>
                    <a:lnTo>
                      <a:pt x="1140" y="1471"/>
                    </a:lnTo>
                    <a:lnTo>
                      <a:pt x="1146" y="1460"/>
                    </a:lnTo>
                    <a:lnTo>
                      <a:pt x="1153" y="1453"/>
                    </a:lnTo>
                    <a:lnTo>
                      <a:pt x="1160" y="1447"/>
                    </a:lnTo>
                    <a:lnTo>
                      <a:pt x="1169" y="1446"/>
                    </a:lnTo>
                    <a:lnTo>
                      <a:pt x="1175" y="1446"/>
                    </a:lnTo>
                    <a:lnTo>
                      <a:pt x="1180" y="1447"/>
                    </a:lnTo>
                    <a:lnTo>
                      <a:pt x="1186" y="1451"/>
                    </a:lnTo>
                    <a:lnTo>
                      <a:pt x="1189" y="1456"/>
                    </a:lnTo>
                    <a:lnTo>
                      <a:pt x="1189" y="1456"/>
                    </a:lnTo>
                    <a:lnTo>
                      <a:pt x="1195" y="1460"/>
                    </a:lnTo>
                    <a:lnTo>
                      <a:pt x="1198" y="1460"/>
                    </a:lnTo>
                    <a:lnTo>
                      <a:pt x="1202" y="1458"/>
                    </a:lnTo>
                    <a:lnTo>
                      <a:pt x="1205" y="1453"/>
                    </a:lnTo>
                    <a:lnTo>
                      <a:pt x="1205" y="1453"/>
                    </a:lnTo>
                    <a:lnTo>
                      <a:pt x="1213" y="1444"/>
                    </a:lnTo>
                    <a:lnTo>
                      <a:pt x="1220" y="1438"/>
                    </a:lnTo>
                    <a:lnTo>
                      <a:pt x="1227" y="1435"/>
                    </a:lnTo>
                    <a:lnTo>
                      <a:pt x="1238" y="1431"/>
                    </a:lnTo>
                    <a:lnTo>
                      <a:pt x="1238" y="1431"/>
                    </a:lnTo>
                    <a:lnTo>
                      <a:pt x="1262" y="1426"/>
                    </a:lnTo>
                    <a:lnTo>
                      <a:pt x="1274" y="1422"/>
                    </a:lnTo>
                    <a:lnTo>
                      <a:pt x="1285" y="1419"/>
                    </a:lnTo>
                    <a:lnTo>
                      <a:pt x="1285" y="1419"/>
                    </a:lnTo>
                    <a:lnTo>
                      <a:pt x="1292" y="1413"/>
                    </a:lnTo>
                    <a:lnTo>
                      <a:pt x="1300" y="1408"/>
                    </a:lnTo>
                    <a:lnTo>
                      <a:pt x="1300" y="1408"/>
                    </a:lnTo>
                    <a:lnTo>
                      <a:pt x="1305" y="1402"/>
                    </a:lnTo>
                    <a:lnTo>
                      <a:pt x="1309" y="1395"/>
                    </a:lnTo>
                    <a:lnTo>
                      <a:pt x="1316" y="1382"/>
                    </a:lnTo>
                    <a:lnTo>
                      <a:pt x="1319" y="1366"/>
                    </a:lnTo>
                    <a:lnTo>
                      <a:pt x="1325" y="1352"/>
                    </a:lnTo>
                    <a:lnTo>
                      <a:pt x="1325" y="1352"/>
                    </a:lnTo>
                    <a:lnTo>
                      <a:pt x="1329" y="1344"/>
                    </a:lnTo>
                    <a:lnTo>
                      <a:pt x="1332" y="1339"/>
                    </a:lnTo>
                    <a:lnTo>
                      <a:pt x="1343" y="1328"/>
                    </a:lnTo>
                    <a:lnTo>
                      <a:pt x="1352" y="1315"/>
                    </a:lnTo>
                    <a:lnTo>
                      <a:pt x="1357" y="1310"/>
                    </a:lnTo>
                    <a:lnTo>
                      <a:pt x="1361" y="1303"/>
                    </a:lnTo>
                    <a:lnTo>
                      <a:pt x="1361" y="1303"/>
                    </a:lnTo>
                    <a:lnTo>
                      <a:pt x="1363" y="1295"/>
                    </a:lnTo>
                    <a:lnTo>
                      <a:pt x="1361" y="1290"/>
                    </a:lnTo>
                    <a:lnTo>
                      <a:pt x="1359" y="1285"/>
                    </a:lnTo>
                    <a:lnTo>
                      <a:pt x="1356" y="1279"/>
                    </a:lnTo>
                    <a:lnTo>
                      <a:pt x="1356" y="1279"/>
                    </a:lnTo>
                    <a:lnTo>
                      <a:pt x="1352" y="1274"/>
                    </a:lnTo>
                    <a:lnTo>
                      <a:pt x="1352" y="1268"/>
                    </a:lnTo>
                    <a:lnTo>
                      <a:pt x="1356" y="1257"/>
                    </a:lnTo>
                    <a:lnTo>
                      <a:pt x="1356" y="1257"/>
                    </a:lnTo>
                    <a:lnTo>
                      <a:pt x="1356" y="1245"/>
                    </a:lnTo>
                    <a:lnTo>
                      <a:pt x="1356" y="1245"/>
                    </a:lnTo>
                    <a:lnTo>
                      <a:pt x="1354" y="1236"/>
                    </a:lnTo>
                    <a:lnTo>
                      <a:pt x="1348" y="1227"/>
                    </a:lnTo>
                    <a:lnTo>
                      <a:pt x="1343" y="1218"/>
                    </a:lnTo>
                    <a:lnTo>
                      <a:pt x="1341" y="1214"/>
                    </a:lnTo>
                    <a:lnTo>
                      <a:pt x="1339" y="1209"/>
                    </a:lnTo>
                    <a:lnTo>
                      <a:pt x="1339" y="1209"/>
                    </a:lnTo>
                    <a:lnTo>
                      <a:pt x="1339" y="1203"/>
                    </a:lnTo>
                    <a:lnTo>
                      <a:pt x="1341" y="1200"/>
                    </a:lnTo>
                    <a:lnTo>
                      <a:pt x="1341" y="1194"/>
                    </a:lnTo>
                    <a:lnTo>
                      <a:pt x="1341" y="1189"/>
                    </a:lnTo>
                    <a:lnTo>
                      <a:pt x="1341" y="1189"/>
                    </a:lnTo>
                    <a:lnTo>
                      <a:pt x="1338" y="1174"/>
                    </a:lnTo>
                    <a:lnTo>
                      <a:pt x="1336" y="1167"/>
                    </a:lnTo>
                    <a:lnTo>
                      <a:pt x="1338" y="1158"/>
                    </a:lnTo>
                    <a:lnTo>
                      <a:pt x="1338" y="1158"/>
                    </a:lnTo>
                    <a:lnTo>
                      <a:pt x="1339" y="1154"/>
                    </a:lnTo>
                    <a:lnTo>
                      <a:pt x="1343" y="1151"/>
                    </a:lnTo>
                    <a:lnTo>
                      <a:pt x="1354" y="1147"/>
                    </a:lnTo>
                    <a:lnTo>
                      <a:pt x="1363" y="1142"/>
                    </a:lnTo>
                    <a:lnTo>
                      <a:pt x="1367" y="1140"/>
                    </a:lnTo>
                    <a:lnTo>
                      <a:pt x="1368" y="1136"/>
                    </a:lnTo>
                    <a:lnTo>
                      <a:pt x="1368" y="1136"/>
                    </a:lnTo>
                    <a:lnTo>
                      <a:pt x="1368" y="1131"/>
                    </a:lnTo>
                    <a:lnTo>
                      <a:pt x="1365" y="1125"/>
                    </a:lnTo>
                    <a:lnTo>
                      <a:pt x="1361" y="1124"/>
                    </a:lnTo>
                    <a:lnTo>
                      <a:pt x="1357" y="1120"/>
                    </a:lnTo>
                    <a:lnTo>
                      <a:pt x="1357" y="1120"/>
                    </a:lnTo>
                    <a:lnTo>
                      <a:pt x="1345" y="1118"/>
                    </a:lnTo>
                    <a:lnTo>
                      <a:pt x="1330" y="1118"/>
                    </a:lnTo>
                    <a:lnTo>
                      <a:pt x="1325" y="1116"/>
                    </a:lnTo>
                    <a:lnTo>
                      <a:pt x="1319" y="1113"/>
                    </a:lnTo>
                    <a:lnTo>
                      <a:pt x="1314" y="1109"/>
                    </a:lnTo>
                    <a:lnTo>
                      <a:pt x="1312" y="1104"/>
                    </a:lnTo>
                    <a:lnTo>
                      <a:pt x="1312" y="1104"/>
                    </a:lnTo>
                    <a:lnTo>
                      <a:pt x="1310" y="1096"/>
                    </a:lnTo>
                    <a:lnTo>
                      <a:pt x="1310" y="1091"/>
                    </a:lnTo>
                    <a:lnTo>
                      <a:pt x="1314" y="1086"/>
                    </a:lnTo>
                    <a:lnTo>
                      <a:pt x="1318" y="1082"/>
                    </a:lnTo>
                    <a:lnTo>
                      <a:pt x="1329" y="1077"/>
                    </a:lnTo>
                    <a:lnTo>
                      <a:pt x="1338" y="1073"/>
                    </a:lnTo>
                    <a:lnTo>
                      <a:pt x="1338" y="1073"/>
                    </a:lnTo>
                    <a:lnTo>
                      <a:pt x="1347" y="1064"/>
                    </a:lnTo>
                    <a:lnTo>
                      <a:pt x="1352" y="1060"/>
                    </a:lnTo>
                    <a:lnTo>
                      <a:pt x="1357" y="1058"/>
                    </a:lnTo>
                    <a:lnTo>
                      <a:pt x="1357" y="1058"/>
                    </a:lnTo>
                    <a:lnTo>
                      <a:pt x="1361" y="1058"/>
                    </a:lnTo>
                    <a:lnTo>
                      <a:pt x="1367" y="1060"/>
                    </a:lnTo>
                    <a:lnTo>
                      <a:pt x="1370" y="1062"/>
                    </a:lnTo>
                    <a:lnTo>
                      <a:pt x="1374" y="1066"/>
                    </a:lnTo>
                    <a:lnTo>
                      <a:pt x="1374" y="1066"/>
                    </a:lnTo>
                    <a:lnTo>
                      <a:pt x="1374" y="1069"/>
                    </a:lnTo>
                    <a:lnTo>
                      <a:pt x="1374" y="1071"/>
                    </a:lnTo>
                    <a:lnTo>
                      <a:pt x="1370" y="1077"/>
                    </a:lnTo>
                    <a:lnTo>
                      <a:pt x="1370" y="1077"/>
                    </a:lnTo>
                    <a:lnTo>
                      <a:pt x="1368" y="1082"/>
                    </a:lnTo>
                    <a:lnTo>
                      <a:pt x="1370" y="1087"/>
                    </a:lnTo>
                    <a:lnTo>
                      <a:pt x="1374" y="1089"/>
                    </a:lnTo>
                    <a:lnTo>
                      <a:pt x="1379" y="1087"/>
                    </a:lnTo>
                    <a:lnTo>
                      <a:pt x="1379" y="1087"/>
                    </a:lnTo>
                    <a:lnTo>
                      <a:pt x="1392" y="1084"/>
                    </a:lnTo>
                    <a:lnTo>
                      <a:pt x="1397" y="1084"/>
                    </a:lnTo>
                    <a:lnTo>
                      <a:pt x="1403" y="1086"/>
                    </a:lnTo>
                    <a:lnTo>
                      <a:pt x="1406" y="1087"/>
                    </a:lnTo>
                    <a:lnTo>
                      <a:pt x="1410" y="1089"/>
                    </a:lnTo>
                    <a:lnTo>
                      <a:pt x="1417" y="1102"/>
                    </a:lnTo>
                    <a:lnTo>
                      <a:pt x="1417" y="1102"/>
                    </a:lnTo>
                    <a:lnTo>
                      <a:pt x="1421" y="1107"/>
                    </a:lnTo>
                    <a:lnTo>
                      <a:pt x="1426" y="1113"/>
                    </a:lnTo>
                    <a:lnTo>
                      <a:pt x="1437" y="1124"/>
                    </a:lnTo>
                    <a:lnTo>
                      <a:pt x="1437" y="1124"/>
                    </a:lnTo>
                    <a:lnTo>
                      <a:pt x="1441" y="1131"/>
                    </a:lnTo>
                    <a:lnTo>
                      <a:pt x="1444" y="1138"/>
                    </a:lnTo>
                    <a:lnTo>
                      <a:pt x="1446" y="1156"/>
                    </a:lnTo>
                    <a:lnTo>
                      <a:pt x="1446" y="1156"/>
                    </a:lnTo>
                    <a:lnTo>
                      <a:pt x="1446" y="1171"/>
                    </a:lnTo>
                    <a:lnTo>
                      <a:pt x="1446" y="1176"/>
                    </a:lnTo>
                    <a:lnTo>
                      <a:pt x="1450" y="1181"/>
                    </a:lnTo>
                    <a:lnTo>
                      <a:pt x="1450" y="1181"/>
                    </a:lnTo>
                    <a:lnTo>
                      <a:pt x="1455" y="1185"/>
                    </a:lnTo>
                    <a:lnTo>
                      <a:pt x="1461" y="1185"/>
                    </a:lnTo>
                    <a:lnTo>
                      <a:pt x="1466" y="1183"/>
                    </a:lnTo>
                    <a:lnTo>
                      <a:pt x="1470" y="1180"/>
                    </a:lnTo>
                    <a:lnTo>
                      <a:pt x="1470" y="1180"/>
                    </a:lnTo>
                    <a:lnTo>
                      <a:pt x="1477" y="1171"/>
                    </a:lnTo>
                    <a:lnTo>
                      <a:pt x="1479" y="1162"/>
                    </a:lnTo>
                    <a:lnTo>
                      <a:pt x="1477" y="1151"/>
                    </a:lnTo>
                    <a:lnTo>
                      <a:pt x="1473" y="1142"/>
                    </a:lnTo>
                    <a:lnTo>
                      <a:pt x="1464" y="1124"/>
                    </a:lnTo>
                    <a:lnTo>
                      <a:pt x="1462" y="1115"/>
                    </a:lnTo>
                    <a:lnTo>
                      <a:pt x="1462" y="1105"/>
                    </a:lnTo>
                    <a:lnTo>
                      <a:pt x="1462" y="1105"/>
                    </a:lnTo>
                    <a:lnTo>
                      <a:pt x="1466" y="1093"/>
                    </a:lnTo>
                    <a:lnTo>
                      <a:pt x="1472" y="1084"/>
                    </a:lnTo>
                    <a:lnTo>
                      <a:pt x="1477" y="1073"/>
                    </a:lnTo>
                    <a:lnTo>
                      <a:pt x="1481" y="1060"/>
                    </a:lnTo>
                    <a:lnTo>
                      <a:pt x="1481" y="1060"/>
                    </a:lnTo>
                    <a:lnTo>
                      <a:pt x="1482" y="1046"/>
                    </a:lnTo>
                    <a:lnTo>
                      <a:pt x="1484" y="1039"/>
                    </a:lnTo>
                    <a:lnTo>
                      <a:pt x="1486" y="1033"/>
                    </a:lnTo>
                    <a:lnTo>
                      <a:pt x="1486" y="1033"/>
                    </a:lnTo>
                    <a:lnTo>
                      <a:pt x="1493" y="1022"/>
                    </a:lnTo>
                    <a:lnTo>
                      <a:pt x="1500" y="1011"/>
                    </a:lnTo>
                    <a:lnTo>
                      <a:pt x="1500" y="1011"/>
                    </a:lnTo>
                    <a:lnTo>
                      <a:pt x="1504" y="1006"/>
                    </a:lnTo>
                    <a:lnTo>
                      <a:pt x="1508" y="1002"/>
                    </a:lnTo>
                    <a:lnTo>
                      <a:pt x="1511" y="1002"/>
                    </a:lnTo>
                    <a:lnTo>
                      <a:pt x="1517" y="1001"/>
                    </a:lnTo>
                    <a:lnTo>
                      <a:pt x="1526" y="1004"/>
                    </a:lnTo>
                    <a:lnTo>
                      <a:pt x="1538" y="1006"/>
                    </a:lnTo>
                    <a:lnTo>
                      <a:pt x="1538" y="1006"/>
                    </a:lnTo>
                    <a:lnTo>
                      <a:pt x="1549" y="1006"/>
                    </a:lnTo>
                    <a:lnTo>
                      <a:pt x="1560" y="1004"/>
                    </a:lnTo>
                    <a:lnTo>
                      <a:pt x="1569" y="997"/>
                    </a:lnTo>
                    <a:lnTo>
                      <a:pt x="1573" y="993"/>
                    </a:lnTo>
                    <a:lnTo>
                      <a:pt x="1575" y="988"/>
                    </a:lnTo>
                    <a:lnTo>
                      <a:pt x="1575" y="988"/>
                    </a:lnTo>
                    <a:lnTo>
                      <a:pt x="1582" y="975"/>
                    </a:lnTo>
                    <a:lnTo>
                      <a:pt x="1593" y="963"/>
                    </a:lnTo>
                    <a:lnTo>
                      <a:pt x="1593" y="963"/>
                    </a:lnTo>
                    <a:lnTo>
                      <a:pt x="1605" y="944"/>
                    </a:lnTo>
                    <a:lnTo>
                      <a:pt x="1618" y="928"/>
                    </a:lnTo>
                    <a:lnTo>
                      <a:pt x="1618" y="928"/>
                    </a:lnTo>
                    <a:lnTo>
                      <a:pt x="1629" y="908"/>
                    </a:lnTo>
                    <a:lnTo>
                      <a:pt x="1640" y="888"/>
                    </a:lnTo>
                    <a:lnTo>
                      <a:pt x="1640" y="888"/>
                    </a:lnTo>
                    <a:lnTo>
                      <a:pt x="1645" y="879"/>
                    </a:lnTo>
                    <a:lnTo>
                      <a:pt x="1649" y="870"/>
                    </a:lnTo>
                    <a:lnTo>
                      <a:pt x="1651" y="861"/>
                    </a:lnTo>
                    <a:lnTo>
                      <a:pt x="1651" y="850"/>
                    </a:lnTo>
                    <a:lnTo>
                      <a:pt x="1651" y="850"/>
                    </a:lnTo>
                    <a:lnTo>
                      <a:pt x="1651" y="830"/>
                    </a:lnTo>
                    <a:lnTo>
                      <a:pt x="1649" y="809"/>
                    </a:lnTo>
                    <a:lnTo>
                      <a:pt x="1649" y="809"/>
                    </a:lnTo>
                    <a:lnTo>
                      <a:pt x="1647" y="792"/>
                    </a:lnTo>
                    <a:lnTo>
                      <a:pt x="1645" y="785"/>
                    </a:lnTo>
                    <a:lnTo>
                      <a:pt x="1642" y="780"/>
                    </a:lnTo>
                    <a:lnTo>
                      <a:pt x="1642" y="780"/>
                    </a:lnTo>
                    <a:lnTo>
                      <a:pt x="1638" y="773"/>
                    </a:lnTo>
                    <a:lnTo>
                      <a:pt x="1633" y="769"/>
                    </a:lnTo>
                    <a:lnTo>
                      <a:pt x="1629" y="767"/>
                    </a:lnTo>
                    <a:lnTo>
                      <a:pt x="1624" y="767"/>
                    </a:lnTo>
                    <a:lnTo>
                      <a:pt x="1613" y="769"/>
                    </a:lnTo>
                    <a:lnTo>
                      <a:pt x="1600" y="769"/>
                    </a:lnTo>
                    <a:lnTo>
                      <a:pt x="1600" y="769"/>
                    </a:lnTo>
                    <a:lnTo>
                      <a:pt x="1595" y="767"/>
                    </a:lnTo>
                    <a:lnTo>
                      <a:pt x="1591" y="765"/>
                    </a:lnTo>
                    <a:lnTo>
                      <a:pt x="1584" y="758"/>
                    </a:lnTo>
                    <a:lnTo>
                      <a:pt x="1580" y="749"/>
                    </a:lnTo>
                    <a:lnTo>
                      <a:pt x="1578" y="740"/>
                    </a:lnTo>
                    <a:lnTo>
                      <a:pt x="1578" y="740"/>
                    </a:lnTo>
                    <a:lnTo>
                      <a:pt x="1582" y="733"/>
                    </a:lnTo>
                    <a:lnTo>
                      <a:pt x="1586" y="725"/>
                    </a:lnTo>
                    <a:lnTo>
                      <a:pt x="1591" y="720"/>
                    </a:lnTo>
                    <a:lnTo>
                      <a:pt x="1596" y="716"/>
                    </a:lnTo>
                    <a:lnTo>
                      <a:pt x="1596" y="716"/>
                    </a:lnTo>
                    <a:lnTo>
                      <a:pt x="1615" y="704"/>
                    </a:lnTo>
                    <a:lnTo>
                      <a:pt x="1629" y="689"/>
                    </a:lnTo>
                    <a:lnTo>
                      <a:pt x="1629" y="689"/>
                    </a:lnTo>
                    <a:lnTo>
                      <a:pt x="1636" y="682"/>
                    </a:lnTo>
                    <a:lnTo>
                      <a:pt x="1642" y="675"/>
                    </a:lnTo>
                    <a:lnTo>
                      <a:pt x="1642" y="675"/>
                    </a:lnTo>
                    <a:lnTo>
                      <a:pt x="1643" y="668"/>
                    </a:lnTo>
                    <a:lnTo>
                      <a:pt x="1645" y="659"/>
                    </a:lnTo>
                    <a:lnTo>
                      <a:pt x="1649" y="651"/>
                    </a:lnTo>
                    <a:lnTo>
                      <a:pt x="1653" y="644"/>
                    </a:lnTo>
                    <a:lnTo>
                      <a:pt x="1653" y="644"/>
                    </a:lnTo>
                    <a:lnTo>
                      <a:pt x="1662" y="635"/>
                    </a:lnTo>
                    <a:lnTo>
                      <a:pt x="1674" y="628"/>
                    </a:lnTo>
                    <a:lnTo>
                      <a:pt x="1687" y="626"/>
                    </a:lnTo>
                    <a:lnTo>
                      <a:pt x="1700" y="626"/>
                    </a:lnTo>
                    <a:lnTo>
                      <a:pt x="1700" y="626"/>
                    </a:lnTo>
                    <a:lnTo>
                      <a:pt x="1721" y="628"/>
                    </a:lnTo>
                    <a:lnTo>
                      <a:pt x="1743" y="630"/>
                    </a:lnTo>
                    <a:lnTo>
                      <a:pt x="1752" y="630"/>
                    </a:lnTo>
                    <a:lnTo>
                      <a:pt x="1763" y="628"/>
                    </a:lnTo>
                    <a:lnTo>
                      <a:pt x="1774" y="626"/>
                    </a:lnTo>
                    <a:lnTo>
                      <a:pt x="1783" y="621"/>
                    </a:lnTo>
                    <a:lnTo>
                      <a:pt x="1783" y="621"/>
                    </a:lnTo>
                    <a:lnTo>
                      <a:pt x="1790" y="617"/>
                    </a:lnTo>
                    <a:lnTo>
                      <a:pt x="1799" y="615"/>
                    </a:lnTo>
                    <a:lnTo>
                      <a:pt x="1806" y="613"/>
                    </a:lnTo>
                    <a:lnTo>
                      <a:pt x="1814" y="615"/>
                    </a:lnTo>
                    <a:lnTo>
                      <a:pt x="1814" y="615"/>
                    </a:lnTo>
                    <a:lnTo>
                      <a:pt x="1819" y="617"/>
                    </a:lnTo>
                    <a:lnTo>
                      <a:pt x="1823" y="619"/>
                    </a:lnTo>
                    <a:lnTo>
                      <a:pt x="1826" y="626"/>
                    </a:lnTo>
                    <a:lnTo>
                      <a:pt x="1826" y="626"/>
                    </a:lnTo>
                    <a:lnTo>
                      <a:pt x="1834" y="635"/>
                    </a:lnTo>
                    <a:lnTo>
                      <a:pt x="1839" y="640"/>
                    </a:lnTo>
                    <a:lnTo>
                      <a:pt x="1844" y="642"/>
                    </a:lnTo>
                    <a:lnTo>
                      <a:pt x="1850" y="640"/>
                    </a:lnTo>
                    <a:lnTo>
                      <a:pt x="1855" y="637"/>
                    </a:lnTo>
                    <a:lnTo>
                      <a:pt x="1861" y="631"/>
                    </a:lnTo>
                    <a:lnTo>
                      <a:pt x="1864" y="624"/>
                    </a:lnTo>
                    <a:lnTo>
                      <a:pt x="1868" y="615"/>
                    </a:lnTo>
                    <a:lnTo>
                      <a:pt x="1868" y="615"/>
                    </a:lnTo>
                    <a:lnTo>
                      <a:pt x="1872" y="604"/>
                    </a:lnTo>
                    <a:lnTo>
                      <a:pt x="1877" y="597"/>
                    </a:lnTo>
                    <a:lnTo>
                      <a:pt x="1891" y="583"/>
                    </a:lnTo>
                    <a:lnTo>
                      <a:pt x="1891" y="583"/>
                    </a:lnTo>
                    <a:lnTo>
                      <a:pt x="1900" y="573"/>
                    </a:lnTo>
                    <a:lnTo>
                      <a:pt x="1910" y="570"/>
                    </a:lnTo>
                    <a:lnTo>
                      <a:pt x="1919" y="568"/>
                    </a:lnTo>
                    <a:lnTo>
                      <a:pt x="1931" y="568"/>
                    </a:lnTo>
                    <a:lnTo>
                      <a:pt x="1931" y="568"/>
                    </a:lnTo>
                    <a:lnTo>
                      <a:pt x="1937" y="570"/>
                    </a:lnTo>
                    <a:lnTo>
                      <a:pt x="1938" y="572"/>
                    </a:lnTo>
                    <a:lnTo>
                      <a:pt x="1944" y="579"/>
                    </a:lnTo>
                    <a:lnTo>
                      <a:pt x="1944" y="579"/>
                    </a:lnTo>
                    <a:lnTo>
                      <a:pt x="1951" y="581"/>
                    </a:lnTo>
                    <a:lnTo>
                      <a:pt x="1955" y="583"/>
                    </a:lnTo>
                    <a:lnTo>
                      <a:pt x="1958" y="581"/>
                    </a:lnTo>
                    <a:lnTo>
                      <a:pt x="1962" y="577"/>
                    </a:lnTo>
                    <a:lnTo>
                      <a:pt x="1967" y="566"/>
                    </a:lnTo>
                    <a:lnTo>
                      <a:pt x="1973" y="557"/>
                    </a:lnTo>
                    <a:lnTo>
                      <a:pt x="1973" y="557"/>
                    </a:lnTo>
                    <a:lnTo>
                      <a:pt x="1980" y="550"/>
                    </a:lnTo>
                    <a:lnTo>
                      <a:pt x="1991" y="545"/>
                    </a:lnTo>
                    <a:lnTo>
                      <a:pt x="1995" y="545"/>
                    </a:lnTo>
                    <a:lnTo>
                      <a:pt x="2000" y="545"/>
                    </a:lnTo>
                    <a:lnTo>
                      <a:pt x="2004" y="548"/>
                    </a:lnTo>
                    <a:lnTo>
                      <a:pt x="2005" y="554"/>
                    </a:lnTo>
                    <a:lnTo>
                      <a:pt x="2005" y="554"/>
                    </a:lnTo>
                    <a:lnTo>
                      <a:pt x="2005" y="559"/>
                    </a:lnTo>
                    <a:lnTo>
                      <a:pt x="2005" y="564"/>
                    </a:lnTo>
                    <a:lnTo>
                      <a:pt x="2000" y="573"/>
                    </a:lnTo>
                    <a:lnTo>
                      <a:pt x="1995" y="583"/>
                    </a:lnTo>
                    <a:lnTo>
                      <a:pt x="1987" y="592"/>
                    </a:lnTo>
                    <a:lnTo>
                      <a:pt x="1987" y="592"/>
                    </a:lnTo>
                    <a:lnTo>
                      <a:pt x="1978" y="602"/>
                    </a:lnTo>
                    <a:lnTo>
                      <a:pt x="1971" y="613"/>
                    </a:lnTo>
                    <a:lnTo>
                      <a:pt x="1962" y="624"/>
                    </a:lnTo>
                    <a:lnTo>
                      <a:pt x="1953" y="635"/>
                    </a:lnTo>
                    <a:lnTo>
                      <a:pt x="1953" y="635"/>
                    </a:lnTo>
                    <a:lnTo>
                      <a:pt x="1946" y="640"/>
                    </a:lnTo>
                    <a:lnTo>
                      <a:pt x="1937" y="644"/>
                    </a:lnTo>
                    <a:lnTo>
                      <a:pt x="1929" y="648"/>
                    </a:lnTo>
                    <a:lnTo>
                      <a:pt x="1920" y="653"/>
                    </a:lnTo>
                    <a:lnTo>
                      <a:pt x="1920" y="653"/>
                    </a:lnTo>
                    <a:lnTo>
                      <a:pt x="1910" y="662"/>
                    </a:lnTo>
                    <a:lnTo>
                      <a:pt x="1900" y="673"/>
                    </a:lnTo>
                    <a:lnTo>
                      <a:pt x="1893" y="686"/>
                    </a:lnTo>
                    <a:lnTo>
                      <a:pt x="1890" y="700"/>
                    </a:lnTo>
                    <a:lnTo>
                      <a:pt x="1886" y="715"/>
                    </a:lnTo>
                    <a:lnTo>
                      <a:pt x="1884" y="729"/>
                    </a:lnTo>
                    <a:lnTo>
                      <a:pt x="1882" y="758"/>
                    </a:lnTo>
                    <a:lnTo>
                      <a:pt x="1882" y="758"/>
                    </a:lnTo>
                    <a:lnTo>
                      <a:pt x="1882" y="774"/>
                    </a:lnTo>
                    <a:lnTo>
                      <a:pt x="1884" y="785"/>
                    </a:lnTo>
                    <a:lnTo>
                      <a:pt x="1888" y="796"/>
                    </a:lnTo>
                    <a:lnTo>
                      <a:pt x="1891" y="805"/>
                    </a:lnTo>
                    <a:lnTo>
                      <a:pt x="1899" y="812"/>
                    </a:lnTo>
                    <a:lnTo>
                      <a:pt x="1902" y="814"/>
                    </a:lnTo>
                    <a:lnTo>
                      <a:pt x="1906" y="814"/>
                    </a:lnTo>
                    <a:lnTo>
                      <a:pt x="1910" y="816"/>
                    </a:lnTo>
                    <a:lnTo>
                      <a:pt x="1915" y="814"/>
                    </a:lnTo>
                    <a:lnTo>
                      <a:pt x="1915" y="814"/>
                    </a:lnTo>
                    <a:lnTo>
                      <a:pt x="1920" y="811"/>
                    </a:lnTo>
                    <a:lnTo>
                      <a:pt x="1926" y="805"/>
                    </a:lnTo>
                    <a:lnTo>
                      <a:pt x="1928" y="798"/>
                    </a:lnTo>
                    <a:lnTo>
                      <a:pt x="1929" y="789"/>
                    </a:lnTo>
                    <a:lnTo>
                      <a:pt x="1931" y="773"/>
                    </a:lnTo>
                    <a:lnTo>
                      <a:pt x="1935" y="765"/>
                    </a:lnTo>
                    <a:lnTo>
                      <a:pt x="1938" y="760"/>
                    </a:lnTo>
                    <a:lnTo>
                      <a:pt x="1938" y="760"/>
                    </a:lnTo>
                    <a:lnTo>
                      <a:pt x="1946" y="756"/>
                    </a:lnTo>
                    <a:lnTo>
                      <a:pt x="1953" y="754"/>
                    </a:lnTo>
                    <a:lnTo>
                      <a:pt x="1962" y="751"/>
                    </a:lnTo>
                    <a:lnTo>
                      <a:pt x="1967" y="747"/>
                    </a:lnTo>
                    <a:lnTo>
                      <a:pt x="1967" y="747"/>
                    </a:lnTo>
                    <a:lnTo>
                      <a:pt x="1971" y="742"/>
                    </a:lnTo>
                    <a:lnTo>
                      <a:pt x="1973" y="736"/>
                    </a:lnTo>
                    <a:lnTo>
                      <a:pt x="1977" y="724"/>
                    </a:lnTo>
                    <a:lnTo>
                      <a:pt x="1977" y="724"/>
                    </a:lnTo>
                    <a:lnTo>
                      <a:pt x="1978" y="718"/>
                    </a:lnTo>
                    <a:lnTo>
                      <a:pt x="1982" y="713"/>
                    </a:lnTo>
                    <a:lnTo>
                      <a:pt x="1991" y="704"/>
                    </a:lnTo>
                    <a:lnTo>
                      <a:pt x="2000" y="695"/>
                    </a:lnTo>
                    <a:lnTo>
                      <a:pt x="2002" y="689"/>
                    </a:lnTo>
                    <a:lnTo>
                      <a:pt x="2002" y="682"/>
                    </a:lnTo>
                    <a:lnTo>
                      <a:pt x="2002" y="682"/>
                    </a:lnTo>
                    <a:lnTo>
                      <a:pt x="2000" y="675"/>
                    </a:lnTo>
                    <a:lnTo>
                      <a:pt x="1996" y="668"/>
                    </a:lnTo>
                    <a:lnTo>
                      <a:pt x="1993" y="660"/>
                    </a:lnTo>
                    <a:lnTo>
                      <a:pt x="1991" y="653"/>
                    </a:lnTo>
                    <a:lnTo>
                      <a:pt x="1991" y="653"/>
                    </a:lnTo>
                    <a:lnTo>
                      <a:pt x="1991" y="646"/>
                    </a:lnTo>
                    <a:lnTo>
                      <a:pt x="1995" y="639"/>
                    </a:lnTo>
                    <a:lnTo>
                      <a:pt x="2004" y="628"/>
                    </a:lnTo>
                    <a:lnTo>
                      <a:pt x="2004" y="628"/>
                    </a:lnTo>
                    <a:lnTo>
                      <a:pt x="2009" y="621"/>
                    </a:lnTo>
                    <a:lnTo>
                      <a:pt x="2016" y="613"/>
                    </a:lnTo>
                    <a:lnTo>
                      <a:pt x="2024" y="610"/>
                    </a:lnTo>
                    <a:lnTo>
                      <a:pt x="2033" y="606"/>
                    </a:lnTo>
                    <a:lnTo>
                      <a:pt x="2033" y="606"/>
                    </a:lnTo>
                    <a:lnTo>
                      <a:pt x="2043" y="602"/>
                    </a:lnTo>
                    <a:lnTo>
                      <a:pt x="2056" y="599"/>
                    </a:lnTo>
                    <a:lnTo>
                      <a:pt x="2067" y="595"/>
                    </a:lnTo>
                    <a:lnTo>
                      <a:pt x="2080" y="595"/>
                    </a:lnTo>
                    <a:lnTo>
                      <a:pt x="2080" y="595"/>
                    </a:lnTo>
                    <a:lnTo>
                      <a:pt x="2085" y="597"/>
                    </a:lnTo>
                    <a:lnTo>
                      <a:pt x="2091" y="601"/>
                    </a:lnTo>
                    <a:lnTo>
                      <a:pt x="2096" y="602"/>
                    </a:lnTo>
                    <a:lnTo>
                      <a:pt x="2103" y="604"/>
                    </a:lnTo>
                    <a:lnTo>
                      <a:pt x="2103" y="604"/>
                    </a:lnTo>
                    <a:lnTo>
                      <a:pt x="2110" y="601"/>
                    </a:lnTo>
                    <a:lnTo>
                      <a:pt x="2118" y="595"/>
                    </a:lnTo>
                    <a:lnTo>
                      <a:pt x="2129" y="581"/>
                    </a:lnTo>
                    <a:lnTo>
                      <a:pt x="2129" y="581"/>
                    </a:lnTo>
                    <a:lnTo>
                      <a:pt x="2136" y="575"/>
                    </a:lnTo>
                    <a:lnTo>
                      <a:pt x="2141" y="570"/>
                    </a:lnTo>
                    <a:lnTo>
                      <a:pt x="2158" y="561"/>
                    </a:lnTo>
                    <a:lnTo>
                      <a:pt x="2174" y="555"/>
                    </a:lnTo>
                    <a:lnTo>
                      <a:pt x="2192" y="552"/>
                    </a:lnTo>
                    <a:lnTo>
                      <a:pt x="2192" y="552"/>
                    </a:lnTo>
                    <a:lnTo>
                      <a:pt x="2210" y="550"/>
                    </a:lnTo>
                    <a:lnTo>
                      <a:pt x="2219" y="548"/>
                    </a:lnTo>
                    <a:lnTo>
                      <a:pt x="2226" y="543"/>
                    </a:lnTo>
                    <a:lnTo>
                      <a:pt x="2226" y="543"/>
                    </a:lnTo>
                    <a:lnTo>
                      <a:pt x="2232" y="535"/>
                    </a:lnTo>
                    <a:lnTo>
                      <a:pt x="2235" y="528"/>
                    </a:lnTo>
                    <a:lnTo>
                      <a:pt x="2237" y="521"/>
                    </a:lnTo>
                    <a:lnTo>
                      <a:pt x="2234" y="512"/>
                    </a:lnTo>
                    <a:lnTo>
                      <a:pt x="2234" y="512"/>
                    </a:lnTo>
                    <a:lnTo>
                      <a:pt x="2230" y="508"/>
                    </a:lnTo>
                    <a:lnTo>
                      <a:pt x="2223" y="503"/>
                    </a:lnTo>
                    <a:lnTo>
                      <a:pt x="2217" y="497"/>
                    </a:lnTo>
                    <a:lnTo>
                      <a:pt x="2215" y="494"/>
                    </a:lnTo>
                    <a:lnTo>
                      <a:pt x="2215" y="492"/>
                    </a:lnTo>
                    <a:lnTo>
                      <a:pt x="2215" y="492"/>
                    </a:lnTo>
                    <a:lnTo>
                      <a:pt x="2217" y="490"/>
                    </a:lnTo>
                    <a:lnTo>
                      <a:pt x="2219" y="488"/>
                    </a:lnTo>
                    <a:lnTo>
                      <a:pt x="2224" y="488"/>
                    </a:lnTo>
                    <a:lnTo>
                      <a:pt x="2230" y="490"/>
                    </a:lnTo>
                    <a:lnTo>
                      <a:pt x="2235" y="490"/>
                    </a:lnTo>
                    <a:lnTo>
                      <a:pt x="2235" y="490"/>
                    </a:lnTo>
                    <a:lnTo>
                      <a:pt x="2241" y="487"/>
                    </a:lnTo>
                    <a:lnTo>
                      <a:pt x="2244" y="481"/>
                    </a:lnTo>
                    <a:lnTo>
                      <a:pt x="2250" y="478"/>
                    </a:lnTo>
                    <a:lnTo>
                      <a:pt x="2253" y="472"/>
                    </a:lnTo>
                    <a:lnTo>
                      <a:pt x="2253" y="472"/>
                    </a:lnTo>
                    <a:lnTo>
                      <a:pt x="2259" y="470"/>
                    </a:lnTo>
                    <a:lnTo>
                      <a:pt x="2262" y="470"/>
                    </a:lnTo>
                    <a:lnTo>
                      <a:pt x="2273" y="472"/>
                    </a:lnTo>
                    <a:lnTo>
                      <a:pt x="2273" y="472"/>
                    </a:lnTo>
                    <a:lnTo>
                      <a:pt x="2281" y="472"/>
                    </a:lnTo>
                    <a:lnTo>
                      <a:pt x="2286" y="470"/>
                    </a:lnTo>
                    <a:lnTo>
                      <a:pt x="2291" y="469"/>
                    </a:lnTo>
                    <a:lnTo>
                      <a:pt x="2299" y="469"/>
                    </a:lnTo>
                    <a:lnTo>
                      <a:pt x="2299" y="469"/>
                    </a:lnTo>
                    <a:lnTo>
                      <a:pt x="2304" y="472"/>
                    </a:lnTo>
                    <a:lnTo>
                      <a:pt x="2308" y="476"/>
                    </a:lnTo>
                    <a:lnTo>
                      <a:pt x="2315" y="487"/>
                    </a:lnTo>
                    <a:lnTo>
                      <a:pt x="2315" y="487"/>
                    </a:lnTo>
                    <a:lnTo>
                      <a:pt x="2322" y="492"/>
                    </a:lnTo>
                    <a:lnTo>
                      <a:pt x="2331" y="496"/>
                    </a:lnTo>
                    <a:lnTo>
                      <a:pt x="2349" y="499"/>
                    </a:lnTo>
                    <a:lnTo>
                      <a:pt x="2349" y="499"/>
                    </a:lnTo>
                    <a:lnTo>
                      <a:pt x="2357" y="501"/>
                    </a:lnTo>
                    <a:lnTo>
                      <a:pt x="2362" y="501"/>
                    </a:lnTo>
                    <a:lnTo>
                      <a:pt x="2366" y="497"/>
                    </a:lnTo>
                    <a:lnTo>
                      <a:pt x="2367" y="490"/>
                    </a:lnTo>
                    <a:lnTo>
                      <a:pt x="2367" y="490"/>
                    </a:lnTo>
                    <a:lnTo>
                      <a:pt x="2369" y="483"/>
                    </a:lnTo>
                    <a:lnTo>
                      <a:pt x="2371" y="479"/>
                    </a:lnTo>
                    <a:lnTo>
                      <a:pt x="2377" y="478"/>
                    </a:lnTo>
                    <a:lnTo>
                      <a:pt x="2382" y="476"/>
                    </a:lnTo>
                    <a:lnTo>
                      <a:pt x="2382" y="476"/>
                    </a:lnTo>
                    <a:lnTo>
                      <a:pt x="2389" y="474"/>
                    </a:lnTo>
                    <a:lnTo>
                      <a:pt x="2391" y="469"/>
                    </a:lnTo>
                    <a:lnTo>
                      <a:pt x="2391" y="463"/>
                    </a:lnTo>
                    <a:lnTo>
                      <a:pt x="2389" y="458"/>
                    </a:lnTo>
                    <a:lnTo>
                      <a:pt x="2389" y="458"/>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7" name="Freeform 12"/>
              <p:cNvSpPr>
                <a:spLocks noEditPoints="1"/>
              </p:cNvSpPr>
              <p:nvPr/>
            </p:nvSpPr>
            <p:spPr bwMode="auto">
              <a:xfrm>
                <a:off x="3751263" y="1792288"/>
                <a:ext cx="2232025" cy="1665288"/>
              </a:xfrm>
              <a:custGeom>
                <a:avLst/>
                <a:gdLst>
                  <a:gd name="T0" fmla="*/ 231 w 1406"/>
                  <a:gd name="T1" fmla="*/ 660 h 1049"/>
                  <a:gd name="T2" fmla="*/ 240 w 1406"/>
                  <a:gd name="T3" fmla="*/ 588 h 1049"/>
                  <a:gd name="T4" fmla="*/ 204 w 1406"/>
                  <a:gd name="T5" fmla="*/ 640 h 1049"/>
                  <a:gd name="T6" fmla="*/ 1200 w 1406"/>
                  <a:gd name="T7" fmla="*/ 159 h 1049"/>
                  <a:gd name="T8" fmla="*/ 1373 w 1406"/>
                  <a:gd name="T9" fmla="*/ 3 h 1049"/>
                  <a:gd name="T10" fmla="*/ 1169 w 1406"/>
                  <a:gd name="T11" fmla="*/ 96 h 1049"/>
                  <a:gd name="T12" fmla="*/ 267 w 1406"/>
                  <a:gd name="T13" fmla="*/ 700 h 1049"/>
                  <a:gd name="T14" fmla="*/ 356 w 1406"/>
                  <a:gd name="T15" fmla="*/ 669 h 1049"/>
                  <a:gd name="T16" fmla="*/ 336 w 1406"/>
                  <a:gd name="T17" fmla="*/ 602 h 1049"/>
                  <a:gd name="T18" fmla="*/ 320 w 1406"/>
                  <a:gd name="T19" fmla="*/ 521 h 1049"/>
                  <a:gd name="T20" fmla="*/ 267 w 1406"/>
                  <a:gd name="T21" fmla="*/ 516 h 1049"/>
                  <a:gd name="T22" fmla="*/ 289 w 1406"/>
                  <a:gd name="T23" fmla="*/ 584 h 1049"/>
                  <a:gd name="T24" fmla="*/ 277 w 1406"/>
                  <a:gd name="T25" fmla="*/ 640 h 1049"/>
                  <a:gd name="T26" fmla="*/ 525 w 1406"/>
                  <a:gd name="T27" fmla="*/ 566 h 1049"/>
                  <a:gd name="T28" fmla="*/ 126 w 1406"/>
                  <a:gd name="T29" fmla="*/ 338 h 1049"/>
                  <a:gd name="T30" fmla="*/ 85 w 1406"/>
                  <a:gd name="T31" fmla="*/ 302 h 1049"/>
                  <a:gd name="T32" fmla="*/ 36 w 1406"/>
                  <a:gd name="T33" fmla="*/ 316 h 1049"/>
                  <a:gd name="T34" fmla="*/ 16 w 1406"/>
                  <a:gd name="T35" fmla="*/ 342 h 1049"/>
                  <a:gd name="T36" fmla="*/ 106 w 1406"/>
                  <a:gd name="T37" fmla="*/ 356 h 1049"/>
                  <a:gd name="T38" fmla="*/ 1033 w 1406"/>
                  <a:gd name="T39" fmla="*/ 877 h 1049"/>
                  <a:gd name="T40" fmla="*/ 1118 w 1406"/>
                  <a:gd name="T41" fmla="*/ 691 h 1049"/>
                  <a:gd name="T42" fmla="*/ 1303 w 1406"/>
                  <a:gd name="T43" fmla="*/ 682 h 1049"/>
                  <a:gd name="T44" fmla="*/ 1268 w 1406"/>
                  <a:gd name="T45" fmla="*/ 619 h 1049"/>
                  <a:gd name="T46" fmla="*/ 1274 w 1406"/>
                  <a:gd name="T47" fmla="*/ 472 h 1049"/>
                  <a:gd name="T48" fmla="*/ 1277 w 1406"/>
                  <a:gd name="T49" fmla="*/ 208 h 1049"/>
                  <a:gd name="T50" fmla="*/ 1180 w 1406"/>
                  <a:gd name="T51" fmla="*/ 251 h 1049"/>
                  <a:gd name="T52" fmla="*/ 1042 w 1406"/>
                  <a:gd name="T53" fmla="*/ 289 h 1049"/>
                  <a:gd name="T54" fmla="*/ 999 w 1406"/>
                  <a:gd name="T55" fmla="*/ 302 h 1049"/>
                  <a:gd name="T56" fmla="*/ 894 w 1406"/>
                  <a:gd name="T57" fmla="*/ 358 h 1049"/>
                  <a:gd name="T58" fmla="*/ 955 w 1406"/>
                  <a:gd name="T59" fmla="*/ 289 h 1049"/>
                  <a:gd name="T60" fmla="*/ 798 w 1406"/>
                  <a:gd name="T61" fmla="*/ 190 h 1049"/>
                  <a:gd name="T62" fmla="*/ 749 w 1406"/>
                  <a:gd name="T63" fmla="*/ 170 h 1049"/>
                  <a:gd name="T64" fmla="*/ 682 w 1406"/>
                  <a:gd name="T65" fmla="*/ 183 h 1049"/>
                  <a:gd name="T66" fmla="*/ 591 w 1406"/>
                  <a:gd name="T67" fmla="*/ 264 h 1049"/>
                  <a:gd name="T68" fmla="*/ 525 w 1406"/>
                  <a:gd name="T69" fmla="*/ 342 h 1049"/>
                  <a:gd name="T70" fmla="*/ 452 w 1406"/>
                  <a:gd name="T71" fmla="*/ 394 h 1049"/>
                  <a:gd name="T72" fmla="*/ 429 w 1406"/>
                  <a:gd name="T73" fmla="*/ 449 h 1049"/>
                  <a:gd name="T74" fmla="*/ 443 w 1406"/>
                  <a:gd name="T75" fmla="*/ 510 h 1049"/>
                  <a:gd name="T76" fmla="*/ 523 w 1406"/>
                  <a:gd name="T77" fmla="*/ 503 h 1049"/>
                  <a:gd name="T78" fmla="*/ 586 w 1406"/>
                  <a:gd name="T79" fmla="*/ 554 h 1049"/>
                  <a:gd name="T80" fmla="*/ 617 w 1406"/>
                  <a:gd name="T81" fmla="*/ 416 h 1049"/>
                  <a:gd name="T82" fmla="*/ 716 w 1406"/>
                  <a:gd name="T83" fmla="*/ 322 h 1049"/>
                  <a:gd name="T84" fmla="*/ 704 w 1406"/>
                  <a:gd name="T85" fmla="*/ 459 h 1049"/>
                  <a:gd name="T86" fmla="*/ 745 w 1406"/>
                  <a:gd name="T87" fmla="*/ 479 h 1049"/>
                  <a:gd name="T88" fmla="*/ 669 w 1406"/>
                  <a:gd name="T89" fmla="*/ 561 h 1049"/>
                  <a:gd name="T90" fmla="*/ 541 w 1406"/>
                  <a:gd name="T91" fmla="*/ 610 h 1049"/>
                  <a:gd name="T92" fmla="*/ 505 w 1406"/>
                  <a:gd name="T93" fmla="*/ 525 h 1049"/>
                  <a:gd name="T94" fmla="*/ 474 w 1406"/>
                  <a:gd name="T95" fmla="*/ 577 h 1049"/>
                  <a:gd name="T96" fmla="*/ 414 w 1406"/>
                  <a:gd name="T97" fmla="*/ 673 h 1049"/>
                  <a:gd name="T98" fmla="*/ 325 w 1406"/>
                  <a:gd name="T99" fmla="*/ 724 h 1049"/>
                  <a:gd name="T100" fmla="*/ 338 w 1406"/>
                  <a:gd name="T101" fmla="*/ 814 h 1049"/>
                  <a:gd name="T102" fmla="*/ 208 w 1406"/>
                  <a:gd name="T103" fmla="*/ 861 h 1049"/>
                  <a:gd name="T104" fmla="*/ 304 w 1406"/>
                  <a:gd name="T105" fmla="*/ 997 h 1049"/>
                  <a:gd name="T106" fmla="*/ 407 w 1406"/>
                  <a:gd name="T107" fmla="*/ 854 h 1049"/>
                  <a:gd name="T108" fmla="*/ 572 w 1406"/>
                  <a:gd name="T109" fmla="*/ 917 h 1049"/>
                  <a:gd name="T110" fmla="*/ 573 w 1406"/>
                  <a:gd name="T111" fmla="*/ 986 h 1049"/>
                  <a:gd name="T112" fmla="*/ 608 w 1406"/>
                  <a:gd name="T113" fmla="*/ 910 h 1049"/>
                  <a:gd name="T114" fmla="*/ 582 w 1406"/>
                  <a:gd name="T115" fmla="*/ 859 h 1049"/>
                  <a:gd name="T116" fmla="*/ 671 w 1406"/>
                  <a:gd name="T117" fmla="*/ 984 h 1049"/>
                  <a:gd name="T118" fmla="*/ 715 w 1406"/>
                  <a:gd name="T119" fmla="*/ 928 h 1049"/>
                  <a:gd name="T120" fmla="*/ 798 w 1406"/>
                  <a:gd name="T121" fmla="*/ 1015 h 1049"/>
                  <a:gd name="T122" fmla="*/ 928 w 1406"/>
                  <a:gd name="T123" fmla="*/ 1035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1049">
                    <a:moveTo>
                      <a:pt x="1095" y="206"/>
                    </a:moveTo>
                    <a:lnTo>
                      <a:pt x="1095" y="206"/>
                    </a:lnTo>
                    <a:lnTo>
                      <a:pt x="1096" y="206"/>
                    </a:lnTo>
                    <a:lnTo>
                      <a:pt x="1096" y="206"/>
                    </a:lnTo>
                    <a:lnTo>
                      <a:pt x="1100" y="208"/>
                    </a:lnTo>
                    <a:lnTo>
                      <a:pt x="1102" y="210"/>
                    </a:lnTo>
                    <a:lnTo>
                      <a:pt x="1104" y="217"/>
                    </a:lnTo>
                    <a:lnTo>
                      <a:pt x="1104" y="221"/>
                    </a:lnTo>
                    <a:lnTo>
                      <a:pt x="1102" y="224"/>
                    </a:lnTo>
                    <a:lnTo>
                      <a:pt x="1098" y="226"/>
                    </a:lnTo>
                    <a:lnTo>
                      <a:pt x="1095" y="224"/>
                    </a:lnTo>
                    <a:lnTo>
                      <a:pt x="1095" y="224"/>
                    </a:lnTo>
                    <a:lnTo>
                      <a:pt x="1093" y="224"/>
                    </a:lnTo>
                    <a:lnTo>
                      <a:pt x="1089" y="221"/>
                    </a:lnTo>
                    <a:lnTo>
                      <a:pt x="1087" y="213"/>
                    </a:lnTo>
                    <a:lnTo>
                      <a:pt x="1087" y="210"/>
                    </a:lnTo>
                    <a:lnTo>
                      <a:pt x="1089" y="208"/>
                    </a:lnTo>
                    <a:lnTo>
                      <a:pt x="1091" y="206"/>
                    </a:lnTo>
                    <a:lnTo>
                      <a:pt x="1095" y="206"/>
                    </a:lnTo>
                    <a:lnTo>
                      <a:pt x="1095" y="206"/>
                    </a:lnTo>
                    <a:close/>
                    <a:moveTo>
                      <a:pt x="197" y="669"/>
                    </a:moveTo>
                    <a:lnTo>
                      <a:pt x="197" y="669"/>
                    </a:lnTo>
                    <a:lnTo>
                      <a:pt x="201" y="668"/>
                    </a:lnTo>
                    <a:lnTo>
                      <a:pt x="206" y="668"/>
                    </a:lnTo>
                    <a:lnTo>
                      <a:pt x="206" y="668"/>
                    </a:lnTo>
                    <a:lnTo>
                      <a:pt x="211" y="669"/>
                    </a:lnTo>
                    <a:lnTo>
                      <a:pt x="217" y="671"/>
                    </a:lnTo>
                    <a:lnTo>
                      <a:pt x="217" y="671"/>
                    </a:lnTo>
                    <a:lnTo>
                      <a:pt x="220" y="669"/>
                    </a:lnTo>
                    <a:lnTo>
                      <a:pt x="222" y="666"/>
                    </a:lnTo>
                    <a:lnTo>
                      <a:pt x="222" y="666"/>
                    </a:lnTo>
                    <a:lnTo>
                      <a:pt x="231" y="660"/>
                    </a:lnTo>
                    <a:lnTo>
                      <a:pt x="231" y="660"/>
                    </a:lnTo>
                    <a:lnTo>
                      <a:pt x="239" y="658"/>
                    </a:lnTo>
                    <a:lnTo>
                      <a:pt x="239" y="658"/>
                    </a:lnTo>
                    <a:lnTo>
                      <a:pt x="242" y="655"/>
                    </a:lnTo>
                    <a:lnTo>
                      <a:pt x="244" y="651"/>
                    </a:lnTo>
                    <a:lnTo>
                      <a:pt x="244" y="651"/>
                    </a:lnTo>
                    <a:lnTo>
                      <a:pt x="246" y="648"/>
                    </a:lnTo>
                    <a:lnTo>
                      <a:pt x="249" y="644"/>
                    </a:lnTo>
                    <a:lnTo>
                      <a:pt x="249" y="644"/>
                    </a:lnTo>
                    <a:lnTo>
                      <a:pt x="249" y="639"/>
                    </a:lnTo>
                    <a:lnTo>
                      <a:pt x="248" y="635"/>
                    </a:lnTo>
                    <a:lnTo>
                      <a:pt x="246" y="631"/>
                    </a:lnTo>
                    <a:lnTo>
                      <a:pt x="244" y="628"/>
                    </a:lnTo>
                    <a:lnTo>
                      <a:pt x="244" y="628"/>
                    </a:lnTo>
                    <a:lnTo>
                      <a:pt x="246" y="620"/>
                    </a:lnTo>
                    <a:lnTo>
                      <a:pt x="246" y="620"/>
                    </a:lnTo>
                    <a:lnTo>
                      <a:pt x="246" y="615"/>
                    </a:lnTo>
                    <a:lnTo>
                      <a:pt x="246" y="615"/>
                    </a:lnTo>
                    <a:lnTo>
                      <a:pt x="248" y="611"/>
                    </a:lnTo>
                    <a:lnTo>
                      <a:pt x="249" y="610"/>
                    </a:lnTo>
                    <a:lnTo>
                      <a:pt x="255" y="606"/>
                    </a:lnTo>
                    <a:lnTo>
                      <a:pt x="255" y="606"/>
                    </a:lnTo>
                    <a:lnTo>
                      <a:pt x="257" y="602"/>
                    </a:lnTo>
                    <a:lnTo>
                      <a:pt x="257" y="597"/>
                    </a:lnTo>
                    <a:lnTo>
                      <a:pt x="255" y="592"/>
                    </a:lnTo>
                    <a:lnTo>
                      <a:pt x="251" y="588"/>
                    </a:lnTo>
                    <a:lnTo>
                      <a:pt x="251" y="588"/>
                    </a:lnTo>
                    <a:lnTo>
                      <a:pt x="249" y="588"/>
                    </a:lnTo>
                    <a:lnTo>
                      <a:pt x="248" y="588"/>
                    </a:lnTo>
                    <a:lnTo>
                      <a:pt x="242" y="588"/>
                    </a:lnTo>
                    <a:lnTo>
                      <a:pt x="242" y="588"/>
                    </a:lnTo>
                    <a:lnTo>
                      <a:pt x="240" y="588"/>
                    </a:lnTo>
                    <a:lnTo>
                      <a:pt x="240" y="588"/>
                    </a:lnTo>
                    <a:lnTo>
                      <a:pt x="239" y="586"/>
                    </a:lnTo>
                    <a:lnTo>
                      <a:pt x="235" y="584"/>
                    </a:lnTo>
                    <a:lnTo>
                      <a:pt x="235" y="584"/>
                    </a:lnTo>
                    <a:lnTo>
                      <a:pt x="231" y="584"/>
                    </a:lnTo>
                    <a:lnTo>
                      <a:pt x="228" y="586"/>
                    </a:lnTo>
                    <a:lnTo>
                      <a:pt x="224" y="592"/>
                    </a:lnTo>
                    <a:lnTo>
                      <a:pt x="224" y="592"/>
                    </a:lnTo>
                    <a:lnTo>
                      <a:pt x="219" y="597"/>
                    </a:lnTo>
                    <a:lnTo>
                      <a:pt x="211" y="601"/>
                    </a:lnTo>
                    <a:lnTo>
                      <a:pt x="211" y="601"/>
                    </a:lnTo>
                    <a:lnTo>
                      <a:pt x="206" y="602"/>
                    </a:lnTo>
                    <a:lnTo>
                      <a:pt x="204" y="602"/>
                    </a:lnTo>
                    <a:lnTo>
                      <a:pt x="202" y="604"/>
                    </a:lnTo>
                    <a:lnTo>
                      <a:pt x="202" y="604"/>
                    </a:lnTo>
                    <a:lnTo>
                      <a:pt x="201" y="606"/>
                    </a:lnTo>
                    <a:lnTo>
                      <a:pt x="202" y="608"/>
                    </a:lnTo>
                    <a:lnTo>
                      <a:pt x="204" y="611"/>
                    </a:lnTo>
                    <a:lnTo>
                      <a:pt x="204" y="611"/>
                    </a:lnTo>
                    <a:lnTo>
                      <a:pt x="204" y="613"/>
                    </a:lnTo>
                    <a:lnTo>
                      <a:pt x="204" y="615"/>
                    </a:lnTo>
                    <a:lnTo>
                      <a:pt x="201" y="615"/>
                    </a:lnTo>
                    <a:lnTo>
                      <a:pt x="197" y="617"/>
                    </a:lnTo>
                    <a:lnTo>
                      <a:pt x="195" y="619"/>
                    </a:lnTo>
                    <a:lnTo>
                      <a:pt x="197" y="622"/>
                    </a:lnTo>
                    <a:lnTo>
                      <a:pt x="197" y="622"/>
                    </a:lnTo>
                    <a:lnTo>
                      <a:pt x="197" y="624"/>
                    </a:lnTo>
                    <a:lnTo>
                      <a:pt x="199" y="626"/>
                    </a:lnTo>
                    <a:lnTo>
                      <a:pt x="202" y="630"/>
                    </a:lnTo>
                    <a:lnTo>
                      <a:pt x="202" y="630"/>
                    </a:lnTo>
                    <a:lnTo>
                      <a:pt x="204" y="635"/>
                    </a:lnTo>
                    <a:lnTo>
                      <a:pt x="204" y="640"/>
                    </a:lnTo>
                    <a:lnTo>
                      <a:pt x="204" y="640"/>
                    </a:lnTo>
                    <a:lnTo>
                      <a:pt x="202" y="646"/>
                    </a:lnTo>
                    <a:lnTo>
                      <a:pt x="199" y="651"/>
                    </a:lnTo>
                    <a:lnTo>
                      <a:pt x="199" y="651"/>
                    </a:lnTo>
                    <a:lnTo>
                      <a:pt x="195" y="653"/>
                    </a:lnTo>
                    <a:lnTo>
                      <a:pt x="193" y="655"/>
                    </a:lnTo>
                    <a:lnTo>
                      <a:pt x="193" y="655"/>
                    </a:lnTo>
                    <a:lnTo>
                      <a:pt x="191" y="660"/>
                    </a:lnTo>
                    <a:lnTo>
                      <a:pt x="190" y="664"/>
                    </a:lnTo>
                    <a:lnTo>
                      <a:pt x="190" y="664"/>
                    </a:lnTo>
                    <a:lnTo>
                      <a:pt x="190" y="668"/>
                    </a:lnTo>
                    <a:lnTo>
                      <a:pt x="191" y="669"/>
                    </a:lnTo>
                    <a:lnTo>
                      <a:pt x="191" y="669"/>
                    </a:lnTo>
                    <a:lnTo>
                      <a:pt x="195" y="669"/>
                    </a:lnTo>
                    <a:lnTo>
                      <a:pt x="197" y="669"/>
                    </a:lnTo>
                    <a:lnTo>
                      <a:pt x="197" y="669"/>
                    </a:lnTo>
                    <a:close/>
                    <a:moveTo>
                      <a:pt x="1149" y="163"/>
                    </a:moveTo>
                    <a:lnTo>
                      <a:pt x="1149" y="163"/>
                    </a:lnTo>
                    <a:lnTo>
                      <a:pt x="1153" y="166"/>
                    </a:lnTo>
                    <a:lnTo>
                      <a:pt x="1156" y="170"/>
                    </a:lnTo>
                    <a:lnTo>
                      <a:pt x="1160" y="174"/>
                    </a:lnTo>
                    <a:lnTo>
                      <a:pt x="1165" y="177"/>
                    </a:lnTo>
                    <a:lnTo>
                      <a:pt x="1165" y="177"/>
                    </a:lnTo>
                    <a:lnTo>
                      <a:pt x="1172" y="181"/>
                    </a:lnTo>
                    <a:lnTo>
                      <a:pt x="1182" y="183"/>
                    </a:lnTo>
                    <a:lnTo>
                      <a:pt x="1192" y="183"/>
                    </a:lnTo>
                    <a:lnTo>
                      <a:pt x="1196" y="181"/>
                    </a:lnTo>
                    <a:lnTo>
                      <a:pt x="1198" y="179"/>
                    </a:lnTo>
                    <a:lnTo>
                      <a:pt x="1198" y="179"/>
                    </a:lnTo>
                    <a:lnTo>
                      <a:pt x="1200" y="175"/>
                    </a:lnTo>
                    <a:lnTo>
                      <a:pt x="1200" y="170"/>
                    </a:lnTo>
                    <a:lnTo>
                      <a:pt x="1200" y="159"/>
                    </a:lnTo>
                    <a:lnTo>
                      <a:pt x="1196" y="141"/>
                    </a:lnTo>
                    <a:lnTo>
                      <a:pt x="1196" y="141"/>
                    </a:lnTo>
                    <a:lnTo>
                      <a:pt x="1194" y="127"/>
                    </a:lnTo>
                    <a:lnTo>
                      <a:pt x="1194" y="114"/>
                    </a:lnTo>
                    <a:lnTo>
                      <a:pt x="1198" y="99"/>
                    </a:lnTo>
                    <a:lnTo>
                      <a:pt x="1203" y="87"/>
                    </a:lnTo>
                    <a:lnTo>
                      <a:pt x="1203" y="87"/>
                    </a:lnTo>
                    <a:lnTo>
                      <a:pt x="1211" y="79"/>
                    </a:lnTo>
                    <a:lnTo>
                      <a:pt x="1220" y="70"/>
                    </a:lnTo>
                    <a:lnTo>
                      <a:pt x="1239" y="60"/>
                    </a:lnTo>
                    <a:lnTo>
                      <a:pt x="1239" y="60"/>
                    </a:lnTo>
                    <a:lnTo>
                      <a:pt x="1254" y="51"/>
                    </a:lnTo>
                    <a:lnTo>
                      <a:pt x="1268" y="43"/>
                    </a:lnTo>
                    <a:lnTo>
                      <a:pt x="1283" y="40"/>
                    </a:lnTo>
                    <a:lnTo>
                      <a:pt x="1301" y="36"/>
                    </a:lnTo>
                    <a:lnTo>
                      <a:pt x="1301" y="36"/>
                    </a:lnTo>
                    <a:lnTo>
                      <a:pt x="1341" y="32"/>
                    </a:lnTo>
                    <a:lnTo>
                      <a:pt x="1341" y="32"/>
                    </a:lnTo>
                    <a:lnTo>
                      <a:pt x="1368" y="29"/>
                    </a:lnTo>
                    <a:lnTo>
                      <a:pt x="1381" y="27"/>
                    </a:lnTo>
                    <a:lnTo>
                      <a:pt x="1393" y="23"/>
                    </a:lnTo>
                    <a:lnTo>
                      <a:pt x="1393" y="23"/>
                    </a:lnTo>
                    <a:lnTo>
                      <a:pt x="1401" y="20"/>
                    </a:lnTo>
                    <a:lnTo>
                      <a:pt x="1404" y="18"/>
                    </a:lnTo>
                    <a:lnTo>
                      <a:pt x="1406" y="16"/>
                    </a:lnTo>
                    <a:lnTo>
                      <a:pt x="1406" y="13"/>
                    </a:lnTo>
                    <a:lnTo>
                      <a:pt x="1402" y="7"/>
                    </a:lnTo>
                    <a:lnTo>
                      <a:pt x="1402" y="7"/>
                    </a:lnTo>
                    <a:lnTo>
                      <a:pt x="1395" y="2"/>
                    </a:lnTo>
                    <a:lnTo>
                      <a:pt x="1388" y="0"/>
                    </a:lnTo>
                    <a:lnTo>
                      <a:pt x="1381" y="0"/>
                    </a:lnTo>
                    <a:lnTo>
                      <a:pt x="1373" y="3"/>
                    </a:lnTo>
                    <a:lnTo>
                      <a:pt x="1373" y="3"/>
                    </a:lnTo>
                    <a:lnTo>
                      <a:pt x="1366" y="7"/>
                    </a:lnTo>
                    <a:lnTo>
                      <a:pt x="1366" y="7"/>
                    </a:lnTo>
                    <a:lnTo>
                      <a:pt x="1353" y="13"/>
                    </a:lnTo>
                    <a:lnTo>
                      <a:pt x="1341" y="16"/>
                    </a:lnTo>
                    <a:lnTo>
                      <a:pt x="1341" y="16"/>
                    </a:lnTo>
                    <a:lnTo>
                      <a:pt x="1328" y="16"/>
                    </a:lnTo>
                    <a:lnTo>
                      <a:pt x="1314" y="16"/>
                    </a:lnTo>
                    <a:lnTo>
                      <a:pt x="1314" y="16"/>
                    </a:lnTo>
                    <a:lnTo>
                      <a:pt x="1301" y="16"/>
                    </a:lnTo>
                    <a:lnTo>
                      <a:pt x="1294" y="16"/>
                    </a:lnTo>
                    <a:lnTo>
                      <a:pt x="1288" y="18"/>
                    </a:lnTo>
                    <a:lnTo>
                      <a:pt x="1288" y="18"/>
                    </a:lnTo>
                    <a:lnTo>
                      <a:pt x="1272" y="27"/>
                    </a:lnTo>
                    <a:lnTo>
                      <a:pt x="1265" y="31"/>
                    </a:lnTo>
                    <a:lnTo>
                      <a:pt x="1256" y="32"/>
                    </a:lnTo>
                    <a:lnTo>
                      <a:pt x="1256" y="32"/>
                    </a:lnTo>
                    <a:lnTo>
                      <a:pt x="1243" y="34"/>
                    </a:lnTo>
                    <a:lnTo>
                      <a:pt x="1232" y="36"/>
                    </a:lnTo>
                    <a:lnTo>
                      <a:pt x="1220" y="38"/>
                    </a:lnTo>
                    <a:lnTo>
                      <a:pt x="1209" y="41"/>
                    </a:lnTo>
                    <a:lnTo>
                      <a:pt x="1209" y="41"/>
                    </a:lnTo>
                    <a:lnTo>
                      <a:pt x="1198" y="49"/>
                    </a:lnTo>
                    <a:lnTo>
                      <a:pt x="1187" y="58"/>
                    </a:lnTo>
                    <a:lnTo>
                      <a:pt x="1180" y="69"/>
                    </a:lnTo>
                    <a:lnTo>
                      <a:pt x="1176" y="72"/>
                    </a:lnTo>
                    <a:lnTo>
                      <a:pt x="1174" y="78"/>
                    </a:lnTo>
                    <a:lnTo>
                      <a:pt x="1174" y="78"/>
                    </a:lnTo>
                    <a:lnTo>
                      <a:pt x="1174" y="87"/>
                    </a:lnTo>
                    <a:lnTo>
                      <a:pt x="1172" y="90"/>
                    </a:lnTo>
                    <a:lnTo>
                      <a:pt x="1169" y="96"/>
                    </a:lnTo>
                    <a:lnTo>
                      <a:pt x="1169" y="96"/>
                    </a:lnTo>
                    <a:lnTo>
                      <a:pt x="1156" y="107"/>
                    </a:lnTo>
                    <a:lnTo>
                      <a:pt x="1149" y="114"/>
                    </a:lnTo>
                    <a:lnTo>
                      <a:pt x="1144" y="121"/>
                    </a:lnTo>
                    <a:lnTo>
                      <a:pt x="1144" y="121"/>
                    </a:lnTo>
                    <a:lnTo>
                      <a:pt x="1138" y="136"/>
                    </a:lnTo>
                    <a:lnTo>
                      <a:pt x="1136" y="143"/>
                    </a:lnTo>
                    <a:lnTo>
                      <a:pt x="1136" y="152"/>
                    </a:lnTo>
                    <a:lnTo>
                      <a:pt x="1136" y="152"/>
                    </a:lnTo>
                    <a:lnTo>
                      <a:pt x="1136" y="157"/>
                    </a:lnTo>
                    <a:lnTo>
                      <a:pt x="1140" y="159"/>
                    </a:lnTo>
                    <a:lnTo>
                      <a:pt x="1149" y="163"/>
                    </a:lnTo>
                    <a:lnTo>
                      <a:pt x="1149" y="163"/>
                    </a:lnTo>
                    <a:close/>
                    <a:moveTo>
                      <a:pt x="286" y="675"/>
                    </a:moveTo>
                    <a:lnTo>
                      <a:pt x="286" y="675"/>
                    </a:lnTo>
                    <a:lnTo>
                      <a:pt x="278" y="677"/>
                    </a:lnTo>
                    <a:lnTo>
                      <a:pt x="275" y="682"/>
                    </a:lnTo>
                    <a:lnTo>
                      <a:pt x="275" y="682"/>
                    </a:lnTo>
                    <a:lnTo>
                      <a:pt x="271" y="686"/>
                    </a:lnTo>
                    <a:lnTo>
                      <a:pt x="266" y="691"/>
                    </a:lnTo>
                    <a:lnTo>
                      <a:pt x="266" y="691"/>
                    </a:lnTo>
                    <a:lnTo>
                      <a:pt x="260" y="695"/>
                    </a:lnTo>
                    <a:lnTo>
                      <a:pt x="255" y="698"/>
                    </a:lnTo>
                    <a:lnTo>
                      <a:pt x="255" y="698"/>
                    </a:lnTo>
                    <a:lnTo>
                      <a:pt x="255" y="702"/>
                    </a:lnTo>
                    <a:lnTo>
                      <a:pt x="255" y="704"/>
                    </a:lnTo>
                    <a:lnTo>
                      <a:pt x="257" y="706"/>
                    </a:lnTo>
                    <a:lnTo>
                      <a:pt x="258" y="706"/>
                    </a:lnTo>
                    <a:lnTo>
                      <a:pt x="258" y="706"/>
                    </a:lnTo>
                    <a:lnTo>
                      <a:pt x="262" y="706"/>
                    </a:lnTo>
                    <a:lnTo>
                      <a:pt x="264" y="704"/>
                    </a:lnTo>
                    <a:lnTo>
                      <a:pt x="267" y="700"/>
                    </a:lnTo>
                    <a:lnTo>
                      <a:pt x="267" y="700"/>
                    </a:lnTo>
                    <a:lnTo>
                      <a:pt x="275" y="695"/>
                    </a:lnTo>
                    <a:lnTo>
                      <a:pt x="278" y="695"/>
                    </a:lnTo>
                    <a:lnTo>
                      <a:pt x="282" y="695"/>
                    </a:lnTo>
                    <a:lnTo>
                      <a:pt x="282" y="695"/>
                    </a:lnTo>
                    <a:lnTo>
                      <a:pt x="289" y="695"/>
                    </a:lnTo>
                    <a:lnTo>
                      <a:pt x="291" y="695"/>
                    </a:lnTo>
                    <a:lnTo>
                      <a:pt x="295" y="693"/>
                    </a:lnTo>
                    <a:lnTo>
                      <a:pt x="295" y="693"/>
                    </a:lnTo>
                    <a:lnTo>
                      <a:pt x="298" y="691"/>
                    </a:lnTo>
                    <a:lnTo>
                      <a:pt x="300" y="691"/>
                    </a:lnTo>
                    <a:lnTo>
                      <a:pt x="307" y="693"/>
                    </a:lnTo>
                    <a:lnTo>
                      <a:pt x="307" y="693"/>
                    </a:lnTo>
                    <a:lnTo>
                      <a:pt x="313" y="691"/>
                    </a:lnTo>
                    <a:lnTo>
                      <a:pt x="316" y="689"/>
                    </a:lnTo>
                    <a:lnTo>
                      <a:pt x="320" y="686"/>
                    </a:lnTo>
                    <a:lnTo>
                      <a:pt x="324" y="684"/>
                    </a:lnTo>
                    <a:lnTo>
                      <a:pt x="324" y="684"/>
                    </a:lnTo>
                    <a:lnTo>
                      <a:pt x="331" y="684"/>
                    </a:lnTo>
                    <a:lnTo>
                      <a:pt x="336" y="686"/>
                    </a:lnTo>
                    <a:lnTo>
                      <a:pt x="336" y="686"/>
                    </a:lnTo>
                    <a:lnTo>
                      <a:pt x="353" y="686"/>
                    </a:lnTo>
                    <a:lnTo>
                      <a:pt x="353" y="686"/>
                    </a:lnTo>
                    <a:lnTo>
                      <a:pt x="358" y="684"/>
                    </a:lnTo>
                    <a:lnTo>
                      <a:pt x="365" y="680"/>
                    </a:lnTo>
                    <a:lnTo>
                      <a:pt x="365" y="680"/>
                    </a:lnTo>
                    <a:lnTo>
                      <a:pt x="367" y="677"/>
                    </a:lnTo>
                    <a:lnTo>
                      <a:pt x="365" y="673"/>
                    </a:lnTo>
                    <a:lnTo>
                      <a:pt x="365" y="671"/>
                    </a:lnTo>
                    <a:lnTo>
                      <a:pt x="365" y="671"/>
                    </a:lnTo>
                    <a:lnTo>
                      <a:pt x="360" y="671"/>
                    </a:lnTo>
                    <a:lnTo>
                      <a:pt x="358" y="671"/>
                    </a:lnTo>
                    <a:lnTo>
                      <a:pt x="356" y="669"/>
                    </a:lnTo>
                    <a:lnTo>
                      <a:pt x="356" y="669"/>
                    </a:lnTo>
                    <a:lnTo>
                      <a:pt x="356" y="668"/>
                    </a:lnTo>
                    <a:lnTo>
                      <a:pt x="356" y="664"/>
                    </a:lnTo>
                    <a:lnTo>
                      <a:pt x="362" y="660"/>
                    </a:lnTo>
                    <a:lnTo>
                      <a:pt x="362" y="660"/>
                    </a:lnTo>
                    <a:lnTo>
                      <a:pt x="365" y="660"/>
                    </a:lnTo>
                    <a:lnTo>
                      <a:pt x="369" y="658"/>
                    </a:lnTo>
                    <a:lnTo>
                      <a:pt x="369" y="658"/>
                    </a:lnTo>
                    <a:lnTo>
                      <a:pt x="371" y="653"/>
                    </a:lnTo>
                    <a:lnTo>
                      <a:pt x="371" y="648"/>
                    </a:lnTo>
                    <a:lnTo>
                      <a:pt x="371" y="648"/>
                    </a:lnTo>
                    <a:lnTo>
                      <a:pt x="371" y="642"/>
                    </a:lnTo>
                    <a:lnTo>
                      <a:pt x="369" y="639"/>
                    </a:lnTo>
                    <a:lnTo>
                      <a:pt x="367" y="635"/>
                    </a:lnTo>
                    <a:lnTo>
                      <a:pt x="362" y="635"/>
                    </a:lnTo>
                    <a:lnTo>
                      <a:pt x="362" y="635"/>
                    </a:lnTo>
                    <a:lnTo>
                      <a:pt x="354" y="637"/>
                    </a:lnTo>
                    <a:lnTo>
                      <a:pt x="353" y="635"/>
                    </a:lnTo>
                    <a:lnTo>
                      <a:pt x="351" y="631"/>
                    </a:lnTo>
                    <a:lnTo>
                      <a:pt x="351" y="631"/>
                    </a:lnTo>
                    <a:lnTo>
                      <a:pt x="349" y="626"/>
                    </a:lnTo>
                    <a:lnTo>
                      <a:pt x="349" y="626"/>
                    </a:lnTo>
                    <a:lnTo>
                      <a:pt x="349" y="622"/>
                    </a:lnTo>
                    <a:lnTo>
                      <a:pt x="349" y="620"/>
                    </a:lnTo>
                    <a:lnTo>
                      <a:pt x="349" y="620"/>
                    </a:lnTo>
                    <a:lnTo>
                      <a:pt x="349" y="617"/>
                    </a:lnTo>
                    <a:lnTo>
                      <a:pt x="347" y="615"/>
                    </a:lnTo>
                    <a:lnTo>
                      <a:pt x="344" y="611"/>
                    </a:lnTo>
                    <a:lnTo>
                      <a:pt x="344" y="611"/>
                    </a:lnTo>
                    <a:lnTo>
                      <a:pt x="338" y="608"/>
                    </a:lnTo>
                    <a:lnTo>
                      <a:pt x="336" y="602"/>
                    </a:lnTo>
                    <a:lnTo>
                      <a:pt x="336" y="602"/>
                    </a:lnTo>
                    <a:lnTo>
                      <a:pt x="334" y="601"/>
                    </a:lnTo>
                    <a:lnTo>
                      <a:pt x="334" y="601"/>
                    </a:lnTo>
                    <a:lnTo>
                      <a:pt x="331" y="595"/>
                    </a:lnTo>
                    <a:lnTo>
                      <a:pt x="331" y="595"/>
                    </a:lnTo>
                    <a:lnTo>
                      <a:pt x="327" y="592"/>
                    </a:lnTo>
                    <a:lnTo>
                      <a:pt x="324" y="586"/>
                    </a:lnTo>
                    <a:lnTo>
                      <a:pt x="324" y="586"/>
                    </a:lnTo>
                    <a:lnTo>
                      <a:pt x="320" y="581"/>
                    </a:lnTo>
                    <a:lnTo>
                      <a:pt x="316" y="575"/>
                    </a:lnTo>
                    <a:lnTo>
                      <a:pt x="316" y="575"/>
                    </a:lnTo>
                    <a:lnTo>
                      <a:pt x="313" y="572"/>
                    </a:lnTo>
                    <a:lnTo>
                      <a:pt x="311" y="568"/>
                    </a:lnTo>
                    <a:lnTo>
                      <a:pt x="311" y="568"/>
                    </a:lnTo>
                    <a:lnTo>
                      <a:pt x="309" y="564"/>
                    </a:lnTo>
                    <a:lnTo>
                      <a:pt x="305" y="563"/>
                    </a:lnTo>
                    <a:lnTo>
                      <a:pt x="305" y="563"/>
                    </a:lnTo>
                    <a:lnTo>
                      <a:pt x="304" y="559"/>
                    </a:lnTo>
                    <a:lnTo>
                      <a:pt x="304" y="557"/>
                    </a:lnTo>
                    <a:lnTo>
                      <a:pt x="305" y="554"/>
                    </a:lnTo>
                    <a:lnTo>
                      <a:pt x="305" y="554"/>
                    </a:lnTo>
                    <a:lnTo>
                      <a:pt x="305" y="550"/>
                    </a:lnTo>
                    <a:lnTo>
                      <a:pt x="305" y="546"/>
                    </a:lnTo>
                    <a:lnTo>
                      <a:pt x="305" y="546"/>
                    </a:lnTo>
                    <a:lnTo>
                      <a:pt x="307" y="544"/>
                    </a:lnTo>
                    <a:lnTo>
                      <a:pt x="309" y="543"/>
                    </a:lnTo>
                    <a:lnTo>
                      <a:pt x="313" y="541"/>
                    </a:lnTo>
                    <a:lnTo>
                      <a:pt x="313" y="541"/>
                    </a:lnTo>
                    <a:lnTo>
                      <a:pt x="316" y="535"/>
                    </a:lnTo>
                    <a:lnTo>
                      <a:pt x="318" y="530"/>
                    </a:lnTo>
                    <a:lnTo>
                      <a:pt x="318" y="530"/>
                    </a:lnTo>
                    <a:lnTo>
                      <a:pt x="320" y="523"/>
                    </a:lnTo>
                    <a:lnTo>
                      <a:pt x="320" y="521"/>
                    </a:lnTo>
                    <a:lnTo>
                      <a:pt x="318" y="517"/>
                    </a:lnTo>
                    <a:lnTo>
                      <a:pt x="318" y="517"/>
                    </a:lnTo>
                    <a:lnTo>
                      <a:pt x="311" y="514"/>
                    </a:lnTo>
                    <a:lnTo>
                      <a:pt x="311" y="514"/>
                    </a:lnTo>
                    <a:lnTo>
                      <a:pt x="305" y="514"/>
                    </a:lnTo>
                    <a:lnTo>
                      <a:pt x="300" y="514"/>
                    </a:lnTo>
                    <a:lnTo>
                      <a:pt x="295" y="512"/>
                    </a:lnTo>
                    <a:lnTo>
                      <a:pt x="295" y="510"/>
                    </a:lnTo>
                    <a:lnTo>
                      <a:pt x="293" y="506"/>
                    </a:lnTo>
                    <a:lnTo>
                      <a:pt x="293" y="506"/>
                    </a:lnTo>
                    <a:lnTo>
                      <a:pt x="295" y="503"/>
                    </a:lnTo>
                    <a:lnTo>
                      <a:pt x="296" y="499"/>
                    </a:lnTo>
                    <a:lnTo>
                      <a:pt x="296" y="499"/>
                    </a:lnTo>
                    <a:lnTo>
                      <a:pt x="295" y="496"/>
                    </a:lnTo>
                    <a:lnTo>
                      <a:pt x="293" y="494"/>
                    </a:lnTo>
                    <a:lnTo>
                      <a:pt x="291" y="494"/>
                    </a:lnTo>
                    <a:lnTo>
                      <a:pt x="287" y="494"/>
                    </a:lnTo>
                    <a:lnTo>
                      <a:pt x="287" y="494"/>
                    </a:lnTo>
                    <a:lnTo>
                      <a:pt x="286" y="494"/>
                    </a:lnTo>
                    <a:lnTo>
                      <a:pt x="286" y="494"/>
                    </a:lnTo>
                    <a:lnTo>
                      <a:pt x="278" y="496"/>
                    </a:lnTo>
                    <a:lnTo>
                      <a:pt x="278" y="496"/>
                    </a:lnTo>
                    <a:lnTo>
                      <a:pt x="275" y="497"/>
                    </a:lnTo>
                    <a:lnTo>
                      <a:pt x="275" y="497"/>
                    </a:lnTo>
                    <a:lnTo>
                      <a:pt x="273" y="503"/>
                    </a:lnTo>
                    <a:lnTo>
                      <a:pt x="273" y="503"/>
                    </a:lnTo>
                    <a:lnTo>
                      <a:pt x="273" y="505"/>
                    </a:lnTo>
                    <a:lnTo>
                      <a:pt x="271" y="506"/>
                    </a:lnTo>
                    <a:lnTo>
                      <a:pt x="267" y="508"/>
                    </a:lnTo>
                    <a:lnTo>
                      <a:pt x="267" y="508"/>
                    </a:lnTo>
                    <a:lnTo>
                      <a:pt x="267" y="512"/>
                    </a:lnTo>
                    <a:lnTo>
                      <a:pt x="267" y="516"/>
                    </a:lnTo>
                    <a:lnTo>
                      <a:pt x="267" y="516"/>
                    </a:lnTo>
                    <a:lnTo>
                      <a:pt x="264" y="519"/>
                    </a:lnTo>
                    <a:lnTo>
                      <a:pt x="260" y="521"/>
                    </a:lnTo>
                    <a:lnTo>
                      <a:pt x="260" y="521"/>
                    </a:lnTo>
                    <a:lnTo>
                      <a:pt x="260" y="526"/>
                    </a:lnTo>
                    <a:lnTo>
                      <a:pt x="260" y="530"/>
                    </a:lnTo>
                    <a:lnTo>
                      <a:pt x="260" y="530"/>
                    </a:lnTo>
                    <a:lnTo>
                      <a:pt x="264" y="534"/>
                    </a:lnTo>
                    <a:lnTo>
                      <a:pt x="262" y="537"/>
                    </a:lnTo>
                    <a:lnTo>
                      <a:pt x="258" y="543"/>
                    </a:lnTo>
                    <a:lnTo>
                      <a:pt x="258" y="543"/>
                    </a:lnTo>
                    <a:lnTo>
                      <a:pt x="260" y="546"/>
                    </a:lnTo>
                    <a:lnTo>
                      <a:pt x="262" y="550"/>
                    </a:lnTo>
                    <a:lnTo>
                      <a:pt x="262" y="550"/>
                    </a:lnTo>
                    <a:lnTo>
                      <a:pt x="262" y="554"/>
                    </a:lnTo>
                    <a:lnTo>
                      <a:pt x="260" y="559"/>
                    </a:lnTo>
                    <a:lnTo>
                      <a:pt x="260" y="559"/>
                    </a:lnTo>
                    <a:lnTo>
                      <a:pt x="262" y="561"/>
                    </a:lnTo>
                    <a:lnTo>
                      <a:pt x="262" y="563"/>
                    </a:lnTo>
                    <a:lnTo>
                      <a:pt x="267" y="563"/>
                    </a:lnTo>
                    <a:lnTo>
                      <a:pt x="267" y="563"/>
                    </a:lnTo>
                    <a:lnTo>
                      <a:pt x="269" y="564"/>
                    </a:lnTo>
                    <a:lnTo>
                      <a:pt x="271" y="568"/>
                    </a:lnTo>
                    <a:lnTo>
                      <a:pt x="271" y="568"/>
                    </a:lnTo>
                    <a:lnTo>
                      <a:pt x="271" y="572"/>
                    </a:lnTo>
                    <a:lnTo>
                      <a:pt x="271" y="575"/>
                    </a:lnTo>
                    <a:lnTo>
                      <a:pt x="271" y="575"/>
                    </a:lnTo>
                    <a:lnTo>
                      <a:pt x="273" y="579"/>
                    </a:lnTo>
                    <a:lnTo>
                      <a:pt x="275" y="581"/>
                    </a:lnTo>
                    <a:lnTo>
                      <a:pt x="280" y="584"/>
                    </a:lnTo>
                    <a:lnTo>
                      <a:pt x="280" y="584"/>
                    </a:lnTo>
                    <a:lnTo>
                      <a:pt x="289" y="584"/>
                    </a:lnTo>
                    <a:lnTo>
                      <a:pt x="293" y="586"/>
                    </a:lnTo>
                    <a:lnTo>
                      <a:pt x="295" y="588"/>
                    </a:lnTo>
                    <a:lnTo>
                      <a:pt x="295" y="588"/>
                    </a:lnTo>
                    <a:lnTo>
                      <a:pt x="296" y="590"/>
                    </a:lnTo>
                    <a:lnTo>
                      <a:pt x="295" y="593"/>
                    </a:lnTo>
                    <a:lnTo>
                      <a:pt x="293" y="597"/>
                    </a:lnTo>
                    <a:lnTo>
                      <a:pt x="291" y="601"/>
                    </a:lnTo>
                    <a:lnTo>
                      <a:pt x="291" y="602"/>
                    </a:lnTo>
                    <a:lnTo>
                      <a:pt x="293" y="604"/>
                    </a:lnTo>
                    <a:lnTo>
                      <a:pt x="293" y="604"/>
                    </a:lnTo>
                    <a:lnTo>
                      <a:pt x="296" y="604"/>
                    </a:lnTo>
                    <a:lnTo>
                      <a:pt x="298" y="602"/>
                    </a:lnTo>
                    <a:lnTo>
                      <a:pt x="300" y="602"/>
                    </a:lnTo>
                    <a:lnTo>
                      <a:pt x="302" y="604"/>
                    </a:lnTo>
                    <a:lnTo>
                      <a:pt x="302" y="604"/>
                    </a:lnTo>
                    <a:lnTo>
                      <a:pt x="304" y="610"/>
                    </a:lnTo>
                    <a:lnTo>
                      <a:pt x="302" y="613"/>
                    </a:lnTo>
                    <a:lnTo>
                      <a:pt x="298" y="615"/>
                    </a:lnTo>
                    <a:lnTo>
                      <a:pt x="295" y="615"/>
                    </a:lnTo>
                    <a:lnTo>
                      <a:pt x="286" y="617"/>
                    </a:lnTo>
                    <a:lnTo>
                      <a:pt x="280" y="619"/>
                    </a:lnTo>
                    <a:lnTo>
                      <a:pt x="278" y="620"/>
                    </a:lnTo>
                    <a:lnTo>
                      <a:pt x="278" y="620"/>
                    </a:lnTo>
                    <a:lnTo>
                      <a:pt x="278" y="624"/>
                    </a:lnTo>
                    <a:lnTo>
                      <a:pt x="278" y="626"/>
                    </a:lnTo>
                    <a:lnTo>
                      <a:pt x="280" y="628"/>
                    </a:lnTo>
                    <a:lnTo>
                      <a:pt x="280" y="631"/>
                    </a:lnTo>
                    <a:lnTo>
                      <a:pt x="280" y="631"/>
                    </a:lnTo>
                    <a:lnTo>
                      <a:pt x="280" y="633"/>
                    </a:lnTo>
                    <a:lnTo>
                      <a:pt x="278" y="635"/>
                    </a:lnTo>
                    <a:lnTo>
                      <a:pt x="277" y="637"/>
                    </a:lnTo>
                    <a:lnTo>
                      <a:pt x="277" y="640"/>
                    </a:lnTo>
                    <a:lnTo>
                      <a:pt x="277" y="640"/>
                    </a:lnTo>
                    <a:lnTo>
                      <a:pt x="278" y="646"/>
                    </a:lnTo>
                    <a:lnTo>
                      <a:pt x="278" y="648"/>
                    </a:lnTo>
                    <a:lnTo>
                      <a:pt x="278" y="649"/>
                    </a:lnTo>
                    <a:lnTo>
                      <a:pt x="278" y="649"/>
                    </a:lnTo>
                    <a:lnTo>
                      <a:pt x="273" y="653"/>
                    </a:lnTo>
                    <a:lnTo>
                      <a:pt x="269" y="657"/>
                    </a:lnTo>
                    <a:lnTo>
                      <a:pt x="269" y="657"/>
                    </a:lnTo>
                    <a:lnTo>
                      <a:pt x="269" y="660"/>
                    </a:lnTo>
                    <a:lnTo>
                      <a:pt x="269" y="662"/>
                    </a:lnTo>
                    <a:lnTo>
                      <a:pt x="275" y="664"/>
                    </a:lnTo>
                    <a:lnTo>
                      <a:pt x="275" y="664"/>
                    </a:lnTo>
                    <a:lnTo>
                      <a:pt x="280" y="666"/>
                    </a:lnTo>
                    <a:lnTo>
                      <a:pt x="286" y="668"/>
                    </a:lnTo>
                    <a:lnTo>
                      <a:pt x="286" y="668"/>
                    </a:lnTo>
                    <a:lnTo>
                      <a:pt x="291" y="668"/>
                    </a:lnTo>
                    <a:lnTo>
                      <a:pt x="298" y="668"/>
                    </a:lnTo>
                    <a:lnTo>
                      <a:pt x="298" y="668"/>
                    </a:lnTo>
                    <a:lnTo>
                      <a:pt x="302" y="669"/>
                    </a:lnTo>
                    <a:lnTo>
                      <a:pt x="302" y="671"/>
                    </a:lnTo>
                    <a:lnTo>
                      <a:pt x="302" y="673"/>
                    </a:lnTo>
                    <a:lnTo>
                      <a:pt x="302" y="673"/>
                    </a:lnTo>
                    <a:lnTo>
                      <a:pt x="298" y="675"/>
                    </a:lnTo>
                    <a:lnTo>
                      <a:pt x="293" y="675"/>
                    </a:lnTo>
                    <a:lnTo>
                      <a:pt x="286" y="675"/>
                    </a:lnTo>
                    <a:lnTo>
                      <a:pt x="286" y="675"/>
                    </a:lnTo>
                    <a:close/>
                    <a:moveTo>
                      <a:pt x="534" y="572"/>
                    </a:moveTo>
                    <a:lnTo>
                      <a:pt x="534" y="572"/>
                    </a:lnTo>
                    <a:lnTo>
                      <a:pt x="532" y="566"/>
                    </a:lnTo>
                    <a:lnTo>
                      <a:pt x="530" y="564"/>
                    </a:lnTo>
                    <a:lnTo>
                      <a:pt x="526" y="564"/>
                    </a:lnTo>
                    <a:lnTo>
                      <a:pt x="525" y="566"/>
                    </a:lnTo>
                    <a:lnTo>
                      <a:pt x="519" y="570"/>
                    </a:lnTo>
                    <a:lnTo>
                      <a:pt x="515" y="577"/>
                    </a:lnTo>
                    <a:lnTo>
                      <a:pt x="515" y="577"/>
                    </a:lnTo>
                    <a:lnTo>
                      <a:pt x="515" y="577"/>
                    </a:lnTo>
                    <a:lnTo>
                      <a:pt x="515" y="577"/>
                    </a:lnTo>
                    <a:lnTo>
                      <a:pt x="517" y="582"/>
                    </a:lnTo>
                    <a:lnTo>
                      <a:pt x="517" y="586"/>
                    </a:lnTo>
                    <a:lnTo>
                      <a:pt x="521" y="590"/>
                    </a:lnTo>
                    <a:lnTo>
                      <a:pt x="526" y="590"/>
                    </a:lnTo>
                    <a:lnTo>
                      <a:pt x="526" y="590"/>
                    </a:lnTo>
                    <a:lnTo>
                      <a:pt x="530" y="590"/>
                    </a:lnTo>
                    <a:lnTo>
                      <a:pt x="532" y="588"/>
                    </a:lnTo>
                    <a:lnTo>
                      <a:pt x="535" y="582"/>
                    </a:lnTo>
                    <a:lnTo>
                      <a:pt x="535" y="577"/>
                    </a:lnTo>
                    <a:lnTo>
                      <a:pt x="534" y="572"/>
                    </a:lnTo>
                    <a:lnTo>
                      <a:pt x="534" y="572"/>
                    </a:lnTo>
                    <a:close/>
                    <a:moveTo>
                      <a:pt x="937" y="338"/>
                    </a:moveTo>
                    <a:lnTo>
                      <a:pt x="937" y="338"/>
                    </a:lnTo>
                    <a:lnTo>
                      <a:pt x="935" y="336"/>
                    </a:lnTo>
                    <a:lnTo>
                      <a:pt x="935" y="338"/>
                    </a:lnTo>
                    <a:lnTo>
                      <a:pt x="935" y="342"/>
                    </a:lnTo>
                    <a:lnTo>
                      <a:pt x="935" y="342"/>
                    </a:lnTo>
                    <a:lnTo>
                      <a:pt x="937" y="340"/>
                    </a:lnTo>
                    <a:lnTo>
                      <a:pt x="939" y="338"/>
                    </a:lnTo>
                    <a:lnTo>
                      <a:pt x="937" y="338"/>
                    </a:lnTo>
                    <a:lnTo>
                      <a:pt x="937" y="338"/>
                    </a:lnTo>
                    <a:close/>
                    <a:moveTo>
                      <a:pt x="110" y="354"/>
                    </a:moveTo>
                    <a:lnTo>
                      <a:pt x="110" y="354"/>
                    </a:lnTo>
                    <a:lnTo>
                      <a:pt x="121" y="347"/>
                    </a:lnTo>
                    <a:lnTo>
                      <a:pt x="124" y="344"/>
                    </a:lnTo>
                    <a:lnTo>
                      <a:pt x="126" y="338"/>
                    </a:lnTo>
                    <a:lnTo>
                      <a:pt x="126" y="338"/>
                    </a:lnTo>
                    <a:lnTo>
                      <a:pt x="128" y="335"/>
                    </a:lnTo>
                    <a:lnTo>
                      <a:pt x="130" y="333"/>
                    </a:lnTo>
                    <a:lnTo>
                      <a:pt x="130" y="333"/>
                    </a:lnTo>
                    <a:lnTo>
                      <a:pt x="134" y="331"/>
                    </a:lnTo>
                    <a:lnTo>
                      <a:pt x="137" y="329"/>
                    </a:lnTo>
                    <a:lnTo>
                      <a:pt x="137" y="329"/>
                    </a:lnTo>
                    <a:lnTo>
                      <a:pt x="139" y="326"/>
                    </a:lnTo>
                    <a:lnTo>
                      <a:pt x="139" y="322"/>
                    </a:lnTo>
                    <a:lnTo>
                      <a:pt x="137" y="316"/>
                    </a:lnTo>
                    <a:lnTo>
                      <a:pt x="137" y="316"/>
                    </a:lnTo>
                    <a:lnTo>
                      <a:pt x="135" y="313"/>
                    </a:lnTo>
                    <a:lnTo>
                      <a:pt x="132" y="313"/>
                    </a:lnTo>
                    <a:lnTo>
                      <a:pt x="126" y="313"/>
                    </a:lnTo>
                    <a:lnTo>
                      <a:pt x="119" y="311"/>
                    </a:lnTo>
                    <a:lnTo>
                      <a:pt x="117" y="309"/>
                    </a:lnTo>
                    <a:lnTo>
                      <a:pt x="115" y="307"/>
                    </a:lnTo>
                    <a:lnTo>
                      <a:pt x="115" y="307"/>
                    </a:lnTo>
                    <a:lnTo>
                      <a:pt x="112" y="300"/>
                    </a:lnTo>
                    <a:lnTo>
                      <a:pt x="108" y="297"/>
                    </a:lnTo>
                    <a:lnTo>
                      <a:pt x="108" y="297"/>
                    </a:lnTo>
                    <a:lnTo>
                      <a:pt x="105" y="295"/>
                    </a:lnTo>
                    <a:lnTo>
                      <a:pt x="101" y="295"/>
                    </a:lnTo>
                    <a:lnTo>
                      <a:pt x="101" y="295"/>
                    </a:lnTo>
                    <a:lnTo>
                      <a:pt x="99" y="295"/>
                    </a:lnTo>
                    <a:lnTo>
                      <a:pt x="99" y="295"/>
                    </a:lnTo>
                    <a:lnTo>
                      <a:pt x="97" y="297"/>
                    </a:lnTo>
                    <a:lnTo>
                      <a:pt x="96" y="300"/>
                    </a:lnTo>
                    <a:lnTo>
                      <a:pt x="96" y="300"/>
                    </a:lnTo>
                    <a:lnTo>
                      <a:pt x="94" y="302"/>
                    </a:lnTo>
                    <a:lnTo>
                      <a:pt x="90" y="302"/>
                    </a:lnTo>
                    <a:lnTo>
                      <a:pt x="85" y="302"/>
                    </a:lnTo>
                    <a:lnTo>
                      <a:pt x="85" y="302"/>
                    </a:lnTo>
                    <a:lnTo>
                      <a:pt x="81" y="304"/>
                    </a:lnTo>
                    <a:lnTo>
                      <a:pt x="79" y="306"/>
                    </a:lnTo>
                    <a:lnTo>
                      <a:pt x="77" y="306"/>
                    </a:lnTo>
                    <a:lnTo>
                      <a:pt x="77" y="306"/>
                    </a:lnTo>
                    <a:lnTo>
                      <a:pt x="72" y="304"/>
                    </a:lnTo>
                    <a:lnTo>
                      <a:pt x="72" y="304"/>
                    </a:lnTo>
                    <a:lnTo>
                      <a:pt x="68" y="304"/>
                    </a:lnTo>
                    <a:lnTo>
                      <a:pt x="67" y="306"/>
                    </a:lnTo>
                    <a:lnTo>
                      <a:pt x="67" y="306"/>
                    </a:lnTo>
                    <a:lnTo>
                      <a:pt x="63" y="306"/>
                    </a:lnTo>
                    <a:lnTo>
                      <a:pt x="61" y="302"/>
                    </a:lnTo>
                    <a:lnTo>
                      <a:pt x="61" y="302"/>
                    </a:lnTo>
                    <a:lnTo>
                      <a:pt x="61" y="298"/>
                    </a:lnTo>
                    <a:lnTo>
                      <a:pt x="59" y="298"/>
                    </a:lnTo>
                    <a:lnTo>
                      <a:pt x="58" y="298"/>
                    </a:lnTo>
                    <a:lnTo>
                      <a:pt x="58" y="298"/>
                    </a:lnTo>
                    <a:lnTo>
                      <a:pt x="54" y="302"/>
                    </a:lnTo>
                    <a:lnTo>
                      <a:pt x="52" y="306"/>
                    </a:lnTo>
                    <a:lnTo>
                      <a:pt x="52" y="306"/>
                    </a:lnTo>
                    <a:lnTo>
                      <a:pt x="48" y="309"/>
                    </a:lnTo>
                    <a:lnTo>
                      <a:pt x="47" y="309"/>
                    </a:lnTo>
                    <a:lnTo>
                      <a:pt x="45" y="307"/>
                    </a:lnTo>
                    <a:lnTo>
                      <a:pt x="45" y="307"/>
                    </a:lnTo>
                    <a:lnTo>
                      <a:pt x="43" y="304"/>
                    </a:lnTo>
                    <a:lnTo>
                      <a:pt x="43" y="302"/>
                    </a:lnTo>
                    <a:lnTo>
                      <a:pt x="41" y="302"/>
                    </a:lnTo>
                    <a:lnTo>
                      <a:pt x="41" y="302"/>
                    </a:lnTo>
                    <a:lnTo>
                      <a:pt x="38" y="304"/>
                    </a:lnTo>
                    <a:lnTo>
                      <a:pt x="38" y="307"/>
                    </a:lnTo>
                    <a:lnTo>
                      <a:pt x="38" y="315"/>
                    </a:lnTo>
                    <a:lnTo>
                      <a:pt x="38" y="315"/>
                    </a:lnTo>
                    <a:lnTo>
                      <a:pt x="36" y="316"/>
                    </a:lnTo>
                    <a:lnTo>
                      <a:pt x="34" y="316"/>
                    </a:lnTo>
                    <a:lnTo>
                      <a:pt x="34" y="316"/>
                    </a:lnTo>
                    <a:lnTo>
                      <a:pt x="29" y="320"/>
                    </a:lnTo>
                    <a:lnTo>
                      <a:pt x="27" y="320"/>
                    </a:lnTo>
                    <a:lnTo>
                      <a:pt x="23" y="320"/>
                    </a:lnTo>
                    <a:lnTo>
                      <a:pt x="23" y="320"/>
                    </a:lnTo>
                    <a:lnTo>
                      <a:pt x="21" y="316"/>
                    </a:lnTo>
                    <a:lnTo>
                      <a:pt x="21" y="315"/>
                    </a:lnTo>
                    <a:lnTo>
                      <a:pt x="20" y="311"/>
                    </a:lnTo>
                    <a:lnTo>
                      <a:pt x="18" y="307"/>
                    </a:lnTo>
                    <a:lnTo>
                      <a:pt x="18" y="307"/>
                    </a:lnTo>
                    <a:lnTo>
                      <a:pt x="12" y="306"/>
                    </a:lnTo>
                    <a:lnTo>
                      <a:pt x="7" y="307"/>
                    </a:lnTo>
                    <a:lnTo>
                      <a:pt x="7" y="307"/>
                    </a:lnTo>
                    <a:lnTo>
                      <a:pt x="3" y="309"/>
                    </a:lnTo>
                    <a:lnTo>
                      <a:pt x="3" y="311"/>
                    </a:lnTo>
                    <a:lnTo>
                      <a:pt x="3" y="315"/>
                    </a:lnTo>
                    <a:lnTo>
                      <a:pt x="5" y="316"/>
                    </a:lnTo>
                    <a:lnTo>
                      <a:pt x="5" y="316"/>
                    </a:lnTo>
                    <a:lnTo>
                      <a:pt x="9" y="320"/>
                    </a:lnTo>
                    <a:lnTo>
                      <a:pt x="10" y="324"/>
                    </a:lnTo>
                    <a:lnTo>
                      <a:pt x="9" y="326"/>
                    </a:lnTo>
                    <a:lnTo>
                      <a:pt x="9" y="326"/>
                    </a:lnTo>
                    <a:lnTo>
                      <a:pt x="5" y="327"/>
                    </a:lnTo>
                    <a:lnTo>
                      <a:pt x="1" y="329"/>
                    </a:lnTo>
                    <a:lnTo>
                      <a:pt x="1" y="329"/>
                    </a:lnTo>
                    <a:lnTo>
                      <a:pt x="0" y="331"/>
                    </a:lnTo>
                    <a:lnTo>
                      <a:pt x="1" y="333"/>
                    </a:lnTo>
                    <a:lnTo>
                      <a:pt x="5" y="336"/>
                    </a:lnTo>
                    <a:lnTo>
                      <a:pt x="12" y="340"/>
                    </a:lnTo>
                    <a:lnTo>
                      <a:pt x="12" y="340"/>
                    </a:lnTo>
                    <a:lnTo>
                      <a:pt x="16" y="342"/>
                    </a:lnTo>
                    <a:lnTo>
                      <a:pt x="18" y="345"/>
                    </a:lnTo>
                    <a:lnTo>
                      <a:pt x="18" y="345"/>
                    </a:lnTo>
                    <a:lnTo>
                      <a:pt x="18" y="347"/>
                    </a:lnTo>
                    <a:lnTo>
                      <a:pt x="16" y="349"/>
                    </a:lnTo>
                    <a:lnTo>
                      <a:pt x="10" y="353"/>
                    </a:lnTo>
                    <a:lnTo>
                      <a:pt x="10" y="353"/>
                    </a:lnTo>
                    <a:lnTo>
                      <a:pt x="9" y="356"/>
                    </a:lnTo>
                    <a:lnTo>
                      <a:pt x="10" y="356"/>
                    </a:lnTo>
                    <a:lnTo>
                      <a:pt x="12" y="358"/>
                    </a:lnTo>
                    <a:lnTo>
                      <a:pt x="12" y="358"/>
                    </a:lnTo>
                    <a:lnTo>
                      <a:pt x="16" y="358"/>
                    </a:lnTo>
                    <a:lnTo>
                      <a:pt x="20" y="356"/>
                    </a:lnTo>
                    <a:lnTo>
                      <a:pt x="27" y="353"/>
                    </a:lnTo>
                    <a:lnTo>
                      <a:pt x="27" y="353"/>
                    </a:lnTo>
                    <a:lnTo>
                      <a:pt x="30" y="353"/>
                    </a:lnTo>
                    <a:lnTo>
                      <a:pt x="32" y="354"/>
                    </a:lnTo>
                    <a:lnTo>
                      <a:pt x="32" y="354"/>
                    </a:lnTo>
                    <a:lnTo>
                      <a:pt x="34" y="358"/>
                    </a:lnTo>
                    <a:lnTo>
                      <a:pt x="38" y="362"/>
                    </a:lnTo>
                    <a:lnTo>
                      <a:pt x="38" y="362"/>
                    </a:lnTo>
                    <a:lnTo>
                      <a:pt x="50" y="365"/>
                    </a:lnTo>
                    <a:lnTo>
                      <a:pt x="58" y="365"/>
                    </a:lnTo>
                    <a:lnTo>
                      <a:pt x="65" y="365"/>
                    </a:lnTo>
                    <a:lnTo>
                      <a:pt x="65" y="365"/>
                    </a:lnTo>
                    <a:lnTo>
                      <a:pt x="74" y="360"/>
                    </a:lnTo>
                    <a:lnTo>
                      <a:pt x="79" y="358"/>
                    </a:lnTo>
                    <a:lnTo>
                      <a:pt x="85" y="356"/>
                    </a:lnTo>
                    <a:lnTo>
                      <a:pt x="85" y="356"/>
                    </a:lnTo>
                    <a:lnTo>
                      <a:pt x="90" y="358"/>
                    </a:lnTo>
                    <a:lnTo>
                      <a:pt x="90" y="358"/>
                    </a:lnTo>
                    <a:lnTo>
                      <a:pt x="101" y="358"/>
                    </a:lnTo>
                    <a:lnTo>
                      <a:pt x="106" y="356"/>
                    </a:lnTo>
                    <a:lnTo>
                      <a:pt x="110" y="354"/>
                    </a:lnTo>
                    <a:lnTo>
                      <a:pt x="110" y="354"/>
                    </a:lnTo>
                    <a:close/>
                    <a:moveTo>
                      <a:pt x="1109" y="1044"/>
                    </a:moveTo>
                    <a:lnTo>
                      <a:pt x="1109" y="1044"/>
                    </a:lnTo>
                    <a:lnTo>
                      <a:pt x="1107" y="1035"/>
                    </a:lnTo>
                    <a:lnTo>
                      <a:pt x="1106" y="1026"/>
                    </a:lnTo>
                    <a:lnTo>
                      <a:pt x="1107" y="1004"/>
                    </a:lnTo>
                    <a:lnTo>
                      <a:pt x="1107" y="1004"/>
                    </a:lnTo>
                    <a:lnTo>
                      <a:pt x="1109" y="986"/>
                    </a:lnTo>
                    <a:lnTo>
                      <a:pt x="1109" y="977"/>
                    </a:lnTo>
                    <a:lnTo>
                      <a:pt x="1107" y="968"/>
                    </a:lnTo>
                    <a:lnTo>
                      <a:pt x="1107" y="968"/>
                    </a:lnTo>
                    <a:lnTo>
                      <a:pt x="1104" y="961"/>
                    </a:lnTo>
                    <a:lnTo>
                      <a:pt x="1100" y="957"/>
                    </a:lnTo>
                    <a:lnTo>
                      <a:pt x="1091" y="948"/>
                    </a:lnTo>
                    <a:lnTo>
                      <a:pt x="1078" y="941"/>
                    </a:lnTo>
                    <a:lnTo>
                      <a:pt x="1068" y="932"/>
                    </a:lnTo>
                    <a:lnTo>
                      <a:pt x="1068" y="932"/>
                    </a:lnTo>
                    <a:lnTo>
                      <a:pt x="1060" y="924"/>
                    </a:lnTo>
                    <a:lnTo>
                      <a:pt x="1055" y="917"/>
                    </a:lnTo>
                    <a:lnTo>
                      <a:pt x="1055" y="917"/>
                    </a:lnTo>
                    <a:lnTo>
                      <a:pt x="1053" y="912"/>
                    </a:lnTo>
                    <a:lnTo>
                      <a:pt x="1053" y="906"/>
                    </a:lnTo>
                    <a:lnTo>
                      <a:pt x="1053" y="901"/>
                    </a:lnTo>
                    <a:lnTo>
                      <a:pt x="1053" y="897"/>
                    </a:lnTo>
                    <a:lnTo>
                      <a:pt x="1053" y="897"/>
                    </a:lnTo>
                    <a:lnTo>
                      <a:pt x="1048" y="894"/>
                    </a:lnTo>
                    <a:lnTo>
                      <a:pt x="1042" y="890"/>
                    </a:lnTo>
                    <a:lnTo>
                      <a:pt x="1039" y="888"/>
                    </a:lnTo>
                    <a:lnTo>
                      <a:pt x="1035" y="883"/>
                    </a:lnTo>
                    <a:lnTo>
                      <a:pt x="1035" y="883"/>
                    </a:lnTo>
                    <a:lnTo>
                      <a:pt x="1033" y="877"/>
                    </a:lnTo>
                    <a:lnTo>
                      <a:pt x="1037" y="872"/>
                    </a:lnTo>
                    <a:lnTo>
                      <a:pt x="1042" y="861"/>
                    </a:lnTo>
                    <a:lnTo>
                      <a:pt x="1042" y="861"/>
                    </a:lnTo>
                    <a:lnTo>
                      <a:pt x="1046" y="852"/>
                    </a:lnTo>
                    <a:lnTo>
                      <a:pt x="1051" y="848"/>
                    </a:lnTo>
                    <a:lnTo>
                      <a:pt x="1068" y="843"/>
                    </a:lnTo>
                    <a:lnTo>
                      <a:pt x="1068" y="843"/>
                    </a:lnTo>
                    <a:lnTo>
                      <a:pt x="1073" y="841"/>
                    </a:lnTo>
                    <a:lnTo>
                      <a:pt x="1078" y="838"/>
                    </a:lnTo>
                    <a:lnTo>
                      <a:pt x="1084" y="832"/>
                    </a:lnTo>
                    <a:lnTo>
                      <a:pt x="1089" y="825"/>
                    </a:lnTo>
                    <a:lnTo>
                      <a:pt x="1098" y="820"/>
                    </a:lnTo>
                    <a:lnTo>
                      <a:pt x="1098" y="820"/>
                    </a:lnTo>
                    <a:lnTo>
                      <a:pt x="1107" y="814"/>
                    </a:lnTo>
                    <a:lnTo>
                      <a:pt x="1116" y="812"/>
                    </a:lnTo>
                    <a:lnTo>
                      <a:pt x="1125" y="814"/>
                    </a:lnTo>
                    <a:lnTo>
                      <a:pt x="1134" y="816"/>
                    </a:lnTo>
                    <a:lnTo>
                      <a:pt x="1134" y="816"/>
                    </a:lnTo>
                    <a:lnTo>
                      <a:pt x="1134" y="800"/>
                    </a:lnTo>
                    <a:lnTo>
                      <a:pt x="1136" y="785"/>
                    </a:lnTo>
                    <a:lnTo>
                      <a:pt x="1136" y="785"/>
                    </a:lnTo>
                    <a:lnTo>
                      <a:pt x="1134" y="774"/>
                    </a:lnTo>
                    <a:lnTo>
                      <a:pt x="1131" y="767"/>
                    </a:lnTo>
                    <a:lnTo>
                      <a:pt x="1127" y="758"/>
                    </a:lnTo>
                    <a:lnTo>
                      <a:pt x="1124" y="749"/>
                    </a:lnTo>
                    <a:lnTo>
                      <a:pt x="1124" y="749"/>
                    </a:lnTo>
                    <a:lnTo>
                      <a:pt x="1124" y="740"/>
                    </a:lnTo>
                    <a:lnTo>
                      <a:pt x="1124" y="729"/>
                    </a:lnTo>
                    <a:lnTo>
                      <a:pt x="1125" y="720"/>
                    </a:lnTo>
                    <a:lnTo>
                      <a:pt x="1125" y="709"/>
                    </a:lnTo>
                    <a:lnTo>
                      <a:pt x="1125" y="709"/>
                    </a:lnTo>
                    <a:lnTo>
                      <a:pt x="1118" y="691"/>
                    </a:lnTo>
                    <a:lnTo>
                      <a:pt x="1118" y="682"/>
                    </a:lnTo>
                    <a:lnTo>
                      <a:pt x="1120" y="671"/>
                    </a:lnTo>
                    <a:lnTo>
                      <a:pt x="1120" y="671"/>
                    </a:lnTo>
                    <a:lnTo>
                      <a:pt x="1124" y="664"/>
                    </a:lnTo>
                    <a:lnTo>
                      <a:pt x="1127" y="660"/>
                    </a:lnTo>
                    <a:lnTo>
                      <a:pt x="1131" y="658"/>
                    </a:lnTo>
                    <a:lnTo>
                      <a:pt x="1134" y="658"/>
                    </a:lnTo>
                    <a:lnTo>
                      <a:pt x="1145" y="660"/>
                    </a:lnTo>
                    <a:lnTo>
                      <a:pt x="1158" y="664"/>
                    </a:lnTo>
                    <a:lnTo>
                      <a:pt x="1158" y="664"/>
                    </a:lnTo>
                    <a:lnTo>
                      <a:pt x="1167" y="666"/>
                    </a:lnTo>
                    <a:lnTo>
                      <a:pt x="1172" y="666"/>
                    </a:lnTo>
                    <a:lnTo>
                      <a:pt x="1187" y="664"/>
                    </a:lnTo>
                    <a:lnTo>
                      <a:pt x="1200" y="664"/>
                    </a:lnTo>
                    <a:lnTo>
                      <a:pt x="1205" y="664"/>
                    </a:lnTo>
                    <a:lnTo>
                      <a:pt x="1212" y="664"/>
                    </a:lnTo>
                    <a:lnTo>
                      <a:pt x="1212" y="664"/>
                    </a:lnTo>
                    <a:lnTo>
                      <a:pt x="1220" y="668"/>
                    </a:lnTo>
                    <a:lnTo>
                      <a:pt x="1225" y="671"/>
                    </a:lnTo>
                    <a:lnTo>
                      <a:pt x="1238" y="680"/>
                    </a:lnTo>
                    <a:lnTo>
                      <a:pt x="1249" y="691"/>
                    </a:lnTo>
                    <a:lnTo>
                      <a:pt x="1261" y="700"/>
                    </a:lnTo>
                    <a:lnTo>
                      <a:pt x="1261" y="700"/>
                    </a:lnTo>
                    <a:lnTo>
                      <a:pt x="1272" y="706"/>
                    </a:lnTo>
                    <a:lnTo>
                      <a:pt x="1277" y="707"/>
                    </a:lnTo>
                    <a:lnTo>
                      <a:pt x="1283" y="707"/>
                    </a:lnTo>
                    <a:lnTo>
                      <a:pt x="1287" y="706"/>
                    </a:lnTo>
                    <a:lnTo>
                      <a:pt x="1290" y="696"/>
                    </a:lnTo>
                    <a:lnTo>
                      <a:pt x="1294" y="691"/>
                    </a:lnTo>
                    <a:lnTo>
                      <a:pt x="1299" y="686"/>
                    </a:lnTo>
                    <a:lnTo>
                      <a:pt x="1299" y="686"/>
                    </a:lnTo>
                    <a:lnTo>
                      <a:pt x="1303" y="682"/>
                    </a:lnTo>
                    <a:lnTo>
                      <a:pt x="1310" y="680"/>
                    </a:lnTo>
                    <a:lnTo>
                      <a:pt x="1315" y="678"/>
                    </a:lnTo>
                    <a:lnTo>
                      <a:pt x="1319" y="677"/>
                    </a:lnTo>
                    <a:lnTo>
                      <a:pt x="1319" y="677"/>
                    </a:lnTo>
                    <a:lnTo>
                      <a:pt x="1321" y="671"/>
                    </a:lnTo>
                    <a:lnTo>
                      <a:pt x="1321" y="669"/>
                    </a:lnTo>
                    <a:lnTo>
                      <a:pt x="1319" y="668"/>
                    </a:lnTo>
                    <a:lnTo>
                      <a:pt x="1317" y="666"/>
                    </a:lnTo>
                    <a:lnTo>
                      <a:pt x="1310" y="664"/>
                    </a:lnTo>
                    <a:lnTo>
                      <a:pt x="1308" y="662"/>
                    </a:lnTo>
                    <a:lnTo>
                      <a:pt x="1306" y="658"/>
                    </a:lnTo>
                    <a:lnTo>
                      <a:pt x="1306" y="658"/>
                    </a:lnTo>
                    <a:lnTo>
                      <a:pt x="1306" y="649"/>
                    </a:lnTo>
                    <a:lnTo>
                      <a:pt x="1308" y="639"/>
                    </a:lnTo>
                    <a:lnTo>
                      <a:pt x="1314" y="619"/>
                    </a:lnTo>
                    <a:lnTo>
                      <a:pt x="1314" y="619"/>
                    </a:lnTo>
                    <a:lnTo>
                      <a:pt x="1315" y="610"/>
                    </a:lnTo>
                    <a:lnTo>
                      <a:pt x="1315" y="599"/>
                    </a:lnTo>
                    <a:lnTo>
                      <a:pt x="1315" y="595"/>
                    </a:lnTo>
                    <a:lnTo>
                      <a:pt x="1314" y="592"/>
                    </a:lnTo>
                    <a:lnTo>
                      <a:pt x="1308" y="590"/>
                    </a:lnTo>
                    <a:lnTo>
                      <a:pt x="1303" y="588"/>
                    </a:lnTo>
                    <a:lnTo>
                      <a:pt x="1303" y="588"/>
                    </a:lnTo>
                    <a:lnTo>
                      <a:pt x="1296" y="588"/>
                    </a:lnTo>
                    <a:lnTo>
                      <a:pt x="1290" y="592"/>
                    </a:lnTo>
                    <a:lnTo>
                      <a:pt x="1287" y="595"/>
                    </a:lnTo>
                    <a:lnTo>
                      <a:pt x="1285" y="601"/>
                    </a:lnTo>
                    <a:lnTo>
                      <a:pt x="1281" y="610"/>
                    </a:lnTo>
                    <a:lnTo>
                      <a:pt x="1279" y="615"/>
                    </a:lnTo>
                    <a:lnTo>
                      <a:pt x="1276" y="619"/>
                    </a:lnTo>
                    <a:lnTo>
                      <a:pt x="1276" y="619"/>
                    </a:lnTo>
                    <a:lnTo>
                      <a:pt x="1268" y="619"/>
                    </a:lnTo>
                    <a:lnTo>
                      <a:pt x="1263" y="619"/>
                    </a:lnTo>
                    <a:lnTo>
                      <a:pt x="1259" y="615"/>
                    </a:lnTo>
                    <a:lnTo>
                      <a:pt x="1256" y="610"/>
                    </a:lnTo>
                    <a:lnTo>
                      <a:pt x="1250" y="597"/>
                    </a:lnTo>
                    <a:lnTo>
                      <a:pt x="1247" y="586"/>
                    </a:lnTo>
                    <a:lnTo>
                      <a:pt x="1247" y="586"/>
                    </a:lnTo>
                    <a:lnTo>
                      <a:pt x="1241" y="572"/>
                    </a:lnTo>
                    <a:lnTo>
                      <a:pt x="1241" y="568"/>
                    </a:lnTo>
                    <a:lnTo>
                      <a:pt x="1243" y="566"/>
                    </a:lnTo>
                    <a:lnTo>
                      <a:pt x="1250" y="564"/>
                    </a:lnTo>
                    <a:lnTo>
                      <a:pt x="1258" y="563"/>
                    </a:lnTo>
                    <a:lnTo>
                      <a:pt x="1265" y="561"/>
                    </a:lnTo>
                    <a:lnTo>
                      <a:pt x="1265" y="561"/>
                    </a:lnTo>
                    <a:lnTo>
                      <a:pt x="1274" y="554"/>
                    </a:lnTo>
                    <a:lnTo>
                      <a:pt x="1285" y="543"/>
                    </a:lnTo>
                    <a:lnTo>
                      <a:pt x="1288" y="535"/>
                    </a:lnTo>
                    <a:lnTo>
                      <a:pt x="1292" y="530"/>
                    </a:lnTo>
                    <a:lnTo>
                      <a:pt x="1294" y="525"/>
                    </a:lnTo>
                    <a:lnTo>
                      <a:pt x="1292" y="519"/>
                    </a:lnTo>
                    <a:lnTo>
                      <a:pt x="1292" y="519"/>
                    </a:lnTo>
                    <a:lnTo>
                      <a:pt x="1290" y="516"/>
                    </a:lnTo>
                    <a:lnTo>
                      <a:pt x="1288" y="514"/>
                    </a:lnTo>
                    <a:lnTo>
                      <a:pt x="1283" y="512"/>
                    </a:lnTo>
                    <a:lnTo>
                      <a:pt x="1276" y="510"/>
                    </a:lnTo>
                    <a:lnTo>
                      <a:pt x="1272" y="506"/>
                    </a:lnTo>
                    <a:lnTo>
                      <a:pt x="1272" y="506"/>
                    </a:lnTo>
                    <a:lnTo>
                      <a:pt x="1270" y="501"/>
                    </a:lnTo>
                    <a:lnTo>
                      <a:pt x="1272" y="497"/>
                    </a:lnTo>
                    <a:lnTo>
                      <a:pt x="1274" y="494"/>
                    </a:lnTo>
                    <a:lnTo>
                      <a:pt x="1276" y="490"/>
                    </a:lnTo>
                    <a:lnTo>
                      <a:pt x="1276" y="490"/>
                    </a:lnTo>
                    <a:lnTo>
                      <a:pt x="1274" y="472"/>
                    </a:lnTo>
                    <a:lnTo>
                      <a:pt x="1274" y="458"/>
                    </a:lnTo>
                    <a:lnTo>
                      <a:pt x="1277" y="425"/>
                    </a:lnTo>
                    <a:lnTo>
                      <a:pt x="1277" y="425"/>
                    </a:lnTo>
                    <a:lnTo>
                      <a:pt x="1277" y="402"/>
                    </a:lnTo>
                    <a:lnTo>
                      <a:pt x="1276" y="378"/>
                    </a:lnTo>
                    <a:lnTo>
                      <a:pt x="1270" y="354"/>
                    </a:lnTo>
                    <a:lnTo>
                      <a:pt x="1265" y="331"/>
                    </a:lnTo>
                    <a:lnTo>
                      <a:pt x="1265" y="331"/>
                    </a:lnTo>
                    <a:lnTo>
                      <a:pt x="1261" y="318"/>
                    </a:lnTo>
                    <a:lnTo>
                      <a:pt x="1263" y="306"/>
                    </a:lnTo>
                    <a:lnTo>
                      <a:pt x="1268" y="297"/>
                    </a:lnTo>
                    <a:lnTo>
                      <a:pt x="1276" y="288"/>
                    </a:lnTo>
                    <a:lnTo>
                      <a:pt x="1287" y="282"/>
                    </a:lnTo>
                    <a:lnTo>
                      <a:pt x="1297" y="277"/>
                    </a:lnTo>
                    <a:lnTo>
                      <a:pt x="1325" y="269"/>
                    </a:lnTo>
                    <a:lnTo>
                      <a:pt x="1325" y="269"/>
                    </a:lnTo>
                    <a:lnTo>
                      <a:pt x="1339" y="262"/>
                    </a:lnTo>
                    <a:lnTo>
                      <a:pt x="1350" y="255"/>
                    </a:lnTo>
                    <a:lnTo>
                      <a:pt x="1357" y="248"/>
                    </a:lnTo>
                    <a:lnTo>
                      <a:pt x="1359" y="237"/>
                    </a:lnTo>
                    <a:lnTo>
                      <a:pt x="1359" y="237"/>
                    </a:lnTo>
                    <a:lnTo>
                      <a:pt x="1352" y="230"/>
                    </a:lnTo>
                    <a:lnTo>
                      <a:pt x="1343" y="221"/>
                    </a:lnTo>
                    <a:lnTo>
                      <a:pt x="1335" y="213"/>
                    </a:lnTo>
                    <a:lnTo>
                      <a:pt x="1330" y="212"/>
                    </a:lnTo>
                    <a:lnTo>
                      <a:pt x="1325" y="208"/>
                    </a:lnTo>
                    <a:lnTo>
                      <a:pt x="1325" y="208"/>
                    </a:lnTo>
                    <a:lnTo>
                      <a:pt x="1315" y="208"/>
                    </a:lnTo>
                    <a:lnTo>
                      <a:pt x="1308" y="206"/>
                    </a:lnTo>
                    <a:lnTo>
                      <a:pt x="1292" y="208"/>
                    </a:lnTo>
                    <a:lnTo>
                      <a:pt x="1292" y="208"/>
                    </a:lnTo>
                    <a:lnTo>
                      <a:pt x="1277" y="208"/>
                    </a:lnTo>
                    <a:lnTo>
                      <a:pt x="1272" y="210"/>
                    </a:lnTo>
                    <a:lnTo>
                      <a:pt x="1270" y="212"/>
                    </a:lnTo>
                    <a:lnTo>
                      <a:pt x="1268" y="213"/>
                    </a:lnTo>
                    <a:lnTo>
                      <a:pt x="1268" y="213"/>
                    </a:lnTo>
                    <a:lnTo>
                      <a:pt x="1267" y="217"/>
                    </a:lnTo>
                    <a:lnTo>
                      <a:pt x="1268" y="221"/>
                    </a:lnTo>
                    <a:lnTo>
                      <a:pt x="1270" y="228"/>
                    </a:lnTo>
                    <a:lnTo>
                      <a:pt x="1272" y="233"/>
                    </a:lnTo>
                    <a:lnTo>
                      <a:pt x="1272" y="237"/>
                    </a:lnTo>
                    <a:lnTo>
                      <a:pt x="1268" y="241"/>
                    </a:lnTo>
                    <a:lnTo>
                      <a:pt x="1268" y="241"/>
                    </a:lnTo>
                    <a:lnTo>
                      <a:pt x="1265" y="242"/>
                    </a:lnTo>
                    <a:lnTo>
                      <a:pt x="1259" y="244"/>
                    </a:lnTo>
                    <a:lnTo>
                      <a:pt x="1252" y="241"/>
                    </a:lnTo>
                    <a:lnTo>
                      <a:pt x="1243" y="235"/>
                    </a:lnTo>
                    <a:lnTo>
                      <a:pt x="1236" y="233"/>
                    </a:lnTo>
                    <a:lnTo>
                      <a:pt x="1236" y="233"/>
                    </a:lnTo>
                    <a:lnTo>
                      <a:pt x="1230" y="233"/>
                    </a:lnTo>
                    <a:lnTo>
                      <a:pt x="1227" y="235"/>
                    </a:lnTo>
                    <a:lnTo>
                      <a:pt x="1221" y="241"/>
                    </a:lnTo>
                    <a:lnTo>
                      <a:pt x="1216" y="246"/>
                    </a:lnTo>
                    <a:lnTo>
                      <a:pt x="1212" y="248"/>
                    </a:lnTo>
                    <a:lnTo>
                      <a:pt x="1207" y="248"/>
                    </a:lnTo>
                    <a:lnTo>
                      <a:pt x="1207" y="248"/>
                    </a:lnTo>
                    <a:lnTo>
                      <a:pt x="1201" y="248"/>
                    </a:lnTo>
                    <a:lnTo>
                      <a:pt x="1198" y="246"/>
                    </a:lnTo>
                    <a:lnTo>
                      <a:pt x="1196" y="244"/>
                    </a:lnTo>
                    <a:lnTo>
                      <a:pt x="1192" y="242"/>
                    </a:lnTo>
                    <a:lnTo>
                      <a:pt x="1192" y="242"/>
                    </a:lnTo>
                    <a:lnTo>
                      <a:pt x="1187" y="242"/>
                    </a:lnTo>
                    <a:lnTo>
                      <a:pt x="1185" y="244"/>
                    </a:lnTo>
                    <a:lnTo>
                      <a:pt x="1180" y="251"/>
                    </a:lnTo>
                    <a:lnTo>
                      <a:pt x="1180" y="251"/>
                    </a:lnTo>
                    <a:lnTo>
                      <a:pt x="1174" y="253"/>
                    </a:lnTo>
                    <a:lnTo>
                      <a:pt x="1172" y="251"/>
                    </a:lnTo>
                    <a:lnTo>
                      <a:pt x="1169" y="251"/>
                    </a:lnTo>
                    <a:lnTo>
                      <a:pt x="1167" y="248"/>
                    </a:lnTo>
                    <a:lnTo>
                      <a:pt x="1163" y="241"/>
                    </a:lnTo>
                    <a:lnTo>
                      <a:pt x="1162" y="239"/>
                    </a:lnTo>
                    <a:lnTo>
                      <a:pt x="1158" y="237"/>
                    </a:lnTo>
                    <a:lnTo>
                      <a:pt x="1158" y="237"/>
                    </a:lnTo>
                    <a:lnTo>
                      <a:pt x="1153" y="237"/>
                    </a:lnTo>
                    <a:lnTo>
                      <a:pt x="1149" y="237"/>
                    </a:lnTo>
                    <a:lnTo>
                      <a:pt x="1136" y="242"/>
                    </a:lnTo>
                    <a:lnTo>
                      <a:pt x="1125" y="250"/>
                    </a:lnTo>
                    <a:lnTo>
                      <a:pt x="1115" y="253"/>
                    </a:lnTo>
                    <a:lnTo>
                      <a:pt x="1115" y="253"/>
                    </a:lnTo>
                    <a:lnTo>
                      <a:pt x="1109" y="255"/>
                    </a:lnTo>
                    <a:lnTo>
                      <a:pt x="1102" y="255"/>
                    </a:lnTo>
                    <a:lnTo>
                      <a:pt x="1096" y="255"/>
                    </a:lnTo>
                    <a:lnTo>
                      <a:pt x="1089" y="259"/>
                    </a:lnTo>
                    <a:lnTo>
                      <a:pt x="1089" y="259"/>
                    </a:lnTo>
                    <a:lnTo>
                      <a:pt x="1086" y="264"/>
                    </a:lnTo>
                    <a:lnTo>
                      <a:pt x="1084" y="269"/>
                    </a:lnTo>
                    <a:lnTo>
                      <a:pt x="1082" y="277"/>
                    </a:lnTo>
                    <a:lnTo>
                      <a:pt x="1078" y="282"/>
                    </a:lnTo>
                    <a:lnTo>
                      <a:pt x="1078" y="282"/>
                    </a:lnTo>
                    <a:lnTo>
                      <a:pt x="1071" y="289"/>
                    </a:lnTo>
                    <a:lnTo>
                      <a:pt x="1060" y="295"/>
                    </a:lnTo>
                    <a:lnTo>
                      <a:pt x="1055" y="295"/>
                    </a:lnTo>
                    <a:lnTo>
                      <a:pt x="1049" y="295"/>
                    </a:lnTo>
                    <a:lnTo>
                      <a:pt x="1046" y="293"/>
                    </a:lnTo>
                    <a:lnTo>
                      <a:pt x="1042" y="289"/>
                    </a:lnTo>
                    <a:lnTo>
                      <a:pt x="1042" y="289"/>
                    </a:lnTo>
                    <a:lnTo>
                      <a:pt x="1042" y="282"/>
                    </a:lnTo>
                    <a:lnTo>
                      <a:pt x="1042" y="277"/>
                    </a:lnTo>
                    <a:lnTo>
                      <a:pt x="1049" y="264"/>
                    </a:lnTo>
                    <a:lnTo>
                      <a:pt x="1053" y="259"/>
                    </a:lnTo>
                    <a:lnTo>
                      <a:pt x="1055" y="253"/>
                    </a:lnTo>
                    <a:lnTo>
                      <a:pt x="1053" y="246"/>
                    </a:lnTo>
                    <a:lnTo>
                      <a:pt x="1048" y="241"/>
                    </a:lnTo>
                    <a:lnTo>
                      <a:pt x="1048" y="241"/>
                    </a:lnTo>
                    <a:lnTo>
                      <a:pt x="1042" y="235"/>
                    </a:lnTo>
                    <a:lnTo>
                      <a:pt x="1031" y="231"/>
                    </a:lnTo>
                    <a:lnTo>
                      <a:pt x="1022" y="230"/>
                    </a:lnTo>
                    <a:lnTo>
                      <a:pt x="1019" y="230"/>
                    </a:lnTo>
                    <a:lnTo>
                      <a:pt x="1015" y="231"/>
                    </a:lnTo>
                    <a:lnTo>
                      <a:pt x="1015" y="231"/>
                    </a:lnTo>
                    <a:lnTo>
                      <a:pt x="1013" y="233"/>
                    </a:lnTo>
                    <a:lnTo>
                      <a:pt x="1011" y="237"/>
                    </a:lnTo>
                    <a:lnTo>
                      <a:pt x="1010" y="242"/>
                    </a:lnTo>
                    <a:lnTo>
                      <a:pt x="1011" y="248"/>
                    </a:lnTo>
                    <a:lnTo>
                      <a:pt x="1015" y="253"/>
                    </a:lnTo>
                    <a:lnTo>
                      <a:pt x="1015" y="253"/>
                    </a:lnTo>
                    <a:lnTo>
                      <a:pt x="1017" y="260"/>
                    </a:lnTo>
                    <a:lnTo>
                      <a:pt x="1015" y="266"/>
                    </a:lnTo>
                    <a:lnTo>
                      <a:pt x="1008" y="277"/>
                    </a:lnTo>
                    <a:lnTo>
                      <a:pt x="1008" y="277"/>
                    </a:lnTo>
                    <a:lnTo>
                      <a:pt x="1008" y="282"/>
                    </a:lnTo>
                    <a:lnTo>
                      <a:pt x="1008" y="289"/>
                    </a:lnTo>
                    <a:lnTo>
                      <a:pt x="1010" y="295"/>
                    </a:lnTo>
                    <a:lnTo>
                      <a:pt x="1010" y="297"/>
                    </a:lnTo>
                    <a:lnTo>
                      <a:pt x="1008" y="300"/>
                    </a:lnTo>
                    <a:lnTo>
                      <a:pt x="1008" y="300"/>
                    </a:lnTo>
                    <a:lnTo>
                      <a:pt x="1002" y="302"/>
                    </a:lnTo>
                    <a:lnTo>
                      <a:pt x="999" y="302"/>
                    </a:lnTo>
                    <a:lnTo>
                      <a:pt x="988" y="302"/>
                    </a:lnTo>
                    <a:lnTo>
                      <a:pt x="988" y="302"/>
                    </a:lnTo>
                    <a:lnTo>
                      <a:pt x="982" y="302"/>
                    </a:lnTo>
                    <a:lnTo>
                      <a:pt x="975" y="306"/>
                    </a:lnTo>
                    <a:lnTo>
                      <a:pt x="970" y="309"/>
                    </a:lnTo>
                    <a:lnTo>
                      <a:pt x="966" y="315"/>
                    </a:lnTo>
                    <a:lnTo>
                      <a:pt x="966" y="315"/>
                    </a:lnTo>
                    <a:lnTo>
                      <a:pt x="966" y="320"/>
                    </a:lnTo>
                    <a:lnTo>
                      <a:pt x="966" y="324"/>
                    </a:lnTo>
                    <a:lnTo>
                      <a:pt x="970" y="335"/>
                    </a:lnTo>
                    <a:lnTo>
                      <a:pt x="970" y="344"/>
                    </a:lnTo>
                    <a:lnTo>
                      <a:pt x="970" y="347"/>
                    </a:lnTo>
                    <a:lnTo>
                      <a:pt x="966" y="351"/>
                    </a:lnTo>
                    <a:lnTo>
                      <a:pt x="966" y="351"/>
                    </a:lnTo>
                    <a:lnTo>
                      <a:pt x="963" y="353"/>
                    </a:lnTo>
                    <a:lnTo>
                      <a:pt x="957" y="353"/>
                    </a:lnTo>
                    <a:lnTo>
                      <a:pt x="946" y="351"/>
                    </a:lnTo>
                    <a:lnTo>
                      <a:pt x="946" y="351"/>
                    </a:lnTo>
                    <a:lnTo>
                      <a:pt x="941" y="347"/>
                    </a:lnTo>
                    <a:lnTo>
                      <a:pt x="939" y="347"/>
                    </a:lnTo>
                    <a:lnTo>
                      <a:pt x="937" y="351"/>
                    </a:lnTo>
                    <a:lnTo>
                      <a:pt x="937" y="351"/>
                    </a:lnTo>
                    <a:lnTo>
                      <a:pt x="934" y="358"/>
                    </a:lnTo>
                    <a:lnTo>
                      <a:pt x="932" y="367"/>
                    </a:lnTo>
                    <a:lnTo>
                      <a:pt x="932" y="371"/>
                    </a:lnTo>
                    <a:lnTo>
                      <a:pt x="928" y="374"/>
                    </a:lnTo>
                    <a:lnTo>
                      <a:pt x="925" y="374"/>
                    </a:lnTo>
                    <a:lnTo>
                      <a:pt x="919" y="374"/>
                    </a:lnTo>
                    <a:lnTo>
                      <a:pt x="919" y="374"/>
                    </a:lnTo>
                    <a:lnTo>
                      <a:pt x="910" y="371"/>
                    </a:lnTo>
                    <a:lnTo>
                      <a:pt x="903" y="365"/>
                    </a:lnTo>
                    <a:lnTo>
                      <a:pt x="894" y="358"/>
                    </a:lnTo>
                    <a:lnTo>
                      <a:pt x="890" y="353"/>
                    </a:lnTo>
                    <a:lnTo>
                      <a:pt x="890" y="353"/>
                    </a:lnTo>
                    <a:lnTo>
                      <a:pt x="887" y="344"/>
                    </a:lnTo>
                    <a:lnTo>
                      <a:pt x="887" y="335"/>
                    </a:lnTo>
                    <a:lnTo>
                      <a:pt x="887" y="326"/>
                    </a:lnTo>
                    <a:lnTo>
                      <a:pt x="887" y="322"/>
                    </a:lnTo>
                    <a:lnTo>
                      <a:pt x="883" y="318"/>
                    </a:lnTo>
                    <a:lnTo>
                      <a:pt x="883" y="318"/>
                    </a:lnTo>
                    <a:lnTo>
                      <a:pt x="881" y="316"/>
                    </a:lnTo>
                    <a:lnTo>
                      <a:pt x="877" y="315"/>
                    </a:lnTo>
                    <a:lnTo>
                      <a:pt x="870" y="313"/>
                    </a:lnTo>
                    <a:lnTo>
                      <a:pt x="861" y="311"/>
                    </a:lnTo>
                    <a:lnTo>
                      <a:pt x="854" y="307"/>
                    </a:lnTo>
                    <a:lnTo>
                      <a:pt x="854" y="307"/>
                    </a:lnTo>
                    <a:lnTo>
                      <a:pt x="850" y="304"/>
                    </a:lnTo>
                    <a:lnTo>
                      <a:pt x="848" y="298"/>
                    </a:lnTo>
                    <a:lnTo>
                      <a:pt x="850" y="293"/>
                    </a:lnTo>
                    <a:lnTo>
                      <a:pt x="854" y="289"/>
                    </a:lnTo>
                    <a:lnTo>
                      <a:pt x="854" y="289"/>
                    </a:lnTo>
                    <a:lnTo>
                      <a:pt x="859" y="289"/>
                    </a:lnTo>
                    <a:lnTo>
                      <a:pt x="865" y="289"/>
                    </a:lnTo>
                    <a:lnTo>
                      <a:pt x="876" y="293"/>
                    </a:lnTo>
                    <a:lnTo>
                      <a:pt x="876" y="293"/>
                    </a:lnTo>
                    <a:lnTo>
                      <a:pt x="892" y="300"/>
                    </a:lnTo>
                    <a:lnTo>
                      <a:pt x="910" y="307"/>
                    </a:lnTo>
                    <a:lnTo>
                      <a:pt x="919" y="307"/>
                    </a:lnTo>
                    <a:lnTo>
                      <a:pt x="928" y="307"/>
                    </a:lnTo>
                    <a:lnTo>
                      <a:pt x="935" y="306"/>
                    </a:lnTo>
                    <a:lnTo>
                      <a:pt x="944" y="302"/>
                    </a:lnTo>
                    <a:lnTo>
                      <a:pt x="944" y="302"/>
                    </a:lnTo>
                    <a:lnTo>
                      <a:pt x="950" y="297"/>
                    </a:lnTo>
                    <a:lnTo>
                      <a:pt x="955" y="289"/>
                    </a:lnTo>
                    <a:lnTo>
                      <a:pt x="961" y="280"/>
                    </a:lnTo>
                    <a:lnTo>
                      <a:pt x="964" y="273"/>
                    </a:lnTo>
                    <a:lnTo>
                      <a:pt x="964" y="266"/>
                    </a:lnTo>
                    <a:lnTo>
                      <a:pt x="963" y="259"/>
                    </a:lnTo>
                    <a:lnTo>
                      <a:pt x="957" y="251"/>
                    </a:lnTo>
                    <a:lnTo>
                      <a:pt x="948" y="248"/>
                    </a:lnTo>
                    <a:lnTo>
                      <a:pt x="948" y="248"/>
                    </a:lnTo>
                    <a:lnTo>
                      <a:pt x="937" y="246"/>
                    </a:lnTo>
                    <a:lnTo>
                      <a:pt x="926" y="242"/>
                    </a:lnTo>
                    <a:lnTo>
                      <a:pt x="926" y="242"/>
                    </a:lnTo>
                    <a:lnTo>
                      <a:pt x="908" y="237"/>
                    </a:lnTo>
                    <a:lnTo>
                      <a:pt x="899" y="233"/>
                    </a:lnTo>
                    <a:lnTo>
                      <a:pt x="890" y="228"/>
                    </a:lnTo>
                    <a:lnTo>
                      <a:pt x="890" y="228"/>
                    </a:lnTo>
                    <a:lnTo>
                      <a:pt x="879" y="221"/>
                    </a:lnTo>
                    <a:lnTo>
                      <a:pt x="872" y="215"/>
                    </a:lnTo>
                    <a:lnTo>
                      <a:pt x="867" y="212"/>
                    </a:lnTo>
                    <a:lnTo>
                      <a:pt x="867" y="212"/>
                    </a:lnTo>
                    <a:lnTo>
                      <a:pt x="854" y="206"/>
                    </a:lnTo>
                    <a:lnTo>
                      <a:pt x="843" y="201"/>
                    </a:lnTo>
                    <a:lnTo>
                      <a:pt x="843" y="201"/>
                    </a:lnTo>
                    <a:lnTo>
                      <a:pt x="838" y="199"/>
                    </a:lnTo>
                    <a:lnTo>
                      <a:pt x="830" y="197"/>
                    </a:lnTo>
                    <a:lnTo>
                      <a:pt x="830" y="197"/>
                    </a:lnTo>
                    <a:lnTo>
                      <a:pt x="821" y="197"/>
                    </a:lnTo>
                    <a:lnTo>
                      <a:pt x="812" y="199"/>
                    </a:lnTo>
                    <a:lnTo>
                      <a:pt x="812" y="199"/>
                    </a:lnTo>
                    <a:lnTo>
                      <a:pt x="803" y="199"/>
                    </a:lnTo>
                    <a:lnTo>
                      <a:pt x="800" y="197"/>
                    </a:lnTo>
                    <a:lnTo>
                      <a:pt x="798" y="192"/>
                    </a:lnTo>
                    <a:lnTo>
                      <a:pt x="798" y="192"/>
                    </a:lnTo>
                    <a:lnTo>
                      <a:pt x="798" y="190"/>
                    </a:lnTo>
                    <a:lnTo>
                      <a:pt x="800" y="188"/>
                    </a:lnTo>
                    <a:lnTo>
                      <a:pt x="803" y="184"/>
                    </a:lnTo>
                    <a:lnTo>
                      <a:pt x="807" y="181"/>
                    </a:lnTo>
                    <a:lnTo>
                      <a:pt x="809" y="179"/>
                    </a:lnTo>
                    <a:lnTo>
                      <a:pt x="809" y="175"/>
                    </a:lnTo>
                    <a:lnTo>
                      <a:pt x="809" y="175"/>
                    </a:lnTo>
                    <a:lnTo>
                      <a:pt x="807" y="172"/>
                    </a:lnTo>
                    <a:lnTo>
                      <a:pt x="805" y="170"/>
                    </a:lnTo>
                    <a:lnTo>
                      <a:pt x="801" y="170"/>
                    </a:lnTo>
                    <a:lnTo>
                      <a:pt x="791" y="175"/>
                    </a:lnTo>
                    <a:lnTo>
                      <a:pt x="791" y="175"/>
                    </a:lnTo>
                    <a:lnTo>
                      <a:pt x="785" y="177"/>
                    </a:lnTo>
                    <a:lnTo>
                      <a:pt x="780" y="177"/>
                    </a:lnTo>
                    <a:lnTo>
                      <a:pt x="778" y="175"/>
                    </a:lnTo>
                    <a:lnTo>
                      <a:pt x="778" y="172"/>
                    </a:lnTo>
                    <a:lnTo>
                      <a:pt x="776" y="165"/>
                    </a:lnTo>
                    <a:lnTo>
                      <a:pt x="774" y="163"/>
                    </a:lnTo>
                    <a:lnTo>
                      <a:pt x="771" y="161"/>
                    </a:lnTo>
                    <a:lnTo>
                      <a:pt x="771" y="161"/>
                    </a:lnTo>
                    <a:lnTo>
                      <a:pt x="767" y="163"/>
                    </a:lnTo>
                    <a:lnTo>
                      <a:pt x="767" y="165"/>
                    </a:lnTo>
                    <a:lnTo>
                      <a:pt x="765" y="168"/>
                    </a:lnTo>
                    <a:lnTo>
                      <a:pt x="765" y="174"/>
                    </a:lnTo>
                    <a:lnTo>
                      <a:pt x="763" y="175"/>
                    </a:lnTo>
                    <a:lnTo>
                      <a:pt x="762" y="177"/>
                    </a:lnTo>
                    <a:lnTo>
                      <a:pt x="762" y="177"/>
                    </a:lnTo>
                    <a:lnTo>
                      <a:pt x="758" y="177"/>
                    </a:lnTo>
                    <a:lnTo>
                      <a:pt x="756" y="177"/>
                    </a:lnTo>
                    <a:lnTo>
                      <a:pt x="754" y="172"/>
                    </a:lnTo>
                    <a:lnTo>
                      <a:pt x="753" y="170"/>
                    </a:lnTo>
                    <a:lnTo>
                      <a:pt x="751" y="170"/>
                    </a:lnTo>
                    <a:lnTo>
                      <a:pt x="749" y="170"/>
                    </a:lnTo>
                    <a:lnTo>
                      <a:pt x="747" y="174"/>
                    </a:lnTo>
                    <a:lnTo>
                      <a:pt x="747" y="174"/>
                    </a:lnTo>
                    <a:lnTo>
                      <a:pt x="745" y="177"/>
                    </a:lnTo>
                    <a:lnTo>
                      <a:pt x="745" y="181"/>
                    </a:lnTo>
                    <a:lnTo>
                      <a:pt x="745" y="184"/>
                    </a:lnTo>
                    <a:lnTo>
                      <a:pt x="745" y="188"/>
                    </a:lnTo>
                    <a:lnTo>
                      <a:pt x="745" y="188"/>
                    </a:lnTo>
                    <a:lnTo>
                      <a:pt x="742" y="190"/>
                    </a:lnTo>
                    <a:lnTo>
                      <a:pt x="738" y="192"/>
                    </a:lnTo>
                    <a:lnTo>
                      <a:pt x="734" y="192"/>
                    </a:lnTo>
                    <a:lnTo>
                      <a:pt x="731" y="190"/>
                    </a:lnTo>
                    <a:lnTo>
                      <a:pt x="731" y="190"/>
                    </a:lnTo>
                    <a:lnTo>
                      <a:pt x="731" y="186"/>
                    </a:lnTo>
                    <a:lnTo>
                      <a:pt x="731" y="183"/>
                    </a:lnTo>
                    <a:lnTo>
                      <a:pt x="733" y="172"/>
                    </a:lnTo>
                    <a:lnTo>
                      <a:pt x="733" y="168"/>
                    </a:lnTo>
                    <a:lnTo>
                      <a:pt x="731" y="165"/>
                    </a:lnTo>
                    <a:lnTo>
                      <a:pt x="727" y="163"/>
                    </a:lnTo>
                    <a:lnTo>
                      <a:pt x="722" y="165"/>
                    </a:lnTo>
                    <a:lnTo>
                      <a:pt x="722" y="165"/>
                    </a:lnTo>
                    <a:lnTo>
                      <a:pt x="718" y="166"/>
                    </a:lnTo>
                    <a:lnTo>
                      <a:pt x="716" y="172"/>
                    </a:lnTo>
                    <a:lnTo>
                      <a:pt x="715" y="175"/>
                    </a:lnTo>
                    <a:lnTo>
                      <a:pt x="711" y="179"/>
                    </a:lnTo>
                    <a:lnTo>
                      <a:pt x="711" y="179"/>
                    </a:lnTo>
                    <a:lnTo>
                      <a:pt x="707" y="181"/>
                    </a:lnTo>
                    <a:lnTo>
                      <a:pt x="702" y="179"/>
                    </a:lnTo>
                    <a:lnTo>
                      <a:pt x="695" y="177"/>
                    </a:lnTo>
                    <a:lnTo>
                      <a:pt x="695" y="177"/>
                    </a:lnTo>
                    <a:lnTo>
                      <a:pt x="689" y="177"/>
                    </a:lnTo>
                    <a:lnTo>
                      <a:pt x="684" y="179"/>
                    </a:lnTo>
                    <a:lnTo>
                      <a:pt x="682" y="183"/>
                    </a:lnTo>
                    <a:lnTo>
                      <a:pt x="680" y="188"/>
                    </a:lnTo>
                    <a:lnTo>
                      <a:pt x="675" y="197"/>
                    </a:lnTo>
                    <a:lnTo>
                      <a:pt x="671" y="201"/>
                    </a:lnTo>
                    <a:lnTo>
                      <a:pt x="666" y="204"/>
                    </a:lnTo>
                    <a:lnTo>
                      <a:pt x="666" y="204"/>
                    </a:lnTo>
                    <a:lnTo>
                      <a:pt x="655" y="206"/>
                    </a:lnTo>
                    <a:lnTo>
                      <a:pt x="640" y="208"/>
                    </a:lnTo>
                    <a:lnTo>
                      <a:pt x="635" y="210"/>
                    </a:lnTo>
                    <a:lnTo>
                      <a:pt x="629" y="212"/>
                    </a:lnTo>
                    <a:lnTo>
                      <a:pt x="626" y="217"/>
                    </a:lnTo>
                    <a:lnTo>
                      <a:pt x="622" y="222"/>
                    </a:lnTo>
                    <a:lnTo>
                      <a:pt x="622" y="222"/>
                    </a:lnTo>
                    <a:lnTo>
                      <a:pt x="622" y="231"/>
                    </a:lnTo>
                    <a:lnTo>
                      <a:pt x="620" y="237"/>
                    </a:lnTo>
                    <a:lnTo>
                      <a:pt x="619" y="241"/>
                    </a:lnTo>
                    <a:lnTo>
                      <a:pt x="619" y="241"/>
                    </a:lnTo>
                    <a:lnTo>
                      <a:pt x="615" y="242"/>
                    </a:lnTo>
                    <a:lnTo>
                      <a:pt x="610" y="242"/>
                    </a:lnTo>
                    <a:lnTo>
                      <a:pt x="601" y="244"/>
                    </a:lnTo>
                    <a:lnTo>
                      <a:pt x="601" y="244"/>
                    </a:lnTo>
                    <a:lnTo>
                      <a:pt x="601" y="248"/>
                    </a:lnTo>
                    <a:lnTo>
                      <a:pt x="601" y="250"/>
                    </a:lnTo>
                    <a:lnTo>
                      <a:pt x="604" y="253"/>
                    </a:lnTo>
                    <a:lnTo>
                      <a:pt x="606" y="255"/>
                    </a:lnTo>
                    <a:lnTo>
                      <a:pt x="606" y="255"/>
                    </a:lnTo>
                    <a:lnTo>
                      <a:pt x="608" y="259"/>
                    </a:lnTo>
                    <a:lnTo>
                      <a:pt x="606" y="262"/>
                    </a:lnTo>
                    <a:lnTo>
                      <a:pt x="606" y="262"/>
                    </a:lnTo>
                    <a:lnTo>
                      <a:pt x="604" y="264"/>
                    </a:lnTo>
                    <a:lnTo>
                      <a:pt x="599" y="264"/>
                    </a:lnTo>
                    <a:lnTo>
                      <a:pt x="591" y="264"/>
                    </a:lnTo>
                    <a:lnTo>
                      <a:pt x="591" y="264"/>
                    </a:lnTo>
                    <a:lnTo>
                      <a:pt x="590" y="268"/>
                    </a:lnTo>
                    <a:lnTo>
                      <a:pt x="590" y="271"/>
                    </a:lnTo>
                    <a:lnTo>
                      <a:pt x="591" y="275"/>
                    </a:lnTo>
                    <a:lnTo>
                      <a:pt x="591" y="278"/>
                    </a:lnTo>
                    <a:lnTo>
                      <a:pt x="591" y="278"/>
                    </a:lnTo>
                    <a:lnTo>
                      <a:pt x="591" y="282"/>
                    </a:lnTo>
                    <a:lnTo>
                      <a:pt x="590" y="284"/>
                    </a:lnTo>
                    <a:lnTo>
                      <a:pt x="586" y="286"/>
                    </a:lnTo>
                    <a:lnTo>
                      <a:pt x="584" y="286"/>
                    </a:lnTo>
                    <a:lnTo>
                      <a:pt x="575" y="282"/>
                    </a:lnTo>
                    <a:lnTo>
                      <a:pt x="568" y="280"/>
                    </a:lnTo>
                    <a:lnTo>
                      <a:pt x="568" y="280"/>
                    </a:lnTo>
                    <a:lnTo>
                      <a:pt x="563" y="282"/>
                    </a:lnTo>
                    <a:lnTo>
                      <a:pt x="561" y="286"/>
                    </a:lnTo>
                    <a:lnTo>
                      <a:pt x="563" y="289"/>
                    </a:lnTo>
                    <a:lnTo>
                      <a:pt x="564" y="295"/>
                    </a:lnTo>
                    <a:lnTo>
                      <a:pt x="572" y="304"/>
                    </a:lnTo>
                    <a:lnTo>
                      <a:pt x="573" y="309"/>
                    </a:lnTo>
                    <a:lnTo>
                      <a:pt x="573" y="311"/>
                    </a:lnTo>
                    <a:lnTo>
                      <a:pt x="573" y="311"/>
                    </a:lnTo>
                    <a:lnTo>
                      <a:pt x="568" y="313"/>
                    </a:lnTo>
                    <a:lnTo>
                      <a:pt x="564" y="313"/>
                    </a:lnTo>
                    <a:lnTo>
                      <a:pt x="557" y="311"/>
                    </a:lnTo>
                    <a:lnTo>
                      <a:pt x="553" y="309"/>
                    </a:lnTo>
                    <a:lnTo>
                      <a:pt x="548" y="309"/>
                    </a:lnTo>
                    <a:lnTo>
                      <a:pt x="544" y="311"/>
                    </a:lnTo>
                    <a:lnTo>
                      <a:pt x="541" y="315"/>
                    </a:lnTo>
                    <a:lnTo>
                      <a:pt x="541" y="315"/>
                    </a:lnTo>
                    <a:lnTo>
                      <a:pt x="537" y="322"/>
                    </a:lnTo>
                    <a:lnTo>
                      <a:pt x="534" y="329"/>
                    </a:lnTo>
                    <a:lnTo>
                      <a:pt x="530" y="336"/>
                    </a:lnTo>
                    <a:lnTo>
                      <a:pt x="525" y="342"/>
                    </a:lnTo>
                    <a:lnTo>
                      <a:pt x="525" y="342"/>
                    </a:lnTo>
                    <a:lnTo>
                      <a:pt x="519" y="345"/>
                    </a:lnTo>
                    <a:lnTo>
                      <a:pt x="514" y="349"/>
                    </a:lnTo>
                    <a:lnTo>
                      <a:pt x="512" y="351"/>
                    </a:lnTo>
                    <a:lnTo>
                      <a:pt x="512" y="353"/>
                    </a:lnTo>
                    <a:lnTo>
                      <a:pt x="515" y="354"/>
                    </a:lnTo>
                    <a:lnTo>
                      <a:pt x="519" y="356"/>
                    </a:lnTo>
                    <a:lnTo>
                      <a:pt x="519" y="356"/>
                    </a:lnTo>
                    <a:lnTo>
                      <a:pt x="526" y="362"/>
                    </a:lnTo>
                    <a:lnTo>
                      <a:pt x="526" y="364"/>
                    </a:lnTo>
                    <a:lnTo>
                      <a:pt x="523" y="367"/>
                    </a:lnTo>
                    <a:lnTo>
                      <a:pt x="523" y="367"/>
                    </a:lnTo>
                    <a:lnTo>
                      <a:pt x="517" y="367"/>
                    </a:lnTo>
                    <a:lnTo>
                      <a:pt x="510" y="365"/>
                    </a:lnTo>
                    <a:lnTo>
                      <a:pt x="499" y="362"/>
                    </a:lnTo>
                    <a:lnTo>
                      <a:pt x="499" y="362"/>
                    </a:lnTo>
                    <a:lnTo>
                      <a:pt x="488" y="360"/>
                    </a:lnTo>
                    <a:lnTo>
                      <a:pt x="485" y="362"/>
                    </a:lnTo>
                    <a:lnTo>
                      <a:pt x="481" y="365"/>
                    </a:lnTo>
                    <a:lnTo>
                      <a:pt x="481" y="365"/>
                    </a:lnTo>
                    <a:lnTo>
                      <a:pt x="479" y="369"/>
                    </a:lnTo>
                    <a:lnTo>
                      <a:pt x="481" y="373"/>
                    </a:lnTo>
                    <a:lnTo>
                      <a:pt x="483" y="376"/>
                    </a:lnTo>
                    <a:lnTo>
                      <a:pt x="483" y="380"/>
                    </a:lnTo>
                    <a:lnTo>
                      <a:pt x="483" y="380"/>
                    </a:lnTo>
                    <a:lnTo>
                      <a:pt x="481" y="383"/>
                    </a:lnTo>
                    <a:lnTo>
                      <a:pt x="477" y="385"/>
                    </a:lnTo>
                    <a:lnTo>
                      <a:pt x="468" y="387"/>
                    </a:lnTo>
                    <a:lnTo>
                      <a:pt x="458" y="387"/>
                    </a:lnTo>
                    <a:lnTo>
                      <a:pt x="454" y="391"/>
                    </a:lnTo>
                    <a:lnTo>
                      <a:pt x="452" y="394"/>
                    </a:lnTo>
                    <a:lnTo>
                      <a:pt x="452" y="394"/>
                    </a:lnTo>
                    <a:lnTo>
                      <a:pt x="450" y="398"/>
                    </a:lnTo>
                    <a:lnTo>
                      <a:pt x="452" y="403"/>
                    </a:lnTo>
                    <a:lnTo>
                      <a:pt x="452" y="407"/>
                    </a:lnTo>
                    <a:lnTo>
                      <a:pt x="452" y="411"/>
                    </a:lnTo>
                    <a:lnTo>
                      <a:pt x="452" y="411"/>
                    </a:lnTo>
                    <a:lnTo>
                      <a:pt x="448" y="412"/>
                    </a:lnTo>
                    <a:lnTo>
                      <a:pt x="447" y="414"/>
                    </a:lnTo>
                    <a:lnTo>
                      <a:pt x="441" y="416"/>
                    </a:lnTo>
                    <a:lnTo>
                      <a:pt x="429" y="416"/>
                    </a:lnTo>
                    <a:lnTo>
                      <a:pt x="429" y="416"/>
                    </a:lnTo>
                    <a:lnTo>
                      <a:pt x="423" y="416"/>
                    </a:lnTo>
                    <a:lnTo>
                      <a:pt x="421" y="418"/>
                    </a:lnTo>
                    <a:lnTo>
                      <a:pt x="425" y="423"/>
                    </a:lnTo>
                    <a:lnTo>
                      <a:pt x="425" y="423"/>
                    </a:lnTo>
                    <a:lnTo>
                      <a:pt x="425" y="425"/>
                    </a:lnTo>
                    <a:lnTo>
                      <a:pt x="427" y="427"/>
                    </a:lnTo>
                    <a:lnTo>
                      <a:pt x="427" y="429"/>
                    </a:lnTo>
                    <a:lnTo>
                      <a:pt x="427" y="429"/>
                    </a:lnTo>
                    <a:lnTo>
                      <a:pt x="427" y="430"/>
                    </a:lnTo>
                    <a:lnTo>
                      <a:pt x="425" y="430"/>
                    </a:lnTo>
                    <a:lnTo>
                      <a:pt x="423" y="432"/>
                    </a:lnTo>
                    <a:lnTo>
                      <a:pt x="423" y="432"/>
                    </a:lnTo>
                    <a:lnTo>
                      <a:pt x="421" y="434"/>
                    </a:lnTo>
                    <a:lnTo>
                      <a:pt x="420" y="436"/>
                    </a:lnTo>
                    <a:lnTo>
                      <a:pt x="421" y="438"/>
                    </a:lnTo>
                    <a:lnTo>
                      <a:pt x="421" y="438"/>
                    </a:lnTo>
                    <a:lnTo>
                      <a:pt x="421" y="440"/>
                    </a:lnTo>
                    <a:lnTo>
                      <a:pt x="425" y="441"/>
                    </a:lnTo>
                    <a:lnTo>
                      <a:pt x="429" y="443"/>
                    </a:lnTo>
                    <a:lnTo>
                      <a:pt x="429" y="443"/>
                    </a:lnTo>
                    <a:lnTo>
                      <a:pt x="430" y="447"/>
                    </a:lnTo>
                    <a:lnTo>
                      <a:pt x="429" y="449"/>
                    </a:lnTo>
                    <a:lnTo>
                      <a:pt x="425" y="454"/>
                    </a:lnTo>
                    <a:lnTo>
                      <a:pt x="425" y="454"/>
                    </a:lnTo>
                    <a:lnTo>
                      <a:pt x="423" y="458"/>
                    </a:lnTo>
                    <a:lnTo>
                      <a:pt x="423" y="459"/>
                    </a:lnTo>
                    <a:lnTo>
                      <a:pt x="427" y="461"/>
                    </a:lnTo>
                    <a:lnTo>
                      <a:pt x="434" y="461"/>
                    </a:lnTo>
                    <a:lnTo>
                      <a:pt x="439" y="463"/>
                    </a:lnTo>
                    <a:lnTo>
                      <a:pt x="439" y="463"/>
                    </a:lnTo>
                    <a:lnTo>
                      <a:pt x="441" y="467"/>
                    </a:lnTo>
                    <a:lnTo>
                      <a:pt x="441" y="470"/>
                    </a:lnTo>
                    <a:lnTo>
                      <a:pt x="438" y="474"/>
                    </a:lnTo>
                    <a:lnTo>
                      <a:pt x="434" y="476"/>
                    </a:lnTo>
                    <a:lnTo>
                      <a:pt x="427" y="479"/>
                    </a:lnTo>
                    <a:lnTo>
                      <a:pt x="425" y="483"/>
                    </a:lnTo>
                    <a:lnTo>
                      <a:pt x="427" y="485"/>
                    </a:lnTo>
                    <a:lnTo>
                      <a:pt x="427" y="485"/>
                    </a:lnTo>
                    <a:lnTo>
                      <a:pt x="429" y="487"/>
                    </a:lnTo>
                    <a:lnTo>
                      <a:pt x="430" y="488"/>
                    </a:lnTo>
                    <a:lnTo>
                      <a:pt x="438" y="487"/>
                    </a:lnTo>
                    <a:lnTo>
                      <a:pt x="439" y="487"/>
                    </a:lnTo>
                    <a:lnTo>
                      <a:pt x="441" y="488"/>
                    </a:lnTo>
                    <a:lnTo>
                      <a:pt x="441" y="492"/>
                    </a:lnTo>
                    <a:lnTo>
                      <a:pt x="438" y="496"/>
                    </a:lnTo>
                    <a:lnTo>
                      <a:pt x="438" y="496"/>
                    </a:lnTo>
                    <a:lnTo>
                      <a:pt x="434" y="501"/>
                    </a:lnTo>
                    <a:lnTo>
                      <a:pt x="432" y="503"/>
                    </a:lnTo>
                    <a:lnTo>
                      <a:pt x="432" y="506"/>
                    </a:lnTo>
                    <a:lnTo>
                      <a:pt x="432" y="506"/>
                    </a:lnTo>
                    <a:lnTo>
                      <a:pt x="434" y="510"/>
                    </a:lnTo>
                    <a:lnTo>
                      <a:pt x="436" y="510"/>
                    </a:lnTo>
                    <a:lnTo>
                      <a:pt x="439" y="510"/>
                    </a:lnTo>
                    <a:lnTo>
                      <a:pt x="443" y="510"/>
                    </a:lnTo>
                    <a:lnTo>
                      <a:pt x="443" y="510"/>
                    </a:lnTo>
                    <a:lnTo>
                      <a:pt x="445" y="510"/>
                    </a:lnTo>
                    <a:lnTo>
                      <a:pt x="447" y="514"/>
                    </a:lnTo>
                    <a:lnTo>
                      <a:pt x="448" y="519"/>
                    </a:lnTo>
                    <a:lnTo>
                      <a:pt x="450" y="523"/>
                    </a:lnTo>
                    <a:lnTo>
                      <a:pt x="452" y="525"/>
                    </a:lnTo>
                    <a:lnTo>
                      <a:pt x="456" y="525"/>
                    </a:lnTo>
                    <a:lnTo>
                      <a:pt x="456" y="525"/>
                    </a:lnTo>
                    <a:lnTo>
                      <a:pt x="459" y="523"/>
                    </a:lnTo>
                    <a:lnTo>
                      <a:pt x="463" y="521"/>
                    </a:lnTo>
                    <a:lnTo>
                      <a:pt x="465" y="516"/>
                    </a:lnTo>
                    <a:lnTo>
                      <a:pt x="468" y="512"/>
                    </a:lnTo>
                    <a:lnTo>
                      <a:pt x="472" y="510"/>
                    </a:lnTo>
                    <a:lnTo>
                      <a:pt x="476" y="510"/>
                    </a:lnTo>
                    <a:lnTo>
                      <a:pt x="476" y="510"/>
                    </a:lnTo>
                    <a:lnTo>
                      <a:pt x="479" y="510"/>
                    </a:lnTo>
                    <a:lnTo>
                      <a:pt x="483" y="510"/>
                    </a:lnTo>
                    <a:lnTo>
                      <a:pt x="485" y="510"/>
                    </a:lnTo>
                    <a:lnTo>
                      <a:pt x="485" y="510"/>
                    </a:lnTo>
                    <a:lnTo>
                      <a:pt x="486" y="506"/>
                    </a:lnTo>
                    <a:lnTo>
                      <a:pt x="488" y="503"/>
                    </a:lnTo>
                    <a:lnTo>
                      <a:pt x="490" y="499"/>
                    </a:lnTo>
                    <a:lnTo>
                      <a:pt x="494" y="497"/>
                    </a:lnTo>
                    <a:lnTo>
                      <a:pt x="494" y="497"/>
                    </a:lnTo>
                    <a:lnTo>
                      <a:pt x="497" y="496"/>
                    </a:lnTo>
                    <a:lnTo>
                      <a:pt x="501" y="497"/>
                    </a:lnTo>
                    <a:lnTo>
                      <a:pt x="505" y="499"/>
                    </a:lnTo>
                    <a:lnTo>
                      <a:pt x="510" y="499"/>
                    </a:lnTo>
                    <a:lnTo>
                      <a:pt x="510" y="499"/>
                    </a:lnTo>
                    <a:lnTo>
                      <a:pt x="517" y="497"/>
                    </a:lnTo>
                    <a:lnTo>
                      <a:pt x="521" y="497"/>
                    </a:lnTo>
                    <a:lnTo>
                      <a:pt x="523" y="503"/>
                    </a:lnTo>
                    <a:lnTo>
                      <a:pt x="523" y="503"/>
                    </a:lnTo>
                    <a:lnTo>
                      <a:pt x="523" y="508"/>
                    </a:lnTo>
                    <a:lnTo>
                      <a:pt x="519" y="516"/>
                    </a:lnTo>
                    <a:lnTo>
                      <a:pt x="517" y="521"/>
                    </a:lnTo>
                    <a:lnTo>
                      <a:pt x="519" y="525"/>
                    </a:lnTo>
                    <a:lnTo>
                      <a:pt x="521" y="528"/>
                    </a:lnTo>
                    <a:lnTo>
                      <a:pt x="521" y="528"/>
                    </a:lnTo>
                    <a:lnTo>
                      <a:pt x="526" y="534"/>
                    </a:lnTo>
                    <a:lnTo>
                      <a:pt x="534" y="537"/>
                    </a:lnTo>
                    <a:lnTo>
                      <a:pt x="543" y="539"/>
                    </a:lnTo>
                    <a:lnTo>
                      <a:pt x="550" y="544"/>
                    </a:lnTo>
                    <a:lnTo>
                      <a:pt x="550" y="544"/>
                    </a:lnTo>
                    <a:lnTo>
                      <a:pt x="553" y="550"/>
                    </a:lnTo>
                    <a:lnTo>
                      <a:pt x="553" y="552"/>
                    </a:lnTo>
                    <a:lnTo>
                      <a:pt x="552" y="552"/>
                    </a:lnTo>
                    <a:lnTo>
                      <a:pt x="548" y="555"/>
                    </a:lnTo>
                    <a:lnTo>
                      <a:pt x="546" y="559"/>
                    </a:lnTo>
                    <a:lnTo>
                      <a:pt x="546" y="561"/>
                    </a:lnTo>
                    <a:lnTo>
                      <a:pt x="546" y="561"/>
                    </a:lnTo>
                    <a:lnTo>
                      <a:pt x="546" y="566"/>
                    </a:lnTo>
                    <a:lnTo>
                      <a:pt x="548" y="572"/>
                    </a:lnTo>
                    <a:lnTo>
                      <a:pt x="550" y="573"/>
                    </a:lnTo>
                    <a:lnTo>
                      <a:pt x="553" y="577"/>
                    </a:lnTo>
                    <a:lnTo>
                      <a:pt x="557" y="577"/>
                    </a:lnTo>
                    <a:lnTo>
                      <a:pt x="561" y="577"/>
                    </a:lnTo>
                    <a:lnTo>
                      <a:pt x="564" y="573"/>
                    </a:lnTo>
                    <a:lnTo>
                      <a:pt x="568" y="570"/>
                    </a:lnTo>
                    <a:lnTo>
                      <a:pt x="568" y="570"/>
                    </a:lnTo>
                    <a:lnTo>
                      <a:pt x="573" y="555"/>
                    </a:lnTo>
                    <a:lnTo>
                      <a:pt x="575" y="554"/>
                    </a:lnTo>
                    <a:lnTo>
                      <a:pt x="577" y="554"/>
                    </a:lnTo>
                    <a:lnTo>
                      <a:pt x="586" y="554"/>
                    </a:lnTo>
                    <a:lnTo>
                      <a:pt x="586" y="554"/>
                    </a:lnTo>
                    <a:lnTo>
                      <a:pt x="595" y="554"/>
                    </a:lnTo>
                    <a:lnTo>
                      <a:pt x="599" y="554"/>
                    </a:lnTo>
                    <a:lnTo>
                      <a:pt x="601" y="552"/>
                    </a:lnTo>
                    <a:lnTo>
                      <a:pt x="601" y="546"/>
                    </a:lnTo>
                    <a:lnTo>
                      <a:pt x="601" y="537"/>
                    </a:lnTo>
                    <a:lnTo>
                      <a:pt x="601" y="537"/>
                    </a:lnTo>
                    <a:lnTo>
                      <a:pt x="597" y="528"/>
                    </a:lnTo>
                    <a:lnTo>
                      <a:pt x="595" y="519"/>
                    </a:lnTo>
                    <a:lnTo>
                      <a:pt x="595" y="516"/>
                    </a:lnTo>
                    <a:lnTo>
                      <a:pt x="597" y="512"/>
                    </a:lnTo>
                    <a:lnTo>
                      <a:pt x="599" y="508"/>
                    </a:lnTo>
                    <a:lnTo>
                      <a:pt x="602" y="506"/>
                    </a:lnTo>
                    <a:lnTo>
                      <a:pt x="602" y="506"/>
                    </a:lnTo>
                    <a:lnTo>
                      <a:pt x="617" y="501"/>
                    </a:lnTo>
                    <a:lnTo>
                      <a:pt x="622" y="497"/>
                    </a:lnTo>
                    <a:lnTo>
                      <a:pt x="628" y="492"/>
                    </a:lnTo>
                    <a:lnTo>
                      <a:pt x="628" y="492"/>
                    </a:lnTo>
                    <a:lnTo>
                      <a:pt x="629" y="485"/>
                    </a:lnTo>
                    <a:lnTo>
                      <a:pt x="629" y="478"/>
                    </a:lnTo>
                    <a:lnTo>
                      <a:pt x="626" y="470"/>
                    </a:lnTo>
                    <a:lnTo>
                      <a:pt x="622" y="463"/>
                    </a:lnTo>
                    <a:lnTo>
                      <a:pt x="622" y="463"/>
                    </a:lnTo>
                    <a:lnTo>
                      <a:pt x="613" y="452"/>
                    </a:lnTo>
                    <a:lnTo>
                      <a:pt x="610" y="447"/>
                    </a:lnTo>
                    <a:lnTo>
                      <a:pt x="608" y="440"/>
                    </a:lnTo>
                    <a:lnTo>
                      <a:pt x="608" y="440"/>
                    </a:lnTo>
                    <a:lnTo>
                      <a:pt x="610" y="434"/>
                    </a:lnTo>
                    <a:lnTo>
                      <a:pt x="611" y="429"/>
                    </a:lnTo>
                    <a:lnTo>
                      <a:pt x="615" y="421"/>
                    </a:lnTo>
                    <a:lnTo>
                      <a:pt x="617" y="416"/>
                    </a:lnTo>
                    <a:lnTo>
                      <a:pt x="617" y="416"/>
                    </a:lnTo>
                    <a:lnTo>
                      <a:pt x="615" y="403"/>
                    </a:lnTo>
                    <a:lnTo>
                      <a:pt x="615" y="398"/>
                    </a:lnTo>
                    <a:lnTo>
                      <a:pt x="619" y="392"/>
                    </a:lnTo>
                    <a:lnTo>
                      <a:pt x="619" y="392"/>
                    </a:lnTo>
                    <a:lnTo>
                      <a:pt x="622" y="389"/>
                    </a:lnTo>
                    <a:lnTo>
                      <a:pt x="626" y="387"/>
                    </a:lnTo>
                    <a:lnTo>
                      <a:pt x="629" y="385"/>
                    </a:lnTo>
                    <a:lnTo>
                      <a:pt x="631" y="380"/>
                    </a:lnTo>
                    <a:lnTo>
                      <a:pt x="631" y="380"/>
                    </a:lnTo>
                    <a:lnTo>
                      <a:pt x="633" y="373"/>
                    </a:lnTo>
                    <a:lnTo>
                      <a:pt x="635" y="369"/>
                    </a:lnTo>
                    <a:lnTo>
                      <a:pt x="639" y="365"/>
                    </a:lnTo>
                    <a:lnTo>
                      <a:pt x="639" y="365"/>
                    </a:lnTo>
                    <a:lnTo>
                      <a:pt x="646" y="364"/>
                    </a:lnTo>
                    <a:lnTo>
                      <a:pt x="653" y="362"/>
                    </a:lnTo>
                    <a:lnTo>
                      <a:pt x="658" y="360"/>
                    </a:lnTo>
                    <a:lnTo>
                      <a:pt x="664" y="353"/>
                    </a:lnTo>
                    <a:lnTo>
                      <a:pt x="664" y="353"/>
                    </a:lnTo>
                    <a:lnTo>
                      <a:pt x="673" y="338"/>
                    </a:lnTo>
                    <a:lnTo>
                      <a:pt x="675" y="331"/>
                    </a:lnTo>
                    <a:lnTo>
                      <a:pt x="678" y="322"/>
                    </a:lnTo>
                    <a:lnTo>
                      <a:pt x="678" y="322"/>
                    </a:lnTo>
                    <a:lnTo>
                      <a:pt x="678" y="318"/>
                    </a:lnTo>
                    <a:lnTo>
                      <a:pt x="682" y="315"/>
                    </a:lnTo>
                    <a:lnTo>
                      <a:pt x="687" y="309"/>
                    </a:lnTo>
                    <a:lnTo>
                      <a:pt x="696" y="306"/>
                    </a:lnTo>
                    <a:lnTo>
                      <a:pt x="706" y="307"/>
                    </a:lnTo>
                    <a:lnTo>
                      <a:pt x="706" y="307"/>
                    </a:lnTo>
                    <a:lnTo>
                      <a:pt x="709" y="309"/>
                    </a:lnTo>
                    <a:lnTo>
                      <a:pt x="713" y="311"/>
                    </a:lnTo>
                    <a:lnTo>
                      <a:pt x="715" y="316"/>
                    </a:lnTo>
                    <a:lnTo>
                      <a:pt x="716" y="322"/>
                    </a:lnTo>
                    <a:lnTo>
                      <a:pt x="716" y="322"/>
                    </a:lnTo>
                    <a:lnTo>
                      <a:pt x="716" y="331"/>
                    </a:lnTo>
                    <a:lnTo>
                      <a:pt x="716" y="331"/>
                    </a:lnTo>
                    <a:lnTo>
                      <a:pt x="718" y="336"/>
                    </a:lnTo>
                    <a:lnTo>
                      <a:pt x="718" y="340"/>
                    </a:lnTo>
                    <a:lnTo>
                      <a:pt x="718" y="342"/>
                    </a:lnTo>
                    <a:lnTo>
                      <a:pt x="718" y="342"/>
                    </a:lnTo>
                    <a:lnTo>
                      <a:pt x="716" y="347"/>
                    </a:lnTo>
                    <a:lnTo>
                      <a:pt x="713" y="349"/>
                    </a:lnTo>
                    <a:lnTo>
                      <a:pt x="702" y="354"/>
                    </a:lnTo>
                    <a:lnTo>
                      <a:pt x="702" y="354"/>
                    </a:lnTo>
                    <a:lnTo>
                      <a:pt x="689" y="362"/>
                    </a:lnTo>
                    <a:lnTo>
                      <a:pt x="684" y="365"/>
                    </a:lnTo>
                    <a:lnTo>
                      <a:pt x="678" y="373"/>
                    </a:lnTo>
                    <a:lnTo>
                      <a:pt x="678" y="373"/>
                    </a:lnTo>
                    <a:lnTo>
                      <a:pt x="677" y="378"/>
                    </a:lnTo>
                    <a:lnTo>
                      <a:pt x="675" y="383"/>
                    </a:lnTo>
                    <a:lnTo>
                      <a:pt x="675" y="383"/>
                    </a:lnTo>
                    <a:lnTo>
                      <a:pt x="675" y="391"/>
                    </a:lnTo>
                    <a:lnTo>
                      <a:pt x="677" y="398"/>
                    </a:lnTo>
                    <a:lnTo>
                      <a:pt x="680" y="412"/>
                    </a:lnTo>
                    <a:lnTo>
                      <a:pt x="680" y="412"/>
                    </a:lnTo>
                    <a:lnTo>
                      <a:pt x="682" y="420"/>
                    </a:lnTo>
                    <a:lnTo>
                      <a:pt x="684" y="423"/>
                    </a:lnTo>
                    <a:lnTo>
                      <a:pt x="689" y="432"/>
                    </a:lnTo>
                    <a:lnTo>
                      <a:pt x="689" y="432"/>
                    </a:lnTo>
                    <a:lnTo>
                      <a:pt x="691" y="440"/>
                    </a:lnTo>
                    <a:lnTo>
                      <a:pt x="693" y="447"/>
                    </a:lnTo>
                    <a:lnTo>
                      <a:pt x="695" y="452"/>
                    </a:lnTo>
                    <a:lnTo>
                      <a:pt x="698" y="458"/>
                    </a:lnTo>
                    <a:lnTo>
                      <a:pt x="698" y="458"/>
                    </a:lnTo>
                    <a:lnTo>
                      <a:pt x="704" y="459"/>
                    </a:lnTo>
                    <a:lnTo>
                      <a:pt x="709" y="461"/>
                    </a:lnTo>
                    <a:lnTo>
                      <a:pt x="715" y="461"/>
                    </a:lnTo>
                    <a:lnTo>
                      <a:pt x="720" y="458"/>
                    </a:lnTo>
                    <a:lnTo>
                      <a:pt x="720" y="458"/>
                    </a:lnTo>
                    <a:lnTo>
                      <a:pt x="733" y="449"/>
                    </a:lnTo>
                    <a:lnTo>
                      <a:pt x="740" y="447"/>
                    </a:lnTo>
                    <a:lnTo>
                      <a:pt x="749" y="445"/>
                    </a:lnTo>
                    <a:lnTo>
                      <a:pt x="749" y="445"/>
                    </a:lnTo>
                    <a:lnTo>
                      <a:pt x="753" y="447"/>
                    </a:lnTo>
                    <a:lnTo>
                      <a:pt x="756" y="449"/>
                    </a:lnTo>
                    <a:lnTo>
                      <a:pt x="765" y="452"/>
                    </a:lnTo>
                    <a:lnTo>
                      <a:pt x="765" y="452"/>
                    </a:lnTo>
                    <a:lnTo>
                      <a:pt x="772" y="452"/>
                    </a:lnTo>
                    <a:lnTo>
                      <a:pt x="782" y="452"/>
                    </a:lnTo>
                    <a:lnTo>
                      <a:pt x="782" y="452"/>
                    </a:lnTo>
                    <a:lnTo>
                      <a:pt x="789" y="456"/>
                    </a:lnTo>
                    <a:lnTo>
                      <a:pt x="792" y="461"/>
                    </a:lnTo>
                    <a:lnTo>
                      <a:pt x="794" y="463"/>
                    </a:lnTo>
                    <a:lnTo>
                      <a:pt x="792" y="467"/>
                    </a:lnTo>
                    <a:lnTo>
                      <a:pt x="791" y="468"/>
                    </a:lnTo>
                    <a:lnTo>
                      <a:pt x="789" y="470"/>
                    </a:lnTo>
                    <a:lnTo>
                      <a:pt x="789" y="470"/>
                    </a:lnTo>
                    <a:lnTo>
                      <a:pt x="782" y="472"/>
                    </a:lnTo>
                    <a:lnTo>
                      <a:pt x="774" y="472"/>
                    </a:lnTo>
                    <a:lnTo>
                      <a:pt x="769" y="470"/>
                    </a:lnTo>
                    <a:lnTo>
                      <a:pt x="762" y="468"/>
                    </a:lnTo>
                    <a:lnTo>
                      <a:pt x="762" y="468"/>
                    </a:lnTo>
                    <a:lnTo>
                      <a:pt x="756" y="470"/>
                    </a:lnTo>
                    <a:lnTo>
                      <a:pt x="753" y="474"/>
                    </a:lnTo>
                    <a:lnTo>
                      <a:pt x="749" y="478"/>
                    </a:lnTo>
                    <a:lnTo>
                      <a:pt x="745" y="479"/>
                    </a:lnTo>
                    <a:lnTo>
                      <a:pt x="745" y="479"/>
                    </a:lnTo>
                    <a:lnTo>
                      <a:pt x="740" y="479"/>
                    </a:lnTo>
                    <a:lnTo>
                      <a:pt x="736" y="479"/>
                    </a:lnTo>
                    <a:lnTo>
                      <a:pt x="729" y="478"/>
                    </a:lnTo>
                    <a:lnTo>
                      <a:pt x="722" y="476"/>
                    </a:lnTo>
                    <a:lnTo>
                      <a:pt x="718" y="476"/>
                    </a:lnTo>
                    <a:lnTo>
                      <a:pt x="713" y="478"/>
                    </a:lnTo>
                    <a:lnTo>
                      <a:pt x="713" y="478"/>
                    </a:lnTo>
                    <a:lnTo>
                      <a:pt x="707" y="483"/>
                    </a:lnTo>
                    <a:lnTo>
                      <a:pt x="706" y="490"/>
                    </a:lnTo>
                    <a:lnTo>
                      <a:pt x="706" y="496"/>
                    </a:lnTo>
                    <a:lnTo>
                      <a:pt x="709" y="503"/>
                    </a:lnTo>
                    <a:lnTo>
                      <a:pt x="711" y="508"/>
                    </a:lnTo>
                    <a:lnTo>
                      <a:pt x="715" y="516"/>
                    </a:lnTo>
                    <a:lnTo>
                      <a:pt x="715" y="521"/>
                    </a:lnTo>
                    <a:lnTo>
                      <a:pt x="711" y="526"/>
                    </a:lnTo>
                    <a:lnTo>
                      <a:pt x="711" y="526"/>
                    </a:lnTo>
                    <a:lnTo>
                      <a:pt x="709" y="530"/>
                    </a:lnTo>
                    <a:lnTo>
                      <a:pt x="706" y="530"/>
                    </a:lnTo>
                    <a:lnTo>
                      <a:pt x="704" y="530"/>
                    </a:lnTo>
                    <a:lnTo>
                      <a:pt x="700" y="530"/>
                    </a:lnTo>
                    <a:lnTo>
                      <a:pt x="691" y="521"/>
                    </a:lnTo>
                    <a:lnTo>
                      <a:pt x="691" y="521"/>
                    </a:lnTo>
                    <a:lnTo>
                      <a:pt x="684" y="519"/>
                    </a:lnTo>
                    <a:lnTo>
                      <a:pt x="677" y="521"/>
                    </a:lnTo>
                    <a:lnTo>
                      <a:pt x="669" y="526"/>
                    </a:lnTo>
                    <a:lnTo>
                      <a:pt x="667" y="534"/>
                    </a:lnTo>
                    <a:lnTo>
                      <a:pt x="667" y="534"/>
                    </a:lnTo>
                    <a:lnTo>
                      <a:pt x="667" y="539"/>
                    </a:lnTo>
                    <a:lnTo>
                      <a:pt x="669" y="546"/>
                    </a:lnTo>
                    <a:lnTo>
                      <a:pt x="669" y="554"/>
                    </a:lnTo>
                    <a:lnTo>
                      <a:pt x="669" y="561"/>
                    </a:lnTo>
                    <a:lnTo>
                      <a:pt x="669" y="561"/>
                    </a:lnTo>
                    <a:lnTo>
                      <a:pt x="666" y="566"/>
                    </a:lnTo>
                    <a:lnTo>
                      <a:pt x="662" y="572"/>
                    </a:lnTo>
                    <a:lnTo>
                      <a:pt x="662" y="572"/>
                    </a:lnTo>
                    <a:lnTo>
                      <a:pt x="662" y="573"/>
                    </a:lnTo>
                    <a:lnTo>
                      <a:pt x="664" y="577"/>
                    </a:lnTo>
                    <a:lnTo>
                      <a:pt x="664" y="581"/>
                    </a:lnTo>
                    <a:lnTo>
                      <a:pt x="664" y="581"/>
                    </a:lnTo>
                    <a:lnTo>
                      <a:pt x="662" y="584"/>
                    </a:lnTo>
                    <a:lnTo>
                      <a:pt x="658" y="586"/>
                    </a:lnTo>
                    <a:lnTo>
                      <a:pt x="655" y="586"/>
                    </a:lnTo>
                    <a:lnTo>
                      <a:pt x="651" y="586"/>
                    </a:lnTo>
                    <a:lnTo>
                      <a:pt x="651" y="586"/>
                    </a:lnTo>
                    <a:lnTo>
                      <a:pt x="648" y="590"/>
                    </a:lnTo>
                    <a:lnTo>
                      <a:pt x="646" y="592"/>
                    </a:lnTo>
                    <a:lnTo>
                      <a:pt x="644" y="595"/>
                    </a:lnTo>
                    <a:lnTo>
                      <a:pt x="642" y="601"/>
                    </a:lnTo>
                    <a:lnTo>
                      <a:pt x="642" y="601"/>
                    </a:lnTo>
                    <a:lnTo>
                      <a:pt x="635" y="606"/>
                    </a:lnTo>
                    <a:lnTo>
                      <a:pt x="628" y="608"/>
                    </a:lnTo>
                    <a:lnTo>
                      <a:pt x="619" y="608"/>
                    </a:lnTo>
                    <a:lnTo>
                      <a:pt x="611" y="608"/>
                    </a:lnTo>
                    <a:lnTo>
                      <a:pt x="611" y="608"/>
                    </a:lnTo>
                    <a:lnTo>
                      <a:pt x="601" y="608"/>
                    </a:lnTo>
                    <a:lnTo>
                      <a:pt x="591" y="610"/>
                    </a:lnTo>
                    <a:lnTo>
                      <a:pt x="573" y="617"/>
                    </a:lnTo>
                    <a:lnTo>
                      <a:pt x="573" y="617"/>
                    </a:lnTo>
                    <a:lnTo>
                      <a:pt x="568" y="619"/>
                    </a:lnTo>
                    <a:lnTo>
                      <a:pt x="564" y="619"/>
                    </a:lnTo>
                    <a:lnTo>
                      <a:pt x="555" y="617"/>
                    </a:lnTo>
                    <a:lnTo>
                      <a:pt x="548" y="613"/>
                    </a:lnTo>
                    <a:lnTo>
                      <a:pt x="541" y="610"/>
                    </a:lnTo>
                    <a:lnTo>
                      <a:pt x="541" y="610"/>
                    </a:lnTo>
                    <a:lnTo>
                      <a:pt x="534" y="610"/>
                    </a:lnTo>
                    <a:lnTo>
                      <a:pt x="532" y="611"/>
                    </a:lnTo>
                    <a:lnTo>
                      <a:pt x="530" y="615"/>
                    </a:lnTo>
                    <a:lnTo>
                      <a:pt x="526" y="619"/>
                    </a:lnTo>
                    <a:lnTo>
                      <a:pt x="526" y="619"/>
                    </a:lnTo>
                    <a:lnTo>
                      <a:pt x="523" y="620"/>
                    </a:lnTo>
                    <a:lnTo>
                      <a:pt x="519" y="620"/>
                    </a:lnTo>
                    <a:lnTo>
                      <a:pt x="512" y="617"/>
                    </a:lnTo>
                    <a:lnTo>
                      <a:pt x="512" y="617"/>
                    </a:lnTo>
                    <a:lnTo>
                      <a:pt x="501" y="608"/>
                    </a:lnTo>
                    <a:lnTo>
                      <a:pt x="501" y="608"/>
                    </a:lnTo>
                    <a:lnTo>
                      <a:pt x="497" y="604"/>
                    </a:lnTo>
                    <a:lnTo>
                      <a:pt x="497" y="601"/>
                    </a:lnTo>
                    <a:lnTo>
                      <a:pt x="497" y="595"/>
                    </a:lnTo>
                    <a:lnTo>
                      <a:pt x="501" y="590"/>
                    </a:lnTo>
                    <a:lnTo>
                      <a:pt x="503" y="584"/>
                    </a:lnTo>
                    <a:lnTo>
                      <a:pt x="503" y="584"/>
                    </a:lnTo>
                    <a:lnTo>
                      <a:pt x="501" y="579"/>
                    </a:lnTo>
                    <a:lnTo>
                      <a:pt x="499" y="573"/>
                    </a:lnTo>
                    <a:lnTo>
                      <a:pt x="499" y="570"/>
                    </a:lnTo>
                    <a:lnTo>
                      <a:pt x="499" y="564"/>
                    </a:lnTo>
                    <a:lnTo>
                      <a:pt x="499" y="564"/>
                    </a:lnTo>
                    <a:lnTo>
                      <a:pt x="501" y="559"/>
                    </a:lnTo>
                    <a:lnTo>
                      <a:pt x="503" y="554"/>
                    </a:lnTo>
                    <a:lnTo>
                      <a:pt x="503" y="554"/>
                    </a:lnTo>
                    <a:lnTo>
                      <a:pt x="501" y="546"/>
                    </a:lnTo>
                    <a:lnTo>
                      <a:pt x="501" y="543"/>
                    </a:lnTo>
                    <a:lnTo>
                      <a:pt x="501" y="539"/>
                    </a:lnTo>
                    <a:lnTo>
                      <a:pt x="501" y="539"/>
                    </a:lnTo>
                    <a:lnTo>
                      <a:pt x="503" y="534"/>
                    </a:lnTo>
                    <a:lnTo>
                      <a:pt x="505" y="526"/>
                    </a:lnTo>
                    <a:lnTo>
                      <a:pt x="505" y="525"/>
                    </a:lnTo>
                    <a:lnTo>
                      <a:pt x="503" y="521"/>
                    </a:lnTo>
                    <a:lnTo>
                      <a:pt x="499" y="521"/>
                    </a:lnTo>
                    <a:lnTo>
                      <a:pt x="496" y="523"/>
                    </a:lnTo>
                    <a:lnTo>
                      <a:pt x="496" y="523"/>
                    </a:lnTo>
                    <a:lnTo>
                      <a:pt x="494" y="525"/>
                    </a:lnTo>
                    <a:lnTo>
                      <a:pt x="492" y="528"/>
                    </a:lnTo>
                    <a:lnTo>
                      <a:pt x="492" y="530"/>
                    </a:lnTo>
                    <a:lnTo>
                      <a:pt x="490" y="534"/>
                    </a:lnTo>
                    <a:lnTo>
                      <a:pt x="490" y="534"/>
                    </a:lnTo>
                    <a:lnTo>
                      <a:pt x="488" y="534"/>
                    </a:lnTo>
                    <a:lnTo>
                      <a:pt x="485" y="534"/>
                    </a:lnTo>
                    <a:lnTo>
                      <a:pt x="481" y="532"/>
                    </a:lnTo>
                    <a:lnTo>
                      <a:pt x="477" y="532"/>
                    </a:lnTo>
                    <a:lnTo>
                      <a:pt x="477" y="532"/>
                    </a:lnTo>
                    <a:lnTo>
                      <a:pt x="476" y="534"/>
                    </a:lnTo>
                    <a:lnTo>
                      <a:pt x="476" y="535"/>
                    </a:lnTo>
                    <a:lnTo>
                      <a:pt x="479" y="539"/>
                    </a:lnTo>
                    <a:lnTo>
                      <a:pt x="486" y="544"/>
                    </a:lnTo>
                    <a:lnTo>
                      <a:pt x="488" y="546"/>
                    </a:lnTo>
                    <a:lnTo>
                      <a:pt x="488" y="548"/>
                    </a:lnTo>
                    <a:lnTo>
                      <a:pt x="488" y="548"/>
                    </a:lnTo>
                    <a:lnTo>
                      <a:pt x="470" y="552"/>
                    </a:lnTo>
                    <a:lnTo>
                      <a:pt x="467" y="555"/>
                    </a:lnTo>
                    <a:lnTo>
                      <a:pt x="465" y="557"/>
                    </a:lnTo>
                    <a:lnTo>
                      <a:pt x="463" y="561"/>
                    </a:lnTo>
                    <a:lnTo>
                      <a:pt x="465" y="566"/>
                    </a:lnTo>
                    <a:lnTo>
                      <a:pt x="465" y="566"/>
                    </a:lnTo>
                    <a:lnTo>
                      <a:pt x="468" y="570"/>
                    </a:lnTo>
                    <a:lnTo>
                      <a:pt x="470" y="570"/>
                    </a:lnTo>
                    <a:lnTo>
                      <a:pt x="472" y="573"/>
                    </a:lnTo>
                    <a:lnTo>
                      <a:pt x="472" y="573"/>
                    </a:lnTo>
                    <a:lnTo>
                      <a:pt x="474" y="577"/>
                    </a:lnTo>
                    <a:lnTo>
                      <a:pt x="472" y="579"/>
                    </a:lnTo>
                    <a:lnTo>
                      <a:pt x="470" y="582"/>
                    </a:lnTo>
                    <a:lnTo>
                      <a:pt x="468" y="586"/>
                    </a:lnTo>
                    <a:lnTo>
                      <a:pt x="468" y="586"/>
                    </a:lnTo>
                    <a:lnTo>
                      <a:pt x="468" y="590"/>
                    </a:lnTo>
                    <a:lnTo>
                      <a:pt x="470" y="593"/>
                    </a:lnTo>
                    <a:lnTo>
                      <a:pt x="476" y="601"/>
                    </a:lnTo>
                    <a:lnTo>
                      <a:pt x="481" y="606"/>
                    </a:lnTo>
                    <a:lnTo>
                      <a:pt x="483" y="610"/>
                    </a:lnTo>
                    <a:lnTo>
                      <a:pt x="485" y="613"/>
                    </a:lnTo>
                    <a:lnTo>
                      <a:pt x="485" y="613"/>
                    </a:lnTo>
                    <a:lnTo>
                      <a:pt x="485" y="619"/>
                    </a:lnTo>
                    <a:lnTo>
                      <a:pt x="485" y="622"/>
                    </a:lnTo>
                    <a:lnTo>
                      <a:pt x="483" y="626"/>
                    </a:lnTo>
                    <a:lnTo>
                      <a:pt x="479" y="628"/>
                    </a:lnTo>
                    <a:lnTo>
                      <a:pt x="472" y="628"/>
                    </a:lnTo>
                    <a:lnTo>
                      <a:pt x="463" y="628"/>
                    </a:lnTo>
                    <a:lnTo>
                      <a:pt x="463" y="628"/>
                    </a:lnTo>
                    <a:lnTo>
                      <a:pt x="456" y="635"/>
                    </a:lnTo>
                    <a:lnTo>
                      <a:pt x="456" y="635"/>
                    </a:lnTo>
                    <a:lnTo>
                      <a:pt x="450" y="637"/>
                    </a:lnTo>
                    <a:lnTo>
                      <a:pt x="443" y="635"/>
                    </a:lnTo>
                    <a:lnTo>
                      <a:pt x="443" y="635"/>
                    </a:lnTo>
                    <a:lnTo>
                      <a:pt x="436" y="635"/>
                    </a:lnTo>
                    <a:lnTo>
                      <a:pt x="429" y="637"/>
                    </a:lnTo>
                    <a:lnTo>
                      <a:pt x="423" y="640"/>
                    </a:lnTo>
                    <a:lnTo>
                      <a:pt x="420" y="646"/>
                    </a:lnTo>
                    <a:lnTo>
                      <a:pt x="420" y="646"/>
                    </a:lnTo>
                    <a:lnTo>
                      <a:pt x="416" y="653"/>
                    </a:lnTo>
                    <a:lnTo>
                      <a:pt x="416" y="660"/>
                    </a:lnTo>
                    <a:lnTo>
                      <a:pt x="416" y="666"/>
                    </a:lnTo>
                    <a:lnTo>
                      <a:pt x="414" y="673"/>
                    </a:lnTo>
                    <a:lnTo>
                      <a:pt x="414" y="673"/>
                    </a:lnTo>
                    <a:lnTo>
                      <a:pt x="410" y="677"/>
                    </a:lnTo>
                    <a:lnTo>
                      <a:pt x="407" y="678"/>
                    </a:lnTo>
                    <a:lnTo>
                      <a:pt x="398" y="680"/>
                    </a:lnTo>
                    <a:lnTo>
                      <a:pt x="389" y="682"/>
                    </a:lnTo>
                    <a:lnTo>
                      <a:pt x="380" y="680"/>
                    </a:lnTo>
                    <a:lnTo>
                      <a:pt x="380" y="680"/>
                    </a:lnTo>
                    <a:lnTo>
                      <a:pt x="374" y="680"/>
                    </a:lnTo>
                    <a:lnTo>
                      <a:pt x="369" y="682"/>
                    </a:lnTo>
                    <a:lnTo>
                      <a:pt x="365" y="686"/>
                    </a:lnTo>
                    <a:lnTo>
                      <a:pt x="365" y="693"/>
                    </a:lnTo>
                    <a:lnTo>
                      <a:pt x="365" y="693"/>
                    </a:lnTo>
                    <a:lnTo>
                      <a:pt x="367" y="700"/>
                    </a:lnTo>
                    <a:lnTo>
                      <a:pt x="369" y="704"/>
                    </a:lnTo>
                    <a:lnTo>
                      <a:pt x="369" y="709"/>
                    </a:lnTo>
                    <a:lnTo>
                      <a:pt x="369" y="709"/>
                    </a:lnTo>
                    <a:lnTo>
                      <a:pt x="365" y="715"/>
                    </a:lnTo>
                    <a:lnTo>
                      <a:pt x="360" y="716"/>
                    </a:lnTo>
                    <a:lnTo>
                      <a:pt x="354" y="718"/>
                    </a:lnTo>
                    <a:lnTo>
                      <a:pt x="349" y="718"/>
                    </a:lnTo>
                    <a:lnTo>
                      <a:pt x="349" y="718"/>
                    </a:lnTo>
                    <a:lnTo>
                      <a:pt x="344" y="716"/>
                    </a:lnTo>
                    <a:lnTo>
                      <a:pt x="340" y="715"/>
                    </a:lnTo>
                    <a:lnTo>
                      <a:pt x="334" y="711"/>
                    </a:lnTo>
                    <a:lnTo>
                      <a:pt x="331" y="709"/>
                    </a:lnTo>
                    <a:lnTo>
                      <a:pt x="331" y="709"/>
                    </a:lnTo>
                    <a:lnTo>
                      <a:pt x="325" y="707"/>
                    </a:lnTo>
                    <a:lnTo>
                      <a:pt x="324" y="709"/>
                    </a:lnTo>
                    <a:lnTo>
                      <a:pt x="322" y="709"/>
                    </a:lnTo>
                    <a:lnTo>
                      <a:pt x="320" y="713"/>
                    </a:lnTo>
                    <a:lnTo>
                      <a:pt x="322" y="718"/>
                    </a:lnTo>
                    <a:lnTo>
                      <a:pt x="325" y="724"/>
                    </a:lnTo>
                    <a:lnTo>
                      <a:pt x="325" y="724"/>
                    </a:lnTo>
                    <a:lnTo>
                      <a:pt x="325" y="729"/>
                    </a:lnTo>
                    <a:lnTo>
                      <a:pt x="325" y="731"/>
                    </a:lnTo>
                    <a:lnTo>
                      <a:pt x="324" y="733"/>
                    </a:lnTo>
                    <a:lnTo>
                      <a:pt x="320" y="734"/>
                    </a:lnTo>
                    <a:lnTo>
                      <a:pt x="313" y="734"/>
                    </a:lnTo>
                    <a:lnTo>
                      <a:pt x="305" y="734"/>
                    </a:lnTo>
                    <a:lnTo>
                      <a:pt x="305" y="734"/>
                    </a:lnTo>
                    <a:lnTo>
                      <a:pt x="286" y="734"/>
                    </a:lnTo>
                    <a:lnTo>
                      <a:pt x="282" y="734"/>
                    </a:lnTo>
                    <a:lnTo>
                      <a:pt x="277" y="736"/>
                    </a:lnTo>
                    <a:lnTo>
                      <a:pt x="275" y="738"/>
                    </a:lnTo>
                    <a:lnTo>
                      <a:pt x="273" y="744"/>
                    </a:lnTo>
                    <a:lnTo>
                      <a:pt x="273" y="744"/>
                    </a:lnTo>
                    <a:lnTo>
                      <a:pt x="275" y="747"/>
                    </a:lnTo>
                    <a:lnTo>
                      <a:pt x="277" y="751"/>
                    </a:lnTo>
                    <a:lnTo>
                      <a:pt x="282" y="754"/>
                    </a:lnTo>
                    <a:lnTo>
                      <a:pt x="298" y="758"/>
                    </a:lnTo>
                    <a:lnTo>
                      <a:pt x="298" y="758"/>
                    </a:lnTo>
                    <a:lnTo>
                      <a:pt x="302" y="762"/>
                    </a:lnTo>
                    <a:lnTo>
                      <a:pt x="305" y="765"/>
                    </a:lnTo>
                    <a:lnTo>
                      <a:pt x="307" y="772"/>
                    </a:lnTo>
                    <a:lnTo>
                      <a:pt x="309" y="780"/>
                    </a:lnTo>
                    <a:lnTo>
                      <a:pt x="311" y="783"/>
                    </a:lnTo>
                    <a:lnTo>
                      <a:pt x="315" y="787"/>
                    </a:lnTo>
                    <a:lnTo>
                      <a:pt x="315" y="787"/>
                    </a:lnTo>
                    <a:lnTo>
                      <a:pt x="325" y="791"/>
                    </a:lnTo>
                    <a:lnTo>
                      <a:pt x="334" y="796"/>
                    </a:lnTo>
                    <a:lnTo>
                      <a:pt x="338" y="798"/>
                    </a:lnTo>
                    <a:lnTo>
                      <a:pt x="340" y="803"/>
                    </a:lnTo>
                    <a:lnTo>
                      <a:pt x="340" y="807"/>
                    </a:lnTo>
                    <a:lnTo>
                      <a:pt x="338" y="814"/>
                    </a:lnTo>
                    <a:lnTo>
                      <a:pt x="338" y="814"/>
                    </a:lnTo>
                    <a:lnTo>
                      <a:pt x="333" y="821"/>
                    </a:lnTo>
                    <a:lnTo>
                      <a:pt x="327" y="829"/>
                    </a:lnTo>
                    <a:lnTo>
                      <a:pt x="327" y="829"/>
                    </a:lnTo>
                    <a:lnTo>
                      <a:pt x="325" y="834"/>
                    </a:lnTo>
                    <a:lnTo>
                      <a:pt x="325" y="839"/>
                    </a:lnTo>
                    <a:lnTo>
                      <a:pt x="325" y="845"/>
                    </a:lnTo>
                    <a:lnTo>
                      <a:pt x="322" y="850"/>
                    </a:lnTo>
                    <a:lnTo>
                      <a:pt x="322" y="850"/>
                    </a:lnTo>
                    <a:lnTo>
                      <a:pt x="318" y="854"/>
                    </a:lnTo>
                    <a:lnTo>
                      <a:pt x="315" y="858"/>
                    </a:lnTo>
                    <a:lnTo>
                      <a:pt x="304" y="859"/>
                    </a:lnTo>
                    <a:lnTo>
                      <a:pt x="295" y="861"/>
                    </a:lnTo>
                    <a:lnTo>
                      <a:pt x="284" y="861"/>
                    </a:lnTo>
                    <a:lnTo>
                      <a:pt x="284" y="861"/>
                    </a:lnTo>
                    <a:lnTo>
                      <a:pt x="271" y="861"/>
                    </a:lnTo>
                    <a:lnTo>
                      <a:pt x="258" y="859"/>
                    </a:lnTo>
                    <a:lnTo>
                      <a:pt x="258" y="859"/>
                    </a:lnTo>
                    <a:lnTo>
                      <a:pt x="253" y="858"/>
                    </a:lnTo>
                    <a:lnTo>
                      <a:pt x="248" y="856"/>
                    </a:lnTo>
                    <a:lnTo>
                      <a:pt x="248" y="856"/>
                    </a:lnTo>
                    <a:lnTo>
                      <a:pt x="240" y="850"/>
                    </a:lnTo>
                    <a:lnTo>
                      <a:pt x="235" y="848"/>
                    </a:lnTo>
                    <a:lnTo>
                      <a:pt x="231" y="848"/>
                    </a:lnTo>
                    <a:lnTo>
                      <a:pt x="231" y="848"/>
                    </a:lnTo>
                    <a:lnTo>
                      <a:pt x="226" y="852"/>
                    </a:lnTo>
                    <a:lnTo>
                      <a:pt x="226" y="852"/>
                    </a:lnTo>
                    <a:lnTo>
                      <a:pt x="224" y="854"/>
                    </a:lnTo>
                    <a:lnTo>
                      <a:pt x="219" y="856"/>
                    </a:lnTo>
                    <a:lnTo>
                      <a:pt x="219" y="856"/>
                    </a:lnTo>
                    <a:lnTo>
                      <a:pt x="213" y="858"/>
                    </a:lnTo>
                    <a:lnTo>
                      <a:pt x="208" y="861"/>
                    </a:lnTo>
                    <a:lnTo>
                      <a:pt x="204" y="865"/>
                    </a:lnTo>
                    <a:lnTo>
                      <a:pt x="204" y="872"/>
                    </a:lnTo>
                    <a:lnTo>
                      <a:pt x="204" y="872"/>
                    </a:lnTo>
                    <a:lnTo>
                      <a:pt x="206" y="885"/>
                    </a:lnTo>
                    <a:lnTo>
                      <a:pt x="210" y="894"/>
                    </a:lnTo>
                    <a:lnTo>
                      <a:pt x="211" y="905"/>
                    </a:lnTo>
                    <a:lnTo>
                      <a:pt x="210" y="910"/>
                    </a:lnTo>
                    <a:lnTo>
                      <a:pt x="208" y="915"/>
                    </a:lnTo>
                    <a:lnTo>
                      <a:pt x="208" y="915"/>
                    </a:lnTo>
                    <a:lnTo>
                      <a:pt x="201" y="926"/>
                    </a:lnTo>
                    <a:lnTo>
                      <a:pt x="199" y="932"/>
                    </a:lnTo>
                    <a:lnTo>
                      <a:pt x="199" y="939"/>
                    </a:lnTo>
                    <a:lnTo>
                      <a:pt x="199" y="939"/>
                    </a:lnTo>
                    <a:lnTo>
                      <a:pt x="202" y="950"/>
                    </a:lnTo>
                    <a:lnTo>
                      <a:pt x="206" y="962"/>
                    </a:lnTo>
                    <a:lnTo>
                      <a:pt x="213" y="972"/>
                    </a:lnTo>
                    <a:lnTo>
                      <a:pt x="220" y="979"/>
                    </a:lnTo>
                    <a:lnTo>
                      <a:pt x="220" y="979"/>
                    </a:lnTo>
                    <a:lnTo>
                      <a:pt x="229" y="982"/>
                    </a:lnTo>
                    <a:lnTo>
                      <a:pt x="239" y="986"/>
                    </a:lnTo>
                    <a:lnTo>
                      <a:pt x="239" y="986"/>
                    </a:lnTo>
                    <a:lnTo>
                      <a:pt x="251" y="991"/>
                    </a:lnTo>
                    <a:lnTo>
                      <a:pt x="258" y="993"/>
                    </a:lnTo>
                    <a:lnTo>
                      <a:pt x="266" y="995"/>
                    </a:lnTo>
                    <a:lnTo>
                      <a:pt x="266" y="995"/>
                    </a:lnTo>
                    <a:lnTo>
                      <a:pt x="275" y="993"/>
                    </a:lnTo>
                    <a:lnTo>
                      <a:pt x="280" y="993"/>
                    </a:lnTo>
                    <a:lnTo>
                      <a:pt x="286" y="991"/>
                    </a:lnTo>
                    <a:lnTo>
                      <a:pt x="286" y="991"/>
                    </a:lnTo>
                    <a:lnTo>
                      <a:pt x="295" y="995"/>
                    </a:lnTo>
                    <a:lnTo>
                      <a:pt x="298" y="997"/>
                    </a:lnTo>
                    <a:lnTo>
                      <a:pt x="304" y="997"/>
                    </a:lnTo>
                    <a:lnTo>
                      <a:pt x="304" y="997"/>
                    </a:lnTo>
                    <a:lnTo>
                      <a:pt x="307" y="995"/>
                    </a:lnTo>
                    <a:lnTo>
                      <a:pt x="311" y="991"/>
                    </a:lnTo>
                    <a:lnTo>
                      <a:pt x="316" y="984"/>
                    </a:lnTo>
                    <a:lnTo>
                      <a:pt x="316" y="984"/>
                    </a:lnTo>
                    <a:lnTo>
                      <a:pt x="322" y="977"/>
                    </a:lnTo>
                    <a:lnTo>
                      <a:pt x="329" y="972"/>
                    </a:lnTo>
                    <a:lnTo>
                      <a:pt x="329" y="972"/>
                    </a:lnTo>
                    <a:lnTo>
                      <a:pt x="340" y="964"/>
                    </a:lnTo>
                    <a:lnTo>
                      <a:pt x="344" y="961"/>
                    </a:lnTo>
                    <a:lnTo>
                      <a:pt x="345" y="955"/>
                    </a:lnTo>
                    <a:lnTo>
                      <a:pt x="345" y="955"/>
                    </a:lnTo>
                    <a:lnTo>
                      <a:pt x="347" y="948"/>
                    </a:lnTo>
                    <a:lnTo>
                      <a:pt x="347" y="941"/>
                    </a:lnTo>
                    <a:lnTo>
                      <a:pt x="347" y="934"/>
                    </a:lnTo>
                    <a:lnTo>
                      <a:pt x="349" y="926"/>
                    </a:lnTo>
                    <a:lnTo>
                      <a:pt x="349" y="926"/>
                    </a:lnTo>
                    <a:lnTo>
                      <a:pt x="358" y="912"/>
                    </a:lnTo>
                    <a:lnTo>
                      <a:pt x="365" y="905"/>
                    </a:lnTo>
                    <a:lnTo>
                      <a:pt x="371" y="899"/>
                    </a:lnTo>
                    <a:lnTo>
                      <a:pt x="371" y="899"/>
                    </a:lnTo>
                    <a:lnTo>
                      <a:pt x="383" y="894"/>
                    </a:lnTo>
                    <a:lnTo>
                      <a:pt x="391" y="890"/>
                    </a:lnTo>
                    <a:lnTo>
                      <a:pt x="394" y="886"/>
                    </a:lnTo>
                    <a:lnTo>
                      <a:pt x="394" y="886"/>
                    </a:lnTo>
                    <a:lnTo>
                      <a:pt x="396" y="879"/>
                    </a:lnTo>
                    <a:lnTo>
                      <a:pt x="394" y="872"/>
                    </a:lnTo>
                    <a:lnTo>
                      <a:pt x="394" y="867"/>
                    </a:lnTo>
                    <a:lnTo>
                      <a:pt x="396" y="863"/>
                    </a:lnTo>
                    <a:lnTo>
                      <a:pt x="400" y="859"/>
                    </a:lnTo>
                    <a:lnTo>
                      <a:pt x="400" y="859"/>
                    </a:lnTo>
                    <a:lnTo>
                      <a:pt x="407" y="854"/>
                    </a:lnTo>
                    <a:lnTo>
                      <a:pt x="412" y="854"/>
                    </a:lnTo>
                    <a:lnTo>
                      <a:pt x="416" y="854"/>
                    </a:lnTo>
                    <a:lnTo>
                      <a:pt x="416" y="854"/>
                    </a:lnTo>
                    <a:lnTo>
                      <a:pt x="425" y="858"/>
                    </a:lnTo>
                    <a:lnTo>
                      <a:pt x="436" y="859"/>
                    </a:lnTo>
                    <a:lnTo>
                      <a:pt x="436" y="859"/>
                    </a:lnTo>
                    <a:lnTo>
                      <a:pt x="443" y="859"/>
                    </a:lnTo>
                    <a:lnTo>
                      <a:pt x="450" y="856"/>
                    </a:lnTo>
                    <a:lnTo>
                      <a:pt x="450" y="856"/>
                    </a:lnTo>
                    <a:lnTo>
                      <a:pt x="459" y="848"/>
                    </a:lnTo>
                    <a:lnTo>
                      <a:pt x="468" y="839"/>
                    </a:lnTo>
                    <a:lnTo>
                      <a:pt x="468" y="839"/>
                    </a:lnTo>
                    <a:lnTo>
                      <a:pt x="470" y="836"/>
                    </a:lnTo>
                    <a:lnTo>
                      <a:pt x="474" y="836"/>
                    </a:lnTo>
                    <a:lnTo>
                      <a:pt x="481" y="836"/>
                    </a:lnTo>
                    <a:lnTo>
                      <a:pt x="481" y="836"/>
                    </a:lnTo>
                    <a:lnTo>
                      <a:pt x="488" y="838"/>
                    </a:lnTo>
                    <a:lnTo>
                      <a:pt x="496" y="843"/>
                    </a:lnTo>
                    <a:lnTo>
                      <a:pt x="501" y="848"/>
                    </a:lnTo>
                    <a:lnTo>
                      <a:pt x="505" y="856"/>
                    </a:lnTo>
                    <a:lnTo>
                      <a:pt x="505" y="856"/>
                    </a:lnTo>
                    <a:lnTo>
                      <a:pt x="506" y="865"/>
                    </a:lnTo>
                    <a:lnTo>
                      <a:pt x="510" y="872"/>
                    </a:lnTo>
                    <a:lnTo>
                      <a:pt x="510" y="872"/>
                    </a:lnTo>
                    <a:lnTo>
                      <a:pt x="521" y="885"/>
                    </a:lnTo>
                    <a:lnTo>
                      <a:pt x="521" y="885"/>
                    </a:lnTo>
                    <a:lnTo>
                      <a:pt x="528" y="892"/>
                    </a:lnTo>
                    <a:lnTo>
                      <a:pt x="534" y="896"/>
                    </a:lnTo>
                    <a:lnTo>
                      <a:pt x="548" y="905"/>
                    </a:lnTo>
                    <a:lnTo>
                      <a:pt x="548" y="905"/>
                    </a:lnTo>
                    <a:lnTo>
                      <a:pt x="564" y="912"/>
                    </a:lnTo>
                    <a:lnTo>
                      <a:pt x="572" y="917"/>
                    </a:lnTo>
                    <a:lnTo>
                      <a:pt x="577" y="926"/>
                    </a:lnTo>
                    <a:lnTo>
                      <a:pt x="577" y="926"/>
                    </a:lnTo>
                    <a:lnTo>
                      <a:pt x="582" y="939"/>
                    </a:lnTo>
                    <a:lnTo>
                      <a:pt x="582" y="952"/>
                    </a:lnTo>
                    <a:lnTo>
                      <a:pt x="582" y="952"/>
                    </a:lnTo>
                    <a:lnTo>
                      <a:pt x="581" y="961"/>
                    </a:lnTo>
                    <a:lnTo>
                      <a:pt x="581" y="961"/>
                    </a:lnTo>
                    <a:lnTo>
                      <a:pt x="581" y="966"/>
                    </a:lnTo>
                    <a:lnTo>
                      <a:pt x="581" y="970"/>
                    </a:lnTo>
                    <a:lnTo>
                      <a:pt x="581" y="970"/>
                    </a:lnTo>
                    <a:lnTo>
                      <a:pt x="577" y="972"/>
                    </a:lnTo>
                    <a:lnTo>
                      <a:pt x="575" y="972"/>
                    </a:lnTo>
                    <a:lnTo>
                      <a:pt x="570" y="972"/>
                    </a:lnTo>
                    <a:lnTo>
                      <a:pt x="570" y="972"/>
                    </a:lnTo>
                    <a:lnTo>
                      <a:pt x="559" y="970"/>
                    </a:lnTo>
                    <a:lnTo>
                      <a:pt x="550" y="970"/>
                    </a:lnTo>
                    <a:lnTo>
                      <a:pt x="550" y="970"/>
                    </a:lnTo>
                    <a:lnTo>
                      <a:pt x="544" y="970"/>
                    </a:lnTo>
                    <a:lnTo>
                      <a:pt x="543" y="972"/>
                    </a:lnTo>
                    <a:lnTo>
                      <a:pt x="541" y="973"/>
                    </a:lnTo>
                    <a:lnTo>
                      <a:pt x="541" y="977"/>
                    </a:lnTo>
                    <a:lnTo>
                      <a:pt x="541" y="982"/>
                    </a:lnTo>
                    <a:lnTo>
                      <a:pt x="546" y="988"/>
                    </a:lnTo>
                    <a:lnTo>
                      <a:pt x="546" y="988"/>
                    </a:lnTo>
                    <a:lnTo>
                      <a:pt x="552" y="991"/>
                    </a:lnTo>
                    <a:lnTo>
                      <a:pt x="559" y="993"/>
                    </a:lnTo>
                    <a:lnTo>
                      <a:pt x="559" y="993"/>
                    </a:lnTo>
                    <a:lnTo>
                      <a:pt x="564" y="993"/>
                    </a:lnTo>
                    <a:lnTo>
                      <a:pt x="570" y="991"/>
                    </a:lnTo>
                    <a:lnTo>
                      <a:pt x="570" y="991"/>
                    </a:lnTo>
                    <a:lnTo>
                      <a:pt x="572" y="990"/>
                    </a:lnTo>
                    <a:lnTo>
                      <a:pt x="573" y="986"/>
                    </a:lnTo>
                    <a:lnTo>
                      <a:pt x="577" y="979"/>
                    </a:lnTo>
                    <a:lnTo>
                      <a:pt x="577" y="979"/>
                    </a:lnTo>
                    <a:lnTo>
                      <a:pt x="579" y="977"/>
                    </a:lnTo>
                    <a:lnTo>
                      <a:pt x="581" y="975"/>
                    </a:lnTo>
                    <a:lnTo>
                      <a:pt x="586" y="973"/>
                    </a:lnTo>
                    <a:lnTo>
                      <a:pt x="586" y="973"/>
                    </a:lnTo>
                    <a:lnTo>
                      <a:pt x="590" y="968"/>
                    </a:lnTo>
                    <a:lnTo>
                      <a:pt x="590" y="968"/>
                    </a:lnTo>
                    <a:lnTo>
                      <a:pt x="595" y="962"/>
                    </a:lnTo>
                    <a:lnTo>
                      <a:pt x="595" y="962"/>
                    </a:lnTo>
                    <a:lnTo>
                      <a:pt x="601" y="955"/>
                    </a:lnTo>
                    <a:lnTo>
                      <a:pt x="601" y="955"/>
                    </a:lnTo>
                    <a:lnTo>
                      <a:pt x="602" y="950"/>
                    </a:lnTo>
                    <a:lnTo>
                      <a:pt x="602" y="946"/>
                    </a:lnTo>
                    <a:lnTo>
                      <a:pt x="599" y="939"/>
                    </a:lnTo>
                    <a:lnTo>
                      <a:pt x="599" y="939"/>
                    </a:lnTo>
                    <a:lnTo>
                      <a:pt x="597" y="935"/>
                    </a:lnTo>
                    <a:lnTo>
                      <a:pt x="597" y="930"/>
                    </a:lnTo>
                    <a:lnTo>
                      <a:pt x="599" y="923"/>
                    </a:lnTo>
                    <a:lnTo>
                      <a:pt x="599" y="923"/>
                    </a:lnTo>
                    <a:lnTo>
                      <a:pt x="601" y="921"/>
                    </a:lnTo>
                    <a:lnTo>
                      <a:pt x="604" y="921"/>
                    </a:lnTo>
                    <a:lnTo>
                      <a:pt x="610" y="923"/>
                    </a:lnTo>
                    <a:lnTo>
                      <a:pt x="615" y="926"/>
                    </a:lnTo>
                    <a:lnTo>
                      <a:pt x="617" y="926"/>
                    </a:lnTo>
                    <a:lnTo>
                      <a:pt x="619" y="926"/>
                    </a:lnTo>
                    <a:lnTo>
                      <a:pt x="619" y="926"/>
                    </a:lnTo>
                    <a:lnTo>
                      <a:pt x="620" y="924"/>
                    </a:lnTo>
                    <a:lnTo>
                      <a:pt x="620" y="923"/>
                    </a:lnTo>
                    <a:lnTo>
                      <a:pt x="617" y="917"/>
                    </a:lnTo>
                    <a:lnTo>
                      <a:pt x="608" y="910"/>
                    </a:lnTo>
                    <a:lnTo>
                      <a:pt x="608" y="910"/>
                    </a:lnTo>
                    <a:lnTo>
                      <a:pt x="601" y="906"/>
                    </a:lnTo>
                    <a:lnTo>
                      <a:pt x="593" y="905"/>
                    </a:lnTo>
                    <a:lnTo>
                      <a:pt x="593" y="905"/>
                    </a:lnTo>
                    <a:lnTo>
                      <a:pt x="582" y="892"/>
                    </a:lnTo>
                    <a:lnTo>
                      <a:pt x="582" y="892"/>
                    </a:lnTo>
                    <a:lnTo>
                      <a:pt x="577" y="888"/>
                    </a:lnTo>
                    <a:lnTo>
                      <a:pt x="570" y="883"/>
                    </a:lnTo>
                    <a:lnTo>
                      <a:pt x="563" y="879"/>
                    </a:lnTo>
                    <a:lnTo>
                      <a:pt x="555" y="874"/>
                    </a:lnTo>
                    <a:lnTo>
                      <a:pt x="555" y="874"/>
                    </a:lnTo>
                    <a:lnTo>
                      <a:pt x="548" y="863"/>
                    </a:lnTo>
                    <a:lnTo>
                      <a:pt x="543" y="854"/>
                    </a:lnTo>
                    <a:lnTo>
                      <a:pt x="543" y="854"/>
                    </a:lnTo>
                    <a:lnTo>
                      <a:pt x="537" y="845"/>
                    </a:lnTo>
                    <a:lnTo>
                      <a:pt x="532" y="838"/>
                    </a:lnTo>
                    <a:lnTo>
                      <a:pt x="532" y="838"/>
                    </a:lnTo>
                    <a:lnTo>
                      <a:pt x="530" y="830"/>
                    </a:lnTo>
                    <a:lnTo>
                      <a:pt x="530" y="823"/>
                    </a:lnTo>
                    <a:lnTo>
                      <a:pt x="530" y="821"/>
                    </a:lnTo>
                    <a:lnTo>
                      <a:pt x="534" y="820"/>
                    </a:lnTo>
                    <a:lnTo>
                      <a:pt x="535" y="818"/>
                    </a:lnTo>
                    <a:lnTo>
                      <a:pt x="541" y="818"/>
                    </a:lnTo>
                    <a:lnTo>
                      <a:pt x="541" y="818"/>
                    </a:lnTo>
                    <a:lnTo>
                      <a:pt x="544" y="820"/>
                    </a:lnTo>
                    <a:lnTo>
                      <a:pt x="550" y="821"/>
                    </a:lnTo>
                    <a:lnTo>
                      <a:pt x="555" y="829"/>
                    </a:lnTo>
                    <a:lnTo>
                      <a:pt x="555" y="829"/>
                    </a:lnTo>
                    <a:lnTo>
                      <a:pt x="561" y="839"/>
                    </a:lnTo>
                    <a:lnTo>
                      <a:pt x="568" y="848"/>
                    </a:lnTo>
                    <a:lnTo>
                      <a:pt x="568" y="848"/>
                    </a:lnTo>
                    <a:lnTo>
                      <a:pt x="575" y="854"/>
                    </a:lnTo>
                    <a:lnTo>
                      <a:pt x="582" y="859"/>
                    </a:lnTo>
                    <a:lnTo>
                      <a:pt x="599" y="868"/>
                    </a:lnTo>
                    <a:lnTo>
                      <a:pt x="599" y="868"/>
                    </a:lnTo>
                    <a:lnTo>
                      <a:pt x="613" y="876"/>
                    </a:lnTo>
                    <a:lnTo>
                      <a:pt x="620" y="877"/>
                    </a:lnTo>
                    <a:lnTo>
                      <a:pt x="626" y="881"/>
                    </a:lnTo>
                    <a:lnTo>
                      <a:pt x="626" y="881"/>
                    </a:lnTo>
                    <a:lnTo>
                      <a:pt x="633" y="888"/>
                    </a:lnTo>
                    <a:lnTo>
                      <a:pt x="637" y="896"/>
                    </a:lnTo>
                    <a:lnTo>
                      <a:pt x="637" y="896"/>
                    </a:lnTo>
                    <a:lnTo>
                      <a:pt x="639" y="908"/>
                    </a:lnTo>
                    <a:lnTo>
                      <a:pt x="640" y="923"/>
                    </a:lnTo>
                    <a:lnTo>
                      <a:pt x="640" y="923"/>
                    </a:lnTo>
                    <a:lnTo>
                      <a:pt x="642" y="928"/>
                    </a:lnTo>
                    <a:lnTo>
                      <a:pt x="644" y="935"/>
                    </a:lnTo>
                    <a:lnTo>
                      <a:pt x="653" y="946"/>
                    </a:lnTo>
                    <a:lnTo>
                      <a:pt x="653" y="946"/>
                    </a:lnTo>
                    <a:lnTo>
                      <a:pt x="662" y="953"/>
                    </a:lnTo>
                    <a:lnTo>
                      <a:pt x="662" y="953"/>
                    </a:lnTo>
                    <a:lnTo>
                      <a:pt x="669" y="961"/>
                    </a:lnTo>
                    <a:lnTo>
                      <a:pt x="669" y="961"/>
                    </a:lnTo>
                    <a:lnTo>
                      <a:pt x="678" y="964"/>
                    </a:lnTo>
                    <a:lnTo>
                      <a:pt x="682" y="966"/>
                    </a:lnTo>
                    <a:lnTo>
                      <a:pt x="686" y="970"/>
                    </a:lnTo>
                    <a:lnTo>
                      <a:pt x="686" y="970"/>
                    </a:lnTo>
                    <a:lnTo>
                      <a:pt x="684" y="972"/>
                    </a:lnTo>
                    <a:lnTo>
                      <a:pt x="682" y="973"/>
                    </a:lnTo>
                    <a:lnTo>
                      <a:pt x="675" y="973"/>
                    </a:lnTo>
                    <a:lnTo>
                      <a:pt x="675" y="973"/>
                    </a:lnTo>
                    <a:lnTo>
                      <a:pt x="671" y="975"/>
                    </a:lnTo>
                    <a:lnTo>
                      <a:pt x="671" y="977"/>
                    </a:lnTo>
                    <a:lnTo>
                      <a:pt x="671" y="984"/>
                    </a:lnTo>
                    <a:lnTo>
                      <a:pt x="671" y="984"/>
                    </a:lnTo>
                    <a:lnTo>
                      <a:pt x="673" y="990"/>
                    </a:lnTo>
                    <a:lnTo>
                      <a:pt x="677" y="993"/>
                    </a:lnTo>
                    <a:lnTo>
                      <a:pt x="682" y="995"/>
                    </a:lnTo>
                    <a:lnTo>
                      <a:pt x="687" y="995"/>
                    </a:lnTo>
                    <a:lnTo>
                      <a:pt x="687" y="995"/>
                    </a:lnTo>
                    <a:lnTo>
                      <a:pt x="691" y="995"/>
                    </a:lnTo>
                    <a:lnTo>
                      <a:pt x="693" y="993"/>
                    </a:lnTo>
                    <a:lnTo>
                      <a:pt x="695" y="990"/>
                    </a:lnTo>
                    <a:lnTo>
                      <a:pt x="696" y="986"/>
                    </a:lnTo>
                    <a:lnTo>
                      <a:pt x="696" y="986"/>
                    </a:lnTo>
                    <a:lnTo>
                      <a:pt x="696" y="981"/>
                    </a:lnTo>
                    <a:lnTo>
                      <a:pt x="698" y="979"/>
                    </a:lnTo>
                    <a:lnTo>
                      <a:pt x="700" y="977"/>
                    </a:lnTo>
                    <a:lnTo>
                      <a:pt x="706" y="975"/>
                    </a:lnTo>
                    <a:lnTo>
                      <a:pt x="706" y="975"/>
                    </a:lnTo>
                    <a:lnTo>
                      <a:pt x="709" y="973"/>
                    </a:lnTo>
                    <a:lnTo>
                      <a:pt x="713" y="972"/>
                    </a:lnTo>
                    <a:lnTo>
                      <a:pt x="713" y="966"/>
                    </a:lnTo>
                    <a:lnTo>
                      <a:pt x="711" y="962"/>
                    </a:lnTo>
                    <a:lnTo>
                      <a:pt x="711" y="962"/>
                    </a:lnTo>
                    <a:lnTo>
                      <a:pt x="707" y="957"/>
                    </a:lnTo>
                    <a:lnTo>
                      <a:pt x="702" y="952"/>
                    </a:lnTo>
                    <a:lnTo>
                      <a:pt x="702" y="952"/>
                    </a:lnTo>
                    <a:lnTo>
                      <a:pt x="696" y="944"/>
                    </a:lnTo>
                    <a:lnTo>
                      <a:pt x="695" y="939"/>
                    </a:lnTo>
                    <a:lnTo>
                      <a:pt x="696" y="935"/>
                    </a:lnTo>
                    <a:lnTo>
                      <a:pt x="696" y="935"/>
                    </a:lnTo>
                    <a:lnTo>
                      <a:pt x="698" y="932"/>
                    </a:lnTo>
                    <a:lnTo>
                      <a:pt x="702" y="930"/>
                    </a:lnTo>
                    <a:lnTo>
                      <a:pt x="711" y="930"/>
                    </a:lnTo>
                    <a:lnTo>
                      <a:pt x="711" y="930"/>
                    </a:lnTo>
                    <a:lnTo>
                      <a:pt x="715" y="928"/>
                    </a:lnTo>
                    <a:lnTo>
                      <a:pt x="716" y="924"/>
                    </a:lnTo>
                    <a:lnTo>
                      <a:pt x="716" y="924"/>
                    </a:lnTo>
                    <a:lnTo>
                      <a:pt x="718" y="919"/>
                    </a:lnTo>
                    <a:lnTo>
                      <a:pt x="720" y="915"/>
                    </a:lnTo>
                    <a:lnTo>
                      <a:pt x="720" y="915"/>
                    </a:lnTo>
                    <a:lnTo>
                      <a:pt x="722" y="912"/>
                    </a:lnTo>
                    <a:lnTo>
                      <a:pt x="724" y="910"/>
                    </a:lnTo>
                    <a:lnTo>
                      <a:pt x="729" y="910"/>
                    </a:lnTo>
                    <a:lnTo>
                      <a:pt x="729" y="910"/>
                    </a:lnTo>
                    <a:lnTo>
                      <a:pt x="734" y="912"/>
                    </a:lnTo>
                    <a:lnTo>
                      <a:pt x="734" y="912"/>
                    </a:lnTo>
                    <a:lnTo>
                      <a:pt x="744" y="915"/>
                    </a:lnTo>
                    <a:lnTo>
                      <a:pt x="747" y="917"/>
                    </a:lnTo>
                    <a:lnTo>
                      <a:pt x="749" y="923"/>
                    </a:lnTo>
                    <a:lnTo>
                      <a:pt x="749" y="923"/>
                    </a:lnTo>
                    <a:lnTo>
                      <a:pt x="754" y="934"/>
                    </a:lnTo>
                    <a:lnTo>
                      <a:pt x="756" y="939"/>
                    </a:lnTo>
                    <a:lnTo>
                      <a:pt x="758" y="946"/>
                    </a:lnTo>
                    <a:lnTo>
                      <a:pt x="758" y="946"/>
                    </a:lnTo>
                    <a:lnTo>
                      <a:pt x="756" y="968"/>
                    </a:lnTo>
                    <a:lnTo>
                      <a:pt x="756" y="972"/>
                    </a:lnTo>
                    <a:lnTo>
                      <a:pt x="758" y="977"/>
                    </a:lnTo>
                    <a:lnTo>
                      <a:pt x="760" y="981"/>
                    </a:lnTo>
                    <a:lnTo>
                      <a:pt x="765" y="986"/>
                    </a:lnTo>
                    <a:lnTo>
                      <a:pt x="765" y="986"/>
                    </a:lnTo>
                    <a:lnTo>
                      <a:pt x="778" y="995"/>
                    </a:lnTo>
                    <a:lnTo>
                      <a:pt x="778" y="995"/>
                    </a:lnTo>
                    <a:lnTo>
                      <a:pt x="785" y="1004"/>
                    </a:lnTo>
                    <a:lnTo>
                      <a:pt x="789" y="1010"/>
                    </a:lnTo>
                    <a:lnTo>
                      <a:pt x="792" y="1013"/>
                    </a:lnTo>
                    <a:lnTo>
                      <a:pt x="792" y="1013"/>
                    </a:lnTo>
                    <a:lnTo>
                      <a:pt x="798" y="1015"/>
                    </a:lnTo>
                    <a:lnTo>
                      <a:pt x="801" y="1017"/>
                    </a:lnTo>
                    <a:lnTo>
                      <a:pt x="805" y="1015"/>
                    </a:lnTo>
                    <a:lnTo>
                      <a:pt x="809" y="1013"/>
                    </a:lnTo>
                    <a:lnTo>
                      <a:pt x="814" y="1010"/>
                    </a:lnTo>
                    <a:lnTo>
                      <a:pt x="821" y="1004"/>
                    </a:lnTo>
                    <a:lnTo>
                      <a:pt x="821" y="1004"/>
                    </a:lnTo>
                    <a:lnTo>
                      <a:pt x="829" y="1004"/>
                    </a:lnTo>
                    <a:lnTo>
                      <a:pt x="834" y="1006"/>
                    </a:lnTo>
                    <a:lnTo>
                      <a:pt x="839" y="1010"/>
                    </a:lnTo>
                    <a:lnTo>
                      <a:pt x="845" y="1013"/>
                    </a:lnTo>
                    <a:lnTo>
                      <a:pt x="845" y="1013"/>
                    </a:lnTo>
                    <a:lnTo>
                      <a:pt x="852" y="1015"/>
                    </a:lnTo>
                    <a:lnTo>
                      <a:pt x="863" y="1015"/>
                    </a:lnTo>
                    <a:lnTo>
                      <a:pt x="872" y="1013"/>
                    </a:lnTo>
                    <a:lnTo>
                      <a:pt x="879" y="1010"/>
                    </a:lnTo>
                    <a:lnTo>
                      <a:pt x="879" y="1010"/>
                    </a:lnTo>
                    <a:lnTo>
                      <a:pt x="887" y="1000"/>
                    </a:lnTo>
                    <a:lnTo>
                      <a:pt x="888" y="999"/>
                    </a:lnTo>
                    <a:lnTo>
                      <a:pt x="892" y="999"/>
                    </a:lnTo>
                    <a:lnTo>
                      <a:pt x="894" y="1000"/>
                    </a:lnTo>
                    <a:lnTo>
                      <a:pt x="897" y="1002"/>
                    </a:lnTo>
                    <a:lnTo>
                      <a:pt x="897" y="1002"/>
                    </a:lnTo>
                    <a:lnTo>
                      <a:pt x="899" y="1008"/>
                    </a:lnTo>
                    <a:lnTo>
                      <a:pt x="901" y="1011"/>
                    </a:lnTo>
                    <a:lnTo>
                      <a:pt x="899" y="1017"/>
                    </a:lnTo>
                    <a:lnTo>
                      <a:pt x="897" y="1024"/>
                    </a:lnTo>
                    <a:lnTo>
                      <a:pt x="892" y="1037"/>
                    </a:lnTo>
                    <a:lnTo>
                      <a:pt x="885" y="1048"/>
                    </a:lnTo>
                    <a:lnTo>
                      <a:pt x="885" y="1048"/>
                    </a:lnTo>
                    <a:lnTo>
                      <a:pt x="899" y="1042"/>
                    </a:lnTo>
                    <a:lnTo>
                      <a:pt x="914" y="1037"/>
                    </a:lnTo>
                    <a:lnTo>
                      <a:pt x="928" y="1035"/>
                    </a:lnTo>
                    <a:lnTo>
                      <a:pt x="941" y="1033"/>
                    </a:lnTo>
                    <a:lnTo>
                      <a:pt x="955" y="1035"/>
                    </a:lnTo>
                    <a:lnTo>
                      <a:pt x="968" y="1035"/>
                    </a:lnTo>
                    <a:lnTo>
                      <a:pt x="995" y="1040"/>
                    </a:lnTo>
                    <a:lnTo>
                      <a:pt x="1022" y="1046"/>
                    </a:lnTo>
                    <a:lnTo>
                      <a:pt x="1049" y="1049"/>
                    </a:lnTo>
                    <a:lnTo>
                      <a:pt x="1064" y="1049"/>
                    </a:lnTo>
                    <a:lnTo>
                      <a:pt x="1078" y="1049"/>
                    </a:lnTo>
                    <a:lnTo>
                      <a:pt x="1095" y="1048"/>
                    </a:lnTo>
                    <a:lnTo>
                      <a:pt x="1109" y="1044"/>
                    </a:lnTo>
                    <a:lnTo>
                      <a:pt x="1109" y="1044"/>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sp>
            <p:nvSpPr>
              <p:cNvPr id="48" name="Freeform 13"/>
              <p:cNvSpPr>
                <a:spLocks noEditPoints="1"/>
              </p:cNvSpPr>
              <p:nvPr/>
            </p:nvSpPr>
            <p:spPr bwMode="auto">
              <a:xfrm>
                <a:off x="3886200" y="3357563"/>
                <a:ext cx="1665288" cy="2200275"/>
              </a:xfrm>
              <a:custGeom>
                <a:avLst/>
                <a:gdLst>
                  <a:gd name="T0" fmla="*/ 1006 w 1049"/>
                  <a:gd name="T1" fmla="*/ 1089 h 1386"/>
                  <a:gd name="T2" fmla="*/ 970 w 1049"/>
                  <a:gd name="T3" fmla="*/ 1182 h 1386"/>
                  <a:gd name="T4" fmla="*/ 937 w 1049"/>
                  <a:gd name="T5" fmla="*/ 1214 h 1386"/>
                  <a:gd name="T6" fmla="*/ 903 w 1049"/>
                  <a:gd name="T7" fmla="*/ 1153 h 1386"/>
                  <a:gd name="T8" fmla="*/ 928 w 1049"/>
                  <a:gd name="T9" fmla="*/ 1095 h 1386"/>
                  <a:gd name="T10" fmla="*/ 943 w 1049"/>
                  <a:gd name="T11" fmla="*/ 1035 h 1386"/>
                  <a:gd name="T12" fmla="*/ 986 w 1049"/>
                  <a:gd name="T13" fmla="*/ 997 h 1386"/>
                  <a:gd name="T14" fmla="*/ 1011 w 1049"/>
                  <a:gd name="T15" fmla="*/ 1022 h 1386"/>
                  <a:gd name="T16" fmla="*/ 702 w 1049"/>
                  <a:gd name="T17" fmla="*/ 118 h 1386"/>
                  <a:gd name="T18" fmla="*/ 671 w 1049"/>
                  <a:gd name="T19" fmla="*/ 118 h 1386"/>
                  <a:gd name="T20" fmla="*/ 599 w 1049"/>
                  <a:gd name="T21" fmla="*/ 92 h 1386"/>
                  <a:gd name="T22" fmla="*/ 561 w 1049"/>
                  <a:gd name="T23" fmla="*/ 112 h 1386"/>
                  <a:gd name="T24" fmla="*/ 499 w 1049"/>
                  <a:gd name="T25" fmla="*/ 119 h 1386"/>
                  <a:gd name="T26" fmla="*/ 425 w 1049"/>
                  <a:gd name="T27" fmla="*/ 81 h 1386"/>
                  <a:gd name="T28" fmla="*/ 420 w 1049"/>
                  <a:gd name="T29" fmla="*/ 9 h 1386"/>
                  <a:gd name="T30" fmla="*/ 351 w 1049"/>
                  <a:gd name="T31" fmla="*/ 7 h 1386"/>
                  <a:gd name="T32" fmla="*/ 262 w 1049"/>
                  <a:gd name="T33" fmla="*/ 24 h 1386"/>
                  <a:gd name="T34" fmla="*/ 202 w 1049"/>
                  <a:gd name="T35" fmla="*/ 38 h 1386"/>
                  <a:gd name="T36" fmla="*/ 161 w 1049"/>
                  <a:gd name="T37" fmla="*/ 33 h 1386"/>
                  <a:gd name="T38" fmla="*/ 134 w 1049"/>
                  <a:gd name="T39" fmla="*/ 76 h 1386"/>
                  <a:gd name="T40" fmla="*/ 106 w 1049"/>
                  <a:gd name="T41" fmla="*/ 145 h 1386"/>
                  <a:gd name="T42" fmla="*/ 49 w 1049"/>
                  <a:gd name="T43" fmla="*/ 219 h 1386"/>
                  <a:gd name="T44" fmla="*/ 12 w 1049"/>
                  <a:gd name="T45" fmla="*/ 277 h 1386"/>
                  <a:gd name="T46" fmla="*/ 9 w 1049"/>
                  <a:gd name="T47" fmla="*/ 335 h 1386"/>
                  <a:gd name="T48" fmla="*/ 7 w 1049"/>
                  <a:gd name="T49" fmla="*/ 413 h 1386"/>
                  <a:gd name="T50" fmla="*/ 14 w 1049"/>
                  <a:gd name="T51" fmla="*/ 485 h 1386"/>
                  <a:gd name="T52" fmla="*/ 79 w 1049"/>
                  <a:gd name="T53" fmla="*/ 597 h 1386"/>
                  <a:gd name="T54" fmla="*/ 168 w 1049"/>
                  <a:gd name="T55" fmla="*/ 628 h 1386"/>
                  <a:gd name="T56" fmla="*/ 244 w 1049"/>
                  <a:gd name="T57" fmla="*/ 621 h 1386"/>
                  <a:gd name="T58" fmla="*/ 324 w 1049"/>
                  <a:gd name="T59" fmla="*/ 606 h 1386"/>
                  <a:gd name="T60" fmla="*/ 382 w 1049"/>
                  <a:gd name="T61" fmla="*/ 641 h 1386"/>
                  <a:gd name="T62" fmla="*/ 392 w 1049"/>
                  <a:gd name="T63" fmla="*/ 747 h 1386"/>
                  <a:gd name="T64" fmla="*/ 450 w 1049"/>
                  <a:gd name="T65" fmla="*/ 845 h 1386"/>
                  <a:gd name="T66" fmla="*/ 458 w 1049"/>
                  <a:gd name="T67" fmla="*/ 919 h 1386"/>
                  <a:gd name="T68" fmla="*/ 440 w 1049"/>
                  <a:gd name="T69" fmla="*/ 1008 h 1386"/>
                  <a:gd name="T70" fmla="*/ 452 w 1049"/>
                  <a:gd name="T71" fmla="*/ 1075 h 1386"/>
                  <a:gd name="T72" fmla="*/ 470 w 1049"/>
                  <a:gd name="T73" fmla="*/ 1135 h 1386"/>
                  <a:gd name="T74" fmla="*/ 490 w 1049"/>
                  <a:gd name="T75" fmla="*/ 1234 h 1386"/>
                  <a:gd name="T76" fmla="*/ 526 w 1049"/>
                  <a:gd name="T77" fmla="*/ 1343 h 1386"/>
                  <a:gd name="T78" fmla="*/ 550 w 1049"/>
                  <a:gd name="T79" fmla="*/ 1386 h 1386"/>
                  <a:gd name="T80" fmla="*/ 637 w 1049"/>
                  <a:gd name="T81" fmla="*/ 1379 h 1386"/>
                  <a:gd name="T82" fmla="*/ 706 w 1049"/>
                  <a:gd name="T83" fmla="*/ 1334 h 1386"/>
                  <a:gd name="T84" fmla="*/ 754 w 1049"/>
                  <a:gd name="T85" fmla="*/ 1261 h 1386"/>
                  <a:gd name="T86" fmla="*/ 783 w 1049"/>
                  <a:gd name="T87" fmla="*/ 1200 h 1386"/>
                  <a:gd name="T88" fmla="*/ 792 w 1049"/>
                  <a:gd name="T89" fmla="*/ 1124 h 1386"/>
                  <a:gd name="T90" fmla="*/ 807 w 1049"/>
                  <a:gd name="T91" fmla="*/ 1080 h 1386"/>
                  <a:gd name="T92" fmla="*/ 859 w 1049"/>
                  <a:gd name="T93" fmla="*/ 1035 h 1386"/>
                  <a:gd name="T94" fmla="*/ 874 w 1049"/>
                  <a:gd name="T95" fmla="*/ 934 h 1386"/>
                  <a:gd name="T96" fmla="*/ 845 w 1049"/>
                  <a:gd name="T97" fmla="*/ 838 h 1386"/>
                  <a:gd name="T98" fmla="*/ 868 w 1049"/>
                  <a:gd name="T99" fmla="*/ 785 h 1386"/>
                  <a:gd name="T100" fmla="*/ 925 w 1049"/>
                  <a:gd name="T101" fmla="*/ 720 h 1386"/>
                  <a:gd name="T102" fmla="*/ 986 w 1049"/>
                  <a:gd name="T103" fmla="*/ 648 h 1386"/>
                  <a:gd name="T104" fmla="*/ 1010 w 1049"/>
                  <a:gd name="T105" fmla="*/ 588 h 1386"/>
                  <a:gd name="T106" fmla="*/ 1042 w 1049"/>
                  <a:gd name="T107" fmla="*/ 521 h 1386"/>
                  <a:gd name="T108" fmla="*/ 1031 w 1049"/>
                  <a:gd name="T109" fmla="*/ 492 h 1386"/>
                  <a:gd name="T110" fmla="*/ 990 w 1049"/>
                  <a:gd name="T111" fmla="*/ 507 h 1386"/>
                  <a:gd name="T112" fmla="*/ 934 w 1049"/>
                  <a:gd name="T113" fmla="*/ 512 h 1386"/>
                  <a:gd name="T114" fmla="*/ 894 w 1049"/>
                  <a:gd name="T115" fmla="*/ 456 h 1386"/>
                  <a:gd name="T116" fmla="*/ 841 w 1049"/>
                  <a:gd name="T117" fmla="*/ 342 h 1386"/>
                  <a:gd name="T118" fmla="*/ 800 w 1049"/>
                  <a:gd name="T119" fmla="*/ 252 h 1386"/>
                  <a:gd name="T120" fmla="*/ 762 w 1049"/>
                  <a:gd name="T121" fmla="*/ 176 h 1386"/>
                  <a:gd name="T122" fmla="*/ 742 w 1049"/>
                  <a:gd name="T123" fmla="*/ 11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9" h="1386">
                    <a:moveTo>
                      <a:pt x="1011" y="1022"/>
                    </a:moveTo>
                    <a:lnTo>
                      <a:pt x="1011" y="1022"/>
                    </a:lnTo>
                    <a:lnTo>
                      <a:pt x="1010" y="1031"/>
                    </a:lnTo>
                    <a:lnTo>
                      <a:pt x="1010" y="1040"/>
                    </a:lnTo>
                    <a:lnTo>
                      <a:pt x="1010" y="1040"/>
                    </a:lnTo>
                    <a:lnTo>
                      <a:pt x="1011" y="1053"/>
                    </a:lnTo>
                    <a:lnTo>
                      <a:pt x="1011" y="1066"/>
                    </a:lnTo>
                    <a:lnTo>
                      <a:pt x="1010" y="1077"/>
                    </a:lnTo>
                    <a:lnTo>
                      <a:pt x="1006" y="1089"/>
                    </a:lnTo>
                    <a:lnTo>
                      <a:pt x="1006" y="1089"/>
                    </a:lnTo>
                    <a:lnTo>
                      <a:pt x="995" y="1111"/>
                    </a:lnTo>
                    <a:lnTo>
                      <a:pt x="990" y="1122"/>
                    </a:lnTo>
                    <a:lnTo>
                      <a:pt x="988" y="1135"/>
                    </a:lnTo>
                    <a:lnTo>
                      <a:pt x="988" y="1135"/>
                    </a:lnTo>
                    <a:lnTo>
                      <a:pt x="984" y="1147"/>
                    </a:lnTo>
                    <a:lnTo>
                      <a:pt x="979" y="1158"/>
                    </a:lnTo>
                    <a:lnTo>
                      <a:pt x="973" y="1169"/>
                    </a:lnTo>
                    <a:lnTo>
                      <a:pt x="970" y="1182"/>
                    </a:lnTo>
                    <a:lnTo>
                      <a:pt x="970" y="1182"/>
                    </a:lnTo>
                    <a:lnTo>
                      <a:pt x="966" y="1200"/>
                    </a:lnTo>
                    <a:lnTo>
                      <a:pt x="963" y="1209"/>
                    </a:lnTo>
                    <a:lnTo>
                      <a:pt x="959" y="1212"/>
                    </a:lnTo>
                    <a:lnTo>
                      <a:pt x="955" y="1214"/>
                    </a:lnTo>
                    <a:lnTo>
                      <a:pt x="955" y="1214"/>
                    </a:lnTo>
                    <a:lnTo>
                      <a:pt x="952" y="1216"/>
                    </a:lnTo>
                    <a:lnTo>
                      <a:pt x="946" y="1216"/>
                    </a:lnTo>
                    <a:lnTo>
                      <a:pt x="937" y="1214"/>
                    </a:lnTo>
                    <a:lnTo>
                      <a:pt x="928" y="1209"/>
                    </a:lnTo>
                    <a:lnTo>
                      <a:pt x="923" y="1200"/>
                    </a:lnTo>
                    <a:lnTo>
                      <a:pt x="923" y="1200"/>
                    </a:lnTo>
                    <a:lnTo>
                      <a:pt x="919" y="1192"/>
                    </a:lnTo>
                    <a:lnTo>
                      <a:pt x="917" y="1185"/>
                    </a:lnTo>
                    <a:lnTo>
                      <a:pt x="917" y="1185"/>
                    </a:lnTo>
                    <a:lnTo>
                      <a:pt x="906" y="1171"/>
                    </a:lnTo>
                    <a:lnTo>
                      <a:pt x="905" y="1163"/>
                    </a:lnTo>
                    <a:lnTo>
                      <a:pt x="903" y="1153"/>
                    </a:lnTo>
                    <a:lnTo>
                      <a:pt x="903" y="1153"/>
                    </a:lnTo>
                    <a:lnTo>
                      <a:pt x="905" y="1144"/>
                    </a:lnTo>
                    <a:lnTo>
                      <a:pt x="908" y="1135"/>
                    </a:lnTo>
                    <a:lnTo>
                      <a:pt x="912" y="1127"/>
                    </a:lnTo>
                    <a:lnTo>
                      <a:pt x="919" y="1120"/>
                    </a:lnTo>
                    <a:lnTo>
                      <a:pt x="919" y="1120"/>
                    </a:lnTo>
                    <a:lnTo>
                      <a:pt x="925" y="1111"/>
                    </a:lnTo>
                    <a:lnTo>
                      <a:pt x="928" y="1104"/>
                    </a:lnTo>
                    <a:lnTo>
                      <a:pt x="928" y="1095"/>
                    </a:lnTo>
                    <a:lnTo>
                      <a:pt x="926" y="1086"/>
                    </a:lnTo>
                    <a:lnTo>
                      <a:pt x="926" y="1086"/>
                    </a:lnTo>
                    <a:lnTo>
                      <a:pt x="923" y="1068"/>
                    </a:lnTo>
                    <a:lnTo>
                      <a:pt x="923" y="1059"/>
                    </a:lnTo>
                    <a:lnTo>
                      <a:pt x="925" y="1049"/>
                    </a:lnTo>
                    <a:lnTo>
                      <a:pt x="925" y="1049"/>
                    </a:lnTo>
                    <a:lnTo>
                      <a:pt x="928" y="1044"/>
                    </a:lnTo>
                    <a:lnTo>
                      <a:pt x="932" y="1040"/>
                    </a:lnTo>
                    <a:lnTo>
                      <a:pt x="943" y="1035"/>
                    </a:lnTo>
                    <a:lnTo>
                      <a:pt x="955" y="1030"/>
                    </a:lnTo>
                    <a:lnTo>
                      <a:pt x="964" y="1024"/>
                    </a:lnTo>
                    <a:lnTo>
                      <a:pt x="964" y="1024"/>
                    </a:lnTo>
                    <a:lnTo>
                      <a:pt x="972" y="1017"/>
                    </a:lnTo>
                    <a:lnTo>
                      <a:pt x="975" y="1010"/>
                    </a:lnTo>
                    <a:lnTo>
                      <a:pt x="975" y="1010"/>
                    </a:lnTo>
                    <a:lnTo>
                      <a:pt x="979" y="1002"/>
                    </a:lnTo>
                    <a:lnTo>
                      <a:pt x="983" y="999"/>
                    </a:lnTo>
                    <a:lnTo>
                      <a:pt x="986" y="997"/>
                    </a:lnTo>
                    <a:lnTo>
                      <a:pt x="986" y="997"/>
                    </a:lnTo>
                    <a:lnTo>
                      <a:pt x="990" y="997"/>
                    </a:lnTo>
                    <a:lnTo>
                      <a:pt x="997" y="997"/>
                    </a:lnTo>
                    <a:lnTo>
                      <a:pt x="1006" y="1001"/>
                    </a:lnTo>
                    <a:lnTo>
                      <a:pt x="1006" y="1001"/>
                    </a:lnTo>
                    <a:lnTo>
                      <a:pt x="1010" y="1004"/>
                    </a:lnTo>
                    <a:lnTo>
                      <a:pt x="1011" y="1011"/>
                    </a:lnTo>
                    <a:lnTo>
                      <a:pt x="1011" y="1017"/>
                    </a:lnTo>
                    <a:lnTo>
                      <a:pt x="1011" y="1022"/>
                    </a:lnTo>
                    <a:lnTo>
                      <a:pt x="1011" y="1022"/>
                    </a:lnTo>
                    <a:close/>
                    <a:moveTo>
                      <a:pt x="742" y="116"/>
                    </a:moveTo>
                    <a:lnTo>
                      <a:pt x="742" y="116"/>
                    </a:lnTo>
                    <a:lnTo>
                      <a:pt x="733" y="121"/>
                    </a:lnTo>
                    <a:lnTo>
                      <a:pt x="733" y="121"/>
                    </a:lnTo>
                    <a:lnTo>
                      <a:pt x="724" y="123"/>
                    </a:lnTo>
                    <a:lnTo>
                      <a:pt x="716" y="123"/>
                    </a:lnTo>
                    <a:lnTo>
                      <a:pt x="702" y="118"/>
                    </a:lnTo>
                    <a:lnTo>
                      <a:pt x="702" y="118"/>
                    </a:lnTo>
                    <a:lnTo>
                      <a:pt x="697" y="116"/>
                    </a:lnTo>
                    <a:lnTo>
                      <a:pt x="691" y="116"/>
                    </a:lnTo>
                    <a:lnTo>
                      <a:pt x="691" y="116"/>
                    </a:lnTo>
                    <a:lnTo>
                      <a:pt x="687" y="118"/>
                    </a:lnTo>
                    <a:lnTo>
                      <a:pt x="684" y="121"/>
                    </a:lnTo>
                    <a:lnTo>
                      <a:pt x="684" y="121"/>
                    </a:lnTo>
                    <a:lnTo>
                      <a:pt x="680" y="121"/>
                    </a:lnTo>
                    <a:lnTo>
                      <a:pt x="677" y="119"/>
                    </a:lnTo>
                    <a:lnTo>
                      <a:pt x="671" y="118"/>
                    </a:lnTo>
                    <a:lnTo>
                      <a:pt x="671" y="118"/>
                    </a:lnTo>
                    <a:lnTo>
                      <a:pt x="648" y="119"/>
                    </a:lnTo>
                    <a:lnTo>
                      <a:pt x="637" y="118"/>
                    </a:lnTo>
                    <a:lnTo>
                      <a:pt x="631" y="114"/>
                    </a:lnTo>
                    <a:lnTo>
                      <a:pt x="626" y="110"/>
                    </a:lnTo>
                    <a:lnTo>
                      <a:pt x="626" y="110"/>
                    </a:lnTo>
                    <a:lnTo>
                      <a:pt x="617" y="103"/>
                    </a:lnTo>
                    <a:lnTo>
                      <a:pt x="608" y="96"/>
                    </a:lnTo>
                    <a:lnTo>
                      <a:pt x="599" y="92"/>
                    </a:lnTo>
                    <a:lnTo>
                      <a:pt x="593" y="90"/>
                    </a:lnTo>
                    <a:lnTo>
                      <a:pt x="588" y="90"/>
                    </a:lnTo>
                    <a:lnTo>
                      <a:pt x="588" y="90"/>
                    </a:lnTo>
                    <a:lnTo>
                      <a:pt x="577" y="92"/>
                    </a:lnTo>
                    <a:lnTo>
                      <a:pt x="570" y="96"/>
                    </a:lnTo>
                    <a:lnTo>
                      <a:pt x="564" y="103"/>
                    </a:lnTo>
                    <a:lnTo>
                      <a:pt x="563" y="107"/>
                    </a:lnTo>
                    <a:lnTo>
                      <a:pt x="561" y="112"/>
                    </a:lnTo>
                    <a:lnTo>
                      <a:pt x="561" y="112"/>
                    </a:lnTo>
                    <a:lnTo>
                      <a:pt x="561" y="125"/>
                    </a:lnTo>
                    <a:lnTo>
                      <a:pt x="559" y="132"/>
                    </a:lnTo>
                    <a:lnTo>
                      <a:pt x="554" y="136"/>
                    </a:lnTo>
                    <a:lnTo>
                      <a:pt x="554" y="136"/>
                    </a:lnTo>
                    <a:lnTo>
                      <a:pt x="548" y="138"/>
                    </a:lnTo>
                    <a:lnTo>
                      <a:pt x="541" y="138"/>
                    </a:lnTo>
                    <a:lnTo>
                      <a:pt x="526" y="134"/>
                    </a:lnTo>
                    <a:lnTo>
                      <a:pt x="510" y="128"/>
                    </a:lnTo>
                    <a:lnTo>
                      <a:pt x="499" y="119"/>
                    </a:lnTo>
                    <a:lnTo>
                      <a:pt x="499" y="119"/>
                    </a:lnTo>
                    <a:lnTo>
                      <a:pt x="490" y="112"/>
                    </a:lnTo>
                    <a:lnTo>
                      <a:pt x="481" y="105"/>
                    </a:lnTo>
                    <a:lnTo>
                      <a:pt x="472" y="100"/>
                    </a:lnTo>
                    <a:lnTo>
                      <a:pt x="459" y="96"/>
                    </a:lnTo>
                    <a:lnTo>
                      <a:pt x="459" y="96"/>
                    </a:lnTo>
                    <a:lnTo>
                      <a:pt x="447" y="94"/>
                    </a:lnTo>
                    <a:lnTo>
                      <a:pt x="436" y="89"/>
                    </a:lnTo>
                    <a:lnTo>
                      <a:pt x="425" y="81"/>
                    </a:lnTo>
                    <a:lnTo>
                      <a:pt x="420" y="76"/>
                    </a:lnTo>
                    <a:lnTo>
                      <a:pt x="418" y="71"/>
                    </a:lnTo>
                    <a:lnTo>
                      <a:pt x="418" y="71"/>
                    </a:lnTo>
                    <a:lnTo>
                      <a:pt x="416" y="62"/>
                    </a:lnTo>
                    <a:lnTo>
                      <a:pt x="416" y="52"/>
                    </a:lnTo>
                    <a:lnTo>
                      <a:pt x="420" y="34"/>
                    </a:lnTo>
                    <a:lnTo>
                      <a:pt x="421" y="24"/>
                    </a:lnTo>
                    <a:lnTo>
                      <a:pt x="421" y="16"/>
                    </a:lnTo>
                    <a:lnTo>
                      <a:pt x="420" y="9"/>
                    </a:lnTo>
                    <a:lnTo>
                      <a:pt x="416" y="5"/>
                    </a:lnTo>
                    <a:lnTo>
                      <a:pt x="412" y="4"/>
                    </a:lnTo>
                    <a:lnTo>
                      <a:pt x="412" y="4"/>
                    </a:lnTo>
                    <a:lnTo>
                      <a:pt x="401" y="0"/>
                    </a:lnTo>
                    <a:lnTo>
                      <a:pt x="389" y="0"/>
                    </a:lnTo>
                    <a:lnTo>
                      <a:pt x="376" y="2"/>
                    </a:lnTo>
                    <a:lnTo>
                      <a:pt x="365" y="4"/>
                    </a:lnTo>
                    <a:lnTo>
                      <a:pt x="365" y="4"/>
                    </a:lnTo>
                    <a:lnTo>
                      <a:pt x="351" y="7"/>
                    </a:lnTo>
                    <a:lnTo>
                      <a:pt x="338" y="11"/>
                    </a:lnTo>
                    <a:lnTo>
                      <a:pt x="324" y="11"/>
                    </a:lnTo>
                    <a:lnTo>
                      <a:pt x="309" y="11"/>
                    </a:lnTo>
                    <a:lnTo>
                      <a:pt x="309" y="11"/>
                    </a:lnTo>
                    <a:lnTo>
                      <a:pt x="297" y="9"/>
                    </a:lnTo>
                    <a:lnTo>
                      <a:pt x="284" y="11"/>
                    </a:lnTo>
                    <a:lnTo>
                      <a:pt x="273" y="16"/>
                    </a:lnTo>
                    <a:lnTo>
                      <a:pt x="262" y="24"/>
                    </a:lnTo>
                    <a:lnTo>
                      <a:pt x="262" y="24"/>
                    </a:lnTo>
                    <a:lnTo>
                      <a:pt x="249" y="33"/>
                    </a:lnTo>
                    <a:lnTo>
                      <a:pt x="239" y="40"/>
                    </a:lnTo>
                    <a:lnTo>
                      <a:pt x="233" y="42"/>
                    </a:lnTo>
                    <a:lnTo>
                      <a:pt x="228" y="42"/>
                    </a:lnTo>
                    <a:lnTo>
                      <a:pt x="220" y="42"/>
                    </a:lnTo>
                    <a:lnTo>
                      <a:pt x="213" y="40"/>
                    </a:lnTo>
                    <a:lnTo>
                      <a:pt x="213" y="40"/>
                    </a:lnTo>
                    <a:lnTo>
                      <a:pt x="208" y="38"/>
                    </a:lnTo>
                    <a:lnTo>
                      <a:pt x="202" y="38"/>
                    </a:lnTo>
                    <a:lnTo>
                      <a:pt x="192" y="38"/>
                    </a:lnTo>
                    <a:lnTo>
                      <a:pt x="192" y="38"/>
                    </a:lnTo>
                    <a:lnTo>
                      <a:pt x="186" y="38"/>
                    </a:lnTo>
                    <a:lnTo>
                      <a:pt x="182" y="34"/>
                    </a:lnTo>
                    <a:lnTo>
                      <a:pt x="177" y="31"/>
                    </a:lnTo>
                    <a:lnTo>
                      <a:pt x="172" y="29"/>
                    </a:lnTo>
                    <a:lnTo>
                      <a:pt x="172" y="29"/>
                    </a:lnTo>
                    <a:lnTo>
                      <a:pt x="164" y="31"/>
                    </a:lnTo>
                    <a:lnTo>
                      <a:pt x="161" y="33"/>
                    </a:lnTo>
                    <a:lnTo>
                      <a:pt x="159" y="38"/>
                    </a:lnTo>
                    <a:lnTo>
                      <a:pt x="159" y="42"/>
                    </a:lnTo>
                    <a:lnTo>
                      <a:pt x="159" y="52"/>
                    </a:lnTo>
                    <a:lnTo>
                      <a:pt x="157" y="62"/>
                    </a:lnTo>
                    <a:lnTo>
                      <a:pt x="157" y="62"/>
                    </a:lnTo>
                    <a:lnTo>
                      <a:pt x="155" y="65"/>
                    </a:lnTo>
                    <a:lnTo>
                      <a:pt x="152" y="69"/>
                    </a:lnTo>
                    <a:lnTo>
                      <a:pt x="143" y="72"/>
                    </a:lnTo>
                    <a:lnTo>
                      <a:pt x="134" y="76"/>
                    </a:lnTo>
                    <a:lnTo>
                      <a:pt x="128" y="78"/>
                    </a:lnTo>
                    <a:lnTo>
                      <a:pt x="125" y="81"/>
                    </a:lnTo>
                    <a:lnTo>
                      <a:pt x="125" y="81"/>
                    </a:lnTo>
                    <a:lnTo>
                      <a:pt x="121" y="89"/>
                    </a:lnTo>
                    <a:lnTo>
                      <a:pt x="116" y="96"/>
                    </a:lnTo>
                    <a:lnTo>
                      <a:pt x="112" y="112"/>
                    </a:lnTo>
                    <a:lnTo>
                      <a:pt x="108" y="128"/>
                    </a:lnTo>
                    <a:lnTo>
                      <a:pt x="106" y="145"/>
                    </a:lnTo>
                    <a:lnTo>
                      <a:pt x="106" y="145"/>
                    </a:lnTo>
                    <a:lnTo>
                      <a:pt x="105" y="157"/>
                    </a:lnTo>
                    <a:lnTo>
                      <a:pt x="101" y="168"/>
                    </a:lnTo>
                    <a:lnTo>
                      <a:pt x="96" y="181"/>
                    </a:lnTo>
                    <a:lnTo>
                      <a:pt x="87" y="190"/>
                    </a:lnTo>
                    <a:lnTo>
                      <a:pt x="87" y="190"/>
                    </a:lnTo>
                    <a:lnTo>
                      <a:pt x="74" y="197"/>
                    </a:lnTo>
                    <a:lnTo>
                      <a:pt x="63" y="204"/>
                    </a:lnTo>
                    <a:lnTo>
                      <a:pt x="52" y="214"/>
                    </a:lnTo>
                    <a:lnTo>
                      <a:pt x="49" y="219"/>
                    </a:lnTo>
                    <a:lnTo>
                      <a:pt x="47" y="226"/>
                    </a:lnTo>
                    <a:lnTo>
                      <a:pt x="47" y="226"/>
                    </a:lnTo>
                    <a:lnTo>
                      <a:pt x="43" y="237"/>
                    </a:lnTo>
                    <a:lnTo>
                      <a:pt x="38" y="246"/>
                    </a:lnTo>
                    <a:lnTo>
                      <a:pt x="32" y="255"/>
                    </a:lnTo>
                    <a:lnTo>
                      <a:pt x="23" y="264"/>
                    </a:lnTo>
                    <a:lnTo>
                      <a:pt x="23" y="264"/>
                    </a:lnTo>
                    <a:lnTo>
                      <a:pt x="14" y="273"/>
                    </a:lnTo>
                    <a:lnTo>
                      <a:pt x="12" y="277"/>
                    </a:lnTo>
                    <a:lnTo>
                      <a:pt x="11" y="282"/>
                    </a:lnTo>
                    <a:lnTo>
                      <a:pt x="11" y="282"/>
                    </a:lnTo>
                    <a:lnTo>
                      <a:pt x="7" y="295"/>
                    </a:lnTo>
                    <a:lnTo>
                      <a:pt x="3" y="306"/>
                    </a:lnTo>
                    <a:lnTo>
                      <a:pt x="1" y="317"/>
                    </a:lnTo>
                    <a:lnTo>
                      <a:pt x="3" y="324"/>
                    </a:lnTo>
                    <a:lnTo>
                      <a:pt x="7" y="329"/>
                    </a:lnTo>
                    <a:lnTo>
                      <a:pt x="7" y="329"/>
                    </a:lnTo>
                    <a:lnTo>
                      <a:pt x="9" y="335"/>
                    </a:lnTo>
                    <a:lnTo>
                      <a:pt x="9" y="342"/>
                    </a:lnTo>
                    <a:lnTo>
                      <a:pt x="11" y="356"/>
                    </a:lnTo>
                    <a:lnTo>
                      <a:pt x="11" y="356"/>
                    </a:lnTo>
                    <a:lnTo>
                      <a:pt x="14" y="367"/>
                    </a:lnTo>
                    <a:lnTo>
                      <a:pt x="16" y="380"/>
                    </a:lnTo>
                    <a:lnTo>
                      <a:pt x="16" y="380"/>
                    </a:lnTo>
                    <a:lnTo>
                      <a:pt x="14" y="389"/>
                    </a:lnTo>
                    <a:lnTo>
                      <a:pt x="12" y="396"/>
                    </a:lnTo>
                    <a:lnTo>
                      <a:pt x="7" y="413"/>
                    </a:lnTo>
                    <a:lnTo>
                      <a:pt x="7" y="413"/>
                    </a:lnTo>
                    <a:lnTo>
                      <a:pt x="3" y="423"/>
                    </a:lnTo>
                    <a:lnTo>
                      <a:pt x="1" y="436"/>
                    </a:lnTo>
                    <a:lnTo>
                      <a:pt x="0" y="449"/>
                    </a:lnTo>
                    <a:lnTo>
                      <a:pt x="0" y="460"/>
                    </a:lnTo>
                    <a:lnTo>
                      <a:pt x="0" y="460"/>
                    </a:lnTo>
                    <a:lnTo>
                      <a:pt x="1" y="467"/>
                    </a:lnTo>
                    <a:lnTo>
                      <a:pt x="5" y="474"/>
                    </a:lnTo>
                    <a:lnTo>
                      <a:pt x="14" y="485"/>
                    </a:lnTo>
                    <a:lnTo>
                      <a:pt x="25" y="498"/>
                    </a:lnTo>
                    <a:lnTo>
                      <a:pt x="34" y="508"/>
                    </a:lnTo>
                    <a:lnTo>
                      <a:pt x="34" y="508"/>
                    </a:lnTo>
                    <a:lnTo>
                      <a:pt x="39" y="519"/>
                    </a:lnTo>
                    <a:lnTo>
                      <a:pt x="47" y="532"/>
                    </a:lnTo>
                    <a:lnTo>
                      <a:pt x="58" y="561"/>
                    </a:lnTo>
                    <a:lnTo>
                      <a:pt x="63" y="575"/>
                    </a:lnTo>
                    <a:lnTo>
                      <a:pt x="70" y="588"/>
                    </a:lnTo>
                    <a:lnTo>
                      <a:pt x="79" y="597"/>
                    </a:lnTo>
                    <a:lnTo>
                      <a:pt x="90" y="606"/>
                    </a:lnTo>
                    <a:lnTo>
                      <a:pt x="90" y="606"/>
                    </a:lnTo>
                    <a:lnTo>
                      <a:pt x="108" y="615"/>
                    </a:lnTo>
                    <a:lnTo>
                      <a:pt x="128" y="624"/>
                    </a:lnTo>
                    <a:lnTo>
                      <a:pt x="137" y="628"/>
                    </a:lnTo>
                    <a:lnTo>
                      <a:pt x="148" y="630"/>
                    </a:lnTo>
                    <a:lnTo>
                      <a:pt x="159" y="630"/>
                    </a:lnTo>
                    <a:lnTo>
                      <a:pt x="168" y="628"/>
                    </a:lnTo>
                    <a:lnTo>
                      <a:pt x="168" y="628"/>
                    </a:lnTo>
                    <a:lnTo>
                      <a:pt x="190" y="621"/>
                    </a:lnTo>
                    <a:lnTo>
                      <a:pt x="213" y="617"/>
                    </a:lnTo>
                    <a:lnTo>
                      <a:pt x="213" y="617"/>
                    </a:lnTo>
                    <a:lnTo>
                      <a:pt x="222" y="615"/>
                    </a:lnTo>
                    <a:lnTo>
                      <a:pt x="230" y="615"/>
                    </a:lnTo>
                    <a:lnTo>
                      <a:pt x="230" y="615"/>
                    </a:lnTo>
                    <a:lnTo>
                      <a:pt x="237" y="617"/>
                    </a:lnTo>
                    <a:lnTo>
                      <a:pt x="244" y="621"/>
                    </a:lnTo>
                    <a:lnTo>
                      <a:pt x="244" y="621"/>
                    </a:lnTo>
                    <a:lnTo>
                      <a:pt x="251" y="622"/>
                    </a:lnTo>
                    <a:lnTo>
                      <a:pt x="259" y="622"/>
                    </a:lnTo>
                    <a:lnTo>
                      <a:pt x="271" y="619"/>
                    </a:lnTo>
                    <a:lnTo>
                      <a:pt x="295" y="610"/>
                    </a:lnTo>
                    <a:lnTo>
                      <a:pt x="295" y="610"/>
                    </a:lnTo>
                    <a:lnTo>
                      <a:pt x="307" y="606"/>
                    </a:lnTo>
                    <a:lnTo>
                      <a:pt x="318" y="606"/>
                    </a:lnTo>
                    <a:lnTo>
                      <a:pt x="318" y="606"/>
                    </a:lnTo>
                    <a:lnTo>
                      <a:pt x="324" y="606"/>
                    </a:lnTo>
                    <a:lnTo>
                      <a:pt x="327" y="608"/>
                    </a:lnTo>
                    <a:lnTo>
                      <a:pt x="335" y="613"/>
                    </a:lnTo>
                    <a:lnTo>
                      <a:pt x="335" y="613"/>
                    </a:lnTo>
                    <a:lnTo>
                      <a:pt x="351" y="626"/>
                    </a:lnTo>
                    <a:lnTo>
                      <a:pt x="360" y="631"/>
                    </a:lnTo>
                    <a:lnTo>
                      <a:pt x="369" y="635"/>
                    </a:lnTo>
                    <a:lnTo>
                      <a:pt x="369" y="635"/>
                    </a:lnTo>
                    <a:lnTo>
                      <a:pt x="376" y="637"/>
                    </a:lnTo>
                    <a:lnTo>
                      <a:pt x="382" y="641"/>
                    </a:lnTo>
                    <a:lnTo>
                      <a:pt x="387" y="646"/>
                    </a:lnTo>
                    <a:lnTo>
                      <a:pt x="392" y="651"/>
                    </a:lnTo>
                    <a:lnTo>
                      <a:pt x="398" y="662"/>
                    </a:lnTo>
                    <a:lnTo>
                      <a:pt x="401" y="677"/>
                    </a:lnTo>
                    <a:lnTo>
                      <a:pt x="401" y="691"/>
                    </a:lnTo>
                    <a:lnTo>
                      <a:pt x="400" y="706"/>
                    </a:lnTo>
                    <a:lnTo>
                      <a:pt x="394" y="735"/>
                    </a:lnTo>
                    <a:lnTo>
                      <a:pt x="394" y="735"/>
                    </a:lnTo>
                    <a:lnTo>
                      <a:pt x="392" y="747"/>
                    </a:lnTo>
                    <a:lnTo>
                      <a:pt x="394" y="762"/>
                    </a:lnTo>
                    <a:lnTo>
                      <a:pt x="400" y="776"/>
                    </a:lnTo>
                    <a:lnTo>
                      <a:pt x="407" y="789"/>
                    </a:lnTo>
                    <a:lnTo>
                      <a:pt x="407" y="789"/>
                    </a:lnTo>
                    <a:lnTo>
                      <a:pt x="427" y="809"/>
                    </a:lnTo>
                    <a:lnTo>
                      <a:pt x="436" y="820"/>
                    </a:lnTo>
                    <a:lnTo>
                      <a:pt x="445" y="831"/>
                    </a:lnTo>
                    <a:lnTo>
                      <a:pt x="445" y="831"/>
                    </a:lnTo>
                    <a:lnTo>
                      <a:pt x="450" y="845"/>
                    </a:lnTo>
                    <a:lnTo>
                      <a:pt x="456" y="859"/>
                    </a:lnTo>
                    <a:lnTo>
                      <a:pt x="456" y="859"/>
                    </a:lnTo>
                    <a:lnTo>
                      <a:pt x="456" y="874"/>
                    </a:lnTo>
                    <a:lnTo>
                      <a:pt x="456" y="874"/>
                    </a:lnTo>
                    <a:lnTo>
                      <a:pt x="456" y="887"/>
                    </a:lnTo>
                    <a:lnTo>
                      <a:pt x="454" y="897"/>
                    </a:lnTo>
                    <a:lnTo>
                      <a:pt x="454" y="908"/>
                    </a:lnTo>
                    <a:lnTo>
                      <a:pt x="454" y="914"/>
                    </a:lnTo>
                    <a:lnTo>
                      <a:pt x="458" y="919"/>
                    </a:lnTo>
                    <a:lnTo>
                      <a:pt x="458" y="919"/>
                    </a:lnTo>
                    <a:lnTo>
                      <a:pt x="463" y="928"/>
                    </a:lnTo>
                    <a:lnTo>
                      <a:pt x="463" y="939"/>
                    </a:lnTo>
                    <a:lnTo>
                      <a:pt x="461" y="952"/>
                    </a:lnTo>
                    <a:lnTo>
                      <a:pt x="458" y="963"/>
                    </a:lnTo>
                    <a:lnTo>
                      <a:pt x="447" y="984"/>
                    </a:lnTo>
                    <a:lnTo>
                      <a:pt x="443" y="995"/>
                    </a:lnTo>
                    <a:lnTo>
                      <a:pt x="440" y="1008"/>
                    </a:lnTo>
                    <a:lnTo>
                      <a:pt x="440" y="1008"/>
                    </a:lnTo>
                    <a:lnTo>
                      <a:pt x="436" y="1021"/>
                    </a:lnTo>
                    <a:lnTo>
                      <a:pt x="434" y="1037"/>
                    </a:lnTo>
                    <a:lnTo>
                      <a:pt x="434" y="1046"/>
                    </a:lnTo>
                    <a:lnTo>
                      <a:pt x="434" y="1053"/>
                    </a:lnTo>
                    <a:lnTo>
                      <a:pt x="436" y="1060"/>
                    </a:lnTo>
                    <a:lnTo>
                      <a:pt x="440" y="1066"/>
                    </a:lnTo>
                    <a:lnTo>
                      <a:pt x="440" y="1066"/>
                    </a:lnTo>
                    <a:lnTo>
                      <a:pt x="447" y="1073"/>
                    </a:lnTo>
                    <a:lnTo>
                      <a:pt x="452" y="1075"/>
                    </a:lnTo>
                    <a:lnTo>
                      <a:pt x="454" y="1078"/>
                    </a:lnTo>
                    <a:lnTo>
                      <a:pt x="454" y="1078"/>
                    </a:lnTo>
                    <a:lnTo>
                      <a:pt x="459" y="1086"/>
                    </a:lnTo>
                    <a:lnTo>
                      <a:pt x="461" y="1095"/>
                    </a:lnTo>
                    <a:lnTo>
                      <a:pt x="465" y="1109"/>
                    </a:lnTo>
                    <a:lnTo>
                      <a:pt x="465" y="1109"/>
                    </a:lnTo>
                    <a:lnTo>
                      <a:pt x="468" y="1122"/>
                    </a:lnTo>
                    <a:lnTo>
                      <a:pt x="470" y="1135"/>
                    </a:lnTo>
                    <a:lnTo>
                      <a:pt x="470" y="1135"/>
                    </a:lnTo>
                    <a:lnTo>
                      <a:pt x="474" y="1142"/>
                    </a:lnTo>
                    <a:lnTo>
                      <a:pt x="478" y="1149"/>
                    </a:lnTo>
                    <a:lnTo>
                      <a:pt x="481" y="1154"/>
                    </a:lnTo>
                    <a:lnTo>
                      <a:pt x="485" y="1163"/>
                    </a:lnTo>
                    <a:lnTo>
                      <a:pt x="485" y="1163"/>
                    </a:lnTo>
                    <a:lnTo>
                      <a:pt x="487" y="1183"/>
                    </a:lnTo>
                    <a:lnTo>
                      <a:pt x="487" y="1203"/>
                    </a:lnTo>
                    <a:lnTo>
                      <a:pt x="488" y="1225"/>
                    </a:lnTo>
                    <a:lnTo>
                      <a:pt x="490" y="1234"/>
                    </a:lnTo>
                    <a:lnTo>
                      <a:pt x="494" y="1245"/>
                    </a:lnTo>
                    <a:lnTo>
                      <a:pt x="494" y="1245"/>
                    </a:lnTo>
                    <a:lnTo>
                      <a:pt x="517" y="1290"/>
                    </a:lnTo>
                    <a:lnTo>
                      <a:pt x="517" y="1290"/>
                    </a:lnTo>
                    <a:lnTo>
                      <a:pt x="523" y="1303"/>
                    </a:lnTo>
                    <a:lnTo>
                      <a:pt x="526" y="1319"/>
                    </a:lnTo>
                    <a:lnTo>
                      <a:pt x="526" y="1319"/>
                    </a:lnTo>
                    <a:lnTo>
                      <a:pt x="526" y="1330"/>
                    </a:lnTo>
                    <a:lnTo>
                      <a:pt x="526" y="1343"/>
                    </a:lnTo>
                    <a:lnTo>
                      <a:pt x="525" y="1355"/>
                    </a:lnTo>
                    <a:lnTo>
                      <a:pt x="525" y="1366"/>
                    </a:lnTo>
                    <a:lnTo>
                      <a:pt x="525" y="1366"/>
                    </a:lnTo>
                    <a:lnTo>
                      <a:pt x="526" y="1373"/>
                    </a:lnTo>
                    <a:lnTo>
                      <a:pt x="530" y="1379"/>
                    </a:lnTo>
                    <a:lnTo>
                      <a:pt x="534" y="1384"/>
                    </a:lnTo>
                    <a:lnTo>
                      <a:pt x="539" y="1386"/>
                    </a:lnTo>
                    <a:lnTo>
                      <a:pt x="544" y="1386"/>
                    </a:lnTo>
                    <a:lnTo>
                      <a:pt x="550" y="1386"/>
                    </a:lnTo>
                    <a:lnTo>
                      <a:pt x="564" y="1382"/>
                    </a:lnTo>
                    <a:lnTo>
                      <a:pt x="564" y="1382"/>
                    </a:lnTo>
                    <a:lnTo>
                      <a:pt x="573" y="1379"/>
                    </a:lnTo>
                    <a:lnTo>
                      <a:pt x="582" y="1375"/>
                    </a:lnTo>
                    <a:lnTo>
                      <a:pt x="592" y="1375"/>
                    </a:lnTo>
                    <a:lnTo>
                      <a:pt x="602" y="1375"/>
                    </a:lnTo>
                    <a:lnTo>
                      <a:pt x="602" y="1375"/>
                    </a:lnTo>
                    <a:lnTo>
                      <a:pt x="619" y="1379"/>
                    </a:lnTo>
                    <a:lnTo>
                      <a:pt x="637" y="1379"/>
                    </a:lnTo>
                    <a:lnTo>
                      <a:pt x="646" y="1379"/>
                    </a:lnTo>
                    <a:lnTo>
                      <a:pt x="655" y="1377"/>
                    </a:lnTo>
                    <a:lnTo>
                      <a:pt x="664" y="1373"/>
                    </a:lnTo>
                    <a:lnTo>
                      <a:pt x="671" y="1370"/>
                    </a:lnTo>
                    <a:lnTo>
                      <a:pt x="671" y="1370"/>
                    </a:lnTo>
                    <a:lnTo>
                      <a:pt x="687" y="1355"/>
                    </a:lnTo>
                    <a:lnTo>
                      <a:pt x="702" y="1339"/>
                    </a:lnTo>
                    <a:lnTo>
                      <a:pt x="702" y="1339"/>
                    </a:lnTo>
                    <a:lnTo>
                      <a:pt x="706" y="1334"/>
                    </a:lnTo>
                    <a:lnTo>
                      <a:pt x="707" y="1328"/>
                    </a:lnTo>
                    <a:lnTo>
                      <a:pt x="713" y="1314"/>
                    </a:lnTo>
                    <a:lnTo>
                      <a:pt x="713" y="1314"/>
                    </a:lnTo>
                    <a:lnTo>
                      <a:pt x="716" y="1306"/>
                    </a:lnTo>
                    <a:lnTo>
                      <a:pt x="722" y="1299"/>
                    </a:lnTo>
                    <a:lnTo>
                      <a:pt x="735" y="1288"/>
                    </a:lnTo>
                    <a:lnTo>
                      <a:pt x="747" y="1276"/>
                    </a:lnTo>
                    <a:lnTo>
                      <a:pt x="751" y="1268"/>
                    </a:lnTo>
                    <a:lnTo>
                      <a:pt x="754" y="1261"/>
                    </a:lnTo>
                    <a:lnTo>
                      <a:pt x="754" y="1261"/>
                    </a:lnTo>
                    <a:lnTo>
                      <a:pt x="756" y="1252"/>
                    </a:lnTo>
                    <a:lnTo>
                      <a:pt x="758" y="1245"/>
                    </a:lnTo>
                    <a:lnTo>
                      <a:pt x="760" y="1229"/>
                    </a:lnTo>
                    <a:lnTo>
                      <a:pt x="760" y="1229"/>
                    </a:lnTo>
                    <a:lnTo>
                      <a:pt x="762" y="1221"/>
                    </a:lnTo>
                    <a:lnTo>
                      <a:pt x="765" y="1216"/>
                    </a:lnTo>
                    <a:lnTo>
                      <a:pt x="774" y="1209"/>
                    </a:lnTo>
                    <a:lnTo>
                      <a:pt x="783" y="1200"/>
                    </a:lnTo>
                    <a:lnTo>
                      <a:pt x="787" y="1196"/>
                    </a:lnTo>
                    <a:lnTo>
                      <a:pt x="789" y="1191"/>
                    </a:lnTo>
                    <a:lnTo>
                      <a:pt x="789" y="1191"/>
                    </a:lnTo>
                    <a:lnTo>
                      <a:pt x="794" y="1174"/>
                    </a:lnTo>
                    <a:lnTo>
                      <a:pt x="798" y="1156"/>
                    </a:lnTo>
                    <a:lnTo>
                      <a:pt x="800" y="1147"/>
                    </a:lnTo>
                    <a:lnTo>
                      <a:pt x="800" y="1138"/>
                    </a:lnTo>
                    <a:lnTo>
                      <a:pt x="796" y="1131"/>
                    </a:lnTo>
                    <a:lnTo>
                      <a:pt x="792" y="1124"/>
                    </a:lnTo>
                    <a:lnTo>
                      <a:pt x="792" y="1124"/>
                    </a:lnTo>
                    <a:lnTo>
                      <a:pt x="787" y="1120"/>
                    </a:lnTo>
                    <a:lnTo>
                      <a:pt x="783" y="1116"/>
                    </a:lnTo>
                    <a:lnTo>
                      <a:pt x="782" y="1111"/>
                    </a:lnTo>
                    <a:lnTo>
                      <a:pt x="783" y="1104"/>
                    </a:lnTo>
                    <a:lnTo>
                      <a:pt x="783" y="1104"/>
                    </a:lnTo>
                    <a:lnTo>
                      <a:pt x="787" y="1097"/>
                    </a:lnTo>
                    <a:lnTo>
                      <a:pt x="792" y="1089"/>
                    </a:lnTo>
                    <a:lnTo>
                      <a:pt x="807" y="1080"/>
                    </a:lnTo>
                    <a:lnTo>
                      <a:pt x="807" y="1080"/>
                    </a:lnTo>
                    <a:lnTo>
                      <a:pt x="818" y="1075"/>
                    </a:lnTo>
                    <a:lnTo>
                      <a:pt x="830" y="1069"/>
                    </a:lnTo>
                    <a:lnTo>
                      <a:pt x="841" y="1064"/>
                    </a:lnTo>
                    <a:lnTo>
                      <a:pt x="845" y="1060"/>
                    </a:lnTo>
                    <a:lnTo>
                      <a:pt x="850" y="1055"/>
                    </a:lnTo>
                    <a:lnTo>
                      <a:pt x="850" y="1055"/>
                    </a:lnTo>
                    <a:lnTo>
                      <a:pt x="856" y="1046"/>
                    </a:lnTo>
                    <a:lnTo>
                      <a:pt x="859" y="1035"/>
                    </a:lnTo>
                    <a:lnTo>
                      <a:pt x="863" y="1011"/>
                    </a:lnTo>
                    <a:lnTo>
                      <a:pt x="863" y="1011"/>
                    </a:lnTo>
                    <a:lnTo>
                      <a:pt x="867" y="999"/>
                    </a:lnTo>
                    <a:lnTo>
                      <a:pt x="870" y="988"/>
                    </a:lnTo>
                    <a:lnTo>
                      <a:pt x="872" y="975"/>
                    </a:lnTo>
                    <a:lnTo>
                      <a:pt x="874" y="963"/>
                    </a:lnTo>
                    <a:lnTo>
                      <a:pt x="874" y="963"/>
                    </a:lnTo>
                    <a:lnTo>
                      <a:pt x="874" y="948"/>
                    </a:lnTo>
                    <a:lnTo>
                      <a:pt x="874" y="934"/>
                    </a:lnTo>
                    <a:lnTo>
                      <a:pt x="870" y="919"/>
                    </a:lnTo>
                    <a:lnTo>
                      <a:pt x="867" y="907"/>
                    </a:lnTo>
                    <a:lnTo>
                      <a:pt x="867" y="907"/>
                    </a:lnTo>
                    <a:lnTo>
                      <a:pt x="859" y="883"/>
                    </a:lnTo>
                    <a:lnTo>
                      <a:pt x="852" y="859"/>
                    </a:lnTo>
                    <a:lnTo>
                      <a:pt x="852" y="859"/>
                    </a:lnTo>
                    <a:lnTo>
                      <a:pt x="847" y="849"/>
                    </a:lnTo>
                    <a:lnTo>
                      <a:pt x="845" y="838"/>
                    </a:lnTo>
                    <a:lnTo>
                      <a:pt x="845" y="838"/>
                    </a:lnTo>
                    <a:lnTo>
                      <a:pt x="847" y="829"/>
                    </a:lnTo>
                    <a:lnTo>
                      <a:pt x="847" y="820"/>
                    </a:lnTo>
                    <a:lnTo>
                      <a:pt x="850" y="811"/>
                    </a:lnTo>
                    <a:lnTo>
                      <a:pt x="854" y="802"/>
                    </a:lnTo>
                    <a:lnTo>
                      <a:pt x="854" y="802"/>
                    </a:lnTo>
                    <a:lnTo>
                      <a:pt x="858" y="796"/>
                    </a:lnTo>
                    <a:lnTo>
                      <a:pt x="861" y="793"/>
                    </a:lnTo>
                    <a:lnTo>
                      <a:pt x="868" y="785"/>
                    </a:lnTo>
                    <a:lnTo>
                      <a:pt x="868" y="785"/>
                    </a:lnTo>
                    <a:lnTo>
                      <a:pt x="872" y="778"/>
                    </a:lnTo>
                    <a:lnTo>
                      <a:pt x="876" y="769"/>
                    </a:lnTo>
                    <a:lnTo>
                      <a:pt x="876" y="769"/>
                    </a:lnTo>
                    <a:lnTo>
                      <a:pt x="881" y="762"/>
                    </a:lnTo>
                    <a:lnTo>
                      <a:pt x="890" y="755"/>
                    </a:lnTo>
                    <a:lnTo>
                      <a:pt x="899" y="747"/>
                    </a:lnTo>
                    <a:lnTo>
                      <a:pt x="906" y="740"/>
                    </a:lnTo>
                    <a:lnTo>
                      <a:pt x="906" y="740"/>
                    </a:lnTo>
                    <a:lnTo>
                      <a:pt x="925" y="720"/>
                    </a:lnTo>
                    <a:lnTo>
                      <a:pt x="941" y="697"/>
                    </a:lnTo>
                    <a:lnTo>
                      <a:pt x="941" y="697"/>
                    </a:lnTo>
                    <a:lnTo>
                      <a:pt x="944" y="688"/>
                    </a:lnTo>
                    <a:lnTo>
                      <a:pt x="950" y="679"/>
                    </a:lnTo>
                    <a:lnTo>
                      <a:pt x="950" y="679"/>
                    </a:lnTo>
                    <a:lnTo>
                      <a:pt x="954" y="673"/>
                    </a:lnTo>
                    <a:lnTo>
                      <a:pt x="961" y="668"/>
                    </a:lnTo>
                    <a:lnTo>
                      <a:pt x="973" y="657"/>
                    </a:lnTo>
                    <a:lnTo>
                      <a:pt x="986" y="648"/>
                    </a:lnTo>
                    <a:lnTo>
                      <a:pt x="997" y="635"/>
                    </a:lnTo>
                    <a:lnTo>
                      <a:pt x="997" y="635"/>
                    </a:lnTo>
                    <a:lnTo>
                      <a:pt x="1002" y="630"/>
                    </a:lnTo>
                    <a:lnTo>
                      <a:pt x="1006" y="622"/>
                    </a:lnTo>
                    <a:lnTo>
                      <a:pt x="1006" y="615"/>
                    </a:lnTo>
                    <a:lnTo>
                      <a:pt x="1006" y="608"/>
                    </a:lnTo>
                    <a:lnTo>
                      <a:pt x="1006" y="608"/>
                    </a:lnTo>
                    <a:lnTo>
                      <a:pt x="1006" y="597"/>
                    </a:lnTo>
                    <a:lnTo>
                      <a:pt x="1010" y="588"/>
                    </a:lnTo>
                    <a:lnTo>
                      <a:pt x="1011" y="579"/>
                    </a:lnTo>
                    <a:lnTo>
                      <a:pt x="1017" y="570"/>
                    </a:lnTo>
                    <a:lnTo>
                      <a:pt x="1017" y="570"/>
                    </a:lnTo>
                    <a:lnTo>
                      <a:pt x="1026" y="555"/>
                    </a:lnTo>
                    <a:lnTo>
                      <a:pt x="1033" y="543"/>
                    </a:lnTo>
                    <a:lnTo>
                      <a:pt x="1033" y="543"/>
                    </a:lnTo>
                    <a:lnTo>
                      <a:pt x="1039" y="532"/>
                    </a:lnTo>
                    <a:lnTo>
                      <a:pt x="1042" y="521"/>
                    </a:lnTo>
                    <a:lnTo>
                      <a:pt x="1042" y="521"/>
                    </a:lnTo>
                    <a:lnTo>
                      <a:pt x="1048" y="507"/>
                    </a:lnTo>
                    <a:lnTo>
                      <a:pt x="1049" y="499"/>
                    </a:lnTo>
                    <a:lnTo>
                      <a:pt x="1049" y="496"/>
                    </a:lnTo>
                    <a:lnTo>
                      <a:pt x="1048" y="492"/>
                    </a:lnTo>
                    <a:lnTo>
                      <a:pt x="1048" y="492"/>
                    </a:lnTo>
                    <a:lnTo>
                      <a:pt x="1044" y="489"/>
                    </a:lnTo>
                    <a:lnTo>
                      <a:pt x="1040" y="489"/>
                    </a:lnTo>
                    <a:lnTo>
                      <a:pt x="1035" y="490"/>
                    </a:lnTo>
                    <a:lnTo>
                      <a:pt x="1031" y="492"/>
                    </a:lnTo>
                    <a:lnTo>
                      <a:pt x="1031" y="492"/>
                    </a:lnTo>
                    <a:lnTo>
                      <a:pt x="1021" y="499"/>
                    </a:lnTo>
                    <a:lnTo>
                      <a:pt x="1017" y="501"/>
                    </a:lnTo>
                    <a:lnTo>
                      <a:pt x="1010" y="501"/>
                    </a:lnTo>
                    <a:lnTo>
                      <a:pt x="1010" y="501"/>
                    </a:lnTo>
                    <a:lnTo>
                      <a:pt x="1002" y="501"/>
                    </a:lnTo>
                    <a:lnTo>
                      <a:pt x="995" y="503"/>
                    </a:lnTo>
                    <a:lnTo>
                      <a:pt x="995" y="503"/>
                    </a:lnTo>
                    <a:lnTo>
                      <a:pt x="990" y="507"/>
                    </a:lnTo>
                    <a:lnTo>
                      <a:pt x="986" y="510"/>
                    </a:lnTo>
                    <a:lnTo>
                      <a:pt x="986" y="510"/>
                    </a:lnTo>
                    <a:lnTo>
                      <a:pt x="979" y="514"/>
                    </a:lnTo>
                    <a:lnTo>
                      <a:pt x="970" y="514"/>
                    </a:lnTo>
                    <a:lnTo>
                      <a:pt x="954" y="512"/>
                    </a:lnTo>
                    <a:lnTo>
                      <a:pt x="954" y="512"/>
                    </a:lnTo>
                    <a:lnTo>
                      <a:pt x="944" y="512"/>
                    </a:lnTo>
                    <a:lnTo>
                      <a:pt x="939" y="512"/>
                    </a:lnTo>
                    <a:lnTo>
                      <a:pt x="934" y="512"/>
                    </a:lnTo>
                    <a:lnTo>
                      <a:pt x="934" y="512"/>
                    </a:lnTo>
                    <a:lnTo>
                      <a:pt x="930" y="508"/>
                    </a:lnTo>
                    <a:lnTo>
                      <a:pt x="926" y="505"/>
                    </a:lnTo>
                    <a:lnTo>
                      <a:pt x="923" y="494"/>
                    </a:lnTo>
                    <a:lnTo>
                      <a:pt x="923" y="494"/>
                    </a:lnTo>
                    <a:lnTo>
                      <a:pt x="919" y="487"/>
                    </a:lnTo>
                    <a:lnTo>
                      <a:pt x="916" y="479"/>
                    </a:lnTo>
                    <a:lnTo>
                      <a:pt x="905" y="467"/>
                    </a:lnTo>
                    <a:lnTo>
                      <a:pt x="894" y="456"/>
                    </a:lnTo>
                    <a:lnTo>
                      <a:pt x="885" y="441"/>
                    </a:lnTo>
                    <a:lnTo>
                      <a:pt x="885" y="441"/>
                    </a:lnTo>
                    <a:lnTo>
                      <a:pt x="876" y="425"/>
                    </a:lnTo>
                    <a:lnTo>
                      <a:pt x="865" y="409"/>
                    </a:lnTo>
                    <a:lnTo>
                      <a:pt x="856" y="391"/>
                    </a:lnTo>
                    <a:lnTo>
                      <a:pt x="849" y="373"/>
                    </a:lnTo>
                    <a:lnTo>
                      <a:pt x="849" y="373"/>
                    </a:lnTo>
                    <a:lnTo>
                      <a:pt x="845" y="351"/>
                    </a:lnTo>
                    <a:lnTo>
                      <a:pt x="841" y="342"/>
                    </a:lnTo>
                    <a:lnTo>
                      <a:pt x="838" y="331"/>
                    </a:lnTo>
                    <a:lnTo>
                      <a:pt x="838" y="331"/>
                    </a:lnTo>
                    <a:lnTo>
                      <a:pt x="829" y="315"/>
                    </a:lnTo>
                    <a:lnTo>
                      <a:pt x="818" y="300"/>
                    </a:lnTo>
                    <a:lnTo>
                      <a:pt x="809" y="286"/>
                    </a:lnTo>
                    <a:lnTo>
                      <a:pt x="802" y="270"/>
                    </a:lnTo>
                    <a:lnTo>
                      <a:pt x="802" y="270"/>
                    </a:lnTo>
                    <a:lnTo>
                      <a:pt x="800" y="261"/>
                    </a:lnTo>
                    <a:lnTo>
                      <a:pt x="800" y="252"/>
                    </a:lnTo>
                    <a:lnTo>
                      <a:pt x="800" y="244"/>
                    </a:lnTo>
                    <a:lnTo>
                      <a:pt x="798" y="235"/>
                    </a:lnTo>
                    <a:lnTo>
                      <a:pt x="798" y="235"/>
                    </a:lnTo>
                    <a:lnTo>
                      <a:pt x="789" y="221"/>
                    </a:lnTo>
                    <a:lnTo>
                      <a:pt x="780" y="204"/>
                    </a:lnTo>
                    <a:lnTo>
                      <a:pt x="780" y="204"/>
                    </a:lnTo>
                    <a:lnTo>
                      <a:pt x="769" y="188"/>
                    </a:lnTo>
                    <a:lnTo>
                      <a:pt x="762" y="179"/>
                    </a:lnTo>
                    <a:lnTo>
                      <a:pt x="762" y="176"/>
                    </a:lnTo>
                    <a:lnTo>
                      <a:pt x="760" y="172"/>
                    </a:lnTo>
                    <a:lnTo>
                      <a:pt x="760" y="172"/>
                    </a:lnTo>
                    <a:lnTo>
                      <a:pt x="763" y="168"/>
                    </a:lnTo>
                    <a:lnTo>
                      <a:pt x="763" y="168"/>
                    </a:lnTo>
                    <a:lnTo>
                      <a:pt x="754" y="156"/>
                    </a:lnTo>
                    <a:lnTo>
                      <a:pt x="745" y="141"/>
                    </a:lnTo>
                    <a:lnTo>
                      <a:pt x="742" y="128"/>
                    </a:lnTo>
                    <a:lnTo>
                      <a:pt x="740" y="121"/>
                    </a:lnTo>
                    <a:lnTo>
                      <a:pt x="742" y="116"/>
                    </a:lnTo>
                    <a:lnTo>
                      <a:pt x="742" y="116"/>
                    </a:lnTo>
                    <a:close/>
                  </a:path>
                </a:pathLst>
              </a:custGeom>
              <a:grpFill/>
              <a:ln w="3175" cmpd="sng">
                <a:solidFill>
                  <a:schemeClr val="tx2">
                    <a:lumMod val="20000"/>
                    <a:lumOff val="80000"/>
                  </a:schemeClr>
                </a:solidFill>
                <a:round/>
                <a:headEnd/>
                <a:tailEnd/>
              </a:ln>
              <a:extLst/>
            </p:spPr>
            <p:txBody>
              <a:bodyPr vert="horz" wrap="square" lIns="91440" tIns="45720" rIns="91440" bIns="45720" numCol="1" anchor="t" anchorCtr="0" compatLnSpc="1">
                <a:prstTxWarp prst="textNoShape">
                  <a:avLst/>
                </a:prstTxWarp>
              </a:bodyPr>
              <a:lstStyle/>
              <a:p>
                <a:endParaRPr lang="fr-FR" dirty="0">
                  <a:latin typeface="Helvetica Neue Thin"/>
                  <a:ea typeface="Helvetica Neue Thin"/>
                  <a:cs typeface="Helvetica Neue Thin"/>
                </a:endParaRPr>
              </a:p>
            </p:txBody>
          </p:sp>
        </p:grpSp>
        <p:grpSp>
          <p:nvGrpSpPr>
            <p:cNvPr id="86" name="Group 85"/>
            <p:cNvGrpSpPr/>
            <p:nvPr/>
          </p:nvGrpSpPr>
          <p:grpSpPr>
            <a:xfrm>
              <a:off x="3939144" y="5603782"/>
              <a:ext cx="549346" cy="549348"/>
              <a:chOff x="445860" y="5931399"/>
              <a:chExt cx="652693" cy="652693"/>
            </a:xfrm>
          </p:grpSpPr>
          <p:sp>
            <p:nvSpPr>
              <p:cNvPr id="87" name="Oval 86"/>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p:nvGrpSpPr>
            <p:grpSpPr>
              <a:xfrm>
                <a:off x="549206" y="6183808"/>
                <a:ext cx="446001" cy="147875"/>
                <a:chOff x="2180079" y="1794759"/>
                <a:chExt cx="4783843" cy="1586327"/>
              </a:xfrm>
            </p:grpSpPr>
            <p:grpSp>
              <p:nvGrpSpPr>
                <p:cNvPr id="89" name="Group 112"/>
                <p:cNvGrpSpPr/>
                <p:nvPr userDrawn="1"/>
              </p:nvGrpSpPr>
              <p:grpSpPr>
                <a:xfrm>
                  <a:off x="2180079" y="2110614"/>
                  <a:ext cx="4783843" cy="1270472"/>
                  <a:chOff x="0" y="928531"/>
                  <a:chExt cx="12756912" cy="3387923"/>
                </a:xfrm>
              </p:grpSpPr>
              <p:sp>
                <p:nvSpPr>
                  <p:cNvPr id="91"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5"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6"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97" name="Group 96"/>
            <p:cNvGrpSpPr/>
            <p:nvPr/>
          </p:nvGrpSpPr>
          <p:grpSpPr>
            <a:xfrm>
              <a:off x="4691985" y="5412598"/>
              <a:ext cx="549346" cy="549348"/>
              <a:chOff x="445860" y="5931399"/>
              <a:chExt cx="652693" cy="652693"/>
            </a:xfrm>
          </p:grpSpPr>
          <p:sp>
            <p:nvSpPr>
              <p:cNvPr id="98" name="Oval 97"/>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98"/>
              <p:cNvGrpSpPr/>
              <p:nvPr/>
            </p:nvGrpSpPr>
            <p:grpSpPr>
              <a:xfrm>
                <a:off x="549206" y="6183808"/>
                <a:ext cx="446001" cy="147875"/>
                <a:chOff x="2180079" y="1794759"/>
                <a:chExt cx="4783843" cy="1586327"/>
              </a:xfrm>
            </p:grpSpPr>
            <p:grpSp>
              <p:nvGrpSpPr>
                <p:cNvPr id="100" name="Group 112"/>
                <p:cNvGrpSpPr/>
                <p:nvPr userDrawn="1"/>
              </p:nvGrpSpPr>
              <p:grpSpPr>
                <a:xfrm>
                  <a:off x="2180079" y="2110614"/>
                  <a:ext cx="4783843" cy="1270472"/>
                  <a:chOff x="0" y="928531"/>
                  <a:chExt cx="12756912" cy="3387923"/>
                </a:xfrm>
              </p:grpSpPr>
              <p:sp>
                <p:nvSpPr>
                  <p:cNvPr id="10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0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108" name="Group 107"/>
            <p:cNvGrpSpPr/>
            <p:nvPr/>
          </p:nvGrpSpPr>
          <p:grpSpPr>
            <a:xfrm>
              <a:off x="6075131" y="4997296"/>
              <a:ext cx="549346" cy="549348"/>
              <a:chOff x="445860" y="5931399"/>
              <a:chExt cx="652693" cy="652693"/>
            </a:xfrm>
          </p:grpSpPr>
          <p:sp>
            <p:nvSpPr>
              <p:cNvPr id="109" name="Oval 108"/>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0" name="Group 109"/>
              <p:cNvGrpSpPr/>
              <p:nvPr/>
            </p:nvGrpSpPr>
            <p:grpSpPr>
              <a:xfrm>
                <a:off x="549206" y="6183808"/>
                <a:ext cx="446001" cy="147875"/>
                <a:chOff x="2180079" y="1794759"/>
                <a:chExt cx="4783843" cy="1586327"/>
              </a:xfrm>
            </p:grpSpPr>
            <p:grpSp>
              <p:nvGrpSpPr>
                <p:cNvPr id="111" name="Group 112"/>
                <p:cNvGrpSpPr/>
                <p:nvPr userDrawn="1"/>
              </p:nvGrpSpPr>
              <p:grpSpPr>
                <a:xfrm>
                  <a:off x="2180079" y="2110614"/>
                  <a:ext cx="4783843" cy="1270472"/>
                  <a:chOff x="0" y="928531"/>
                  <a:chExt cx="12756912" cy="3387923"/>
                </a:xfrm>
              </p:grpSpPr>
              <p:sp>
                <p:nvSpPr>
                  <p:cNvPr id="113"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4"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7"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8"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2"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119" name="Group 118"/>
            <p:cNvGrpSpPr/>
            <p:nvPr/>
          </p:nvGrpSpPr>
          <p:grpSpPr>
            <a:xfrm>
              <a:off x="6356561" y="5296086"/>
              <a:ext cx="549346" cy="549348"/>
              <a:chOff x="445860" y="5931399"/>
              <a:chExt cx="652693" cy="652693"/>
            </a:xfrm>
          </p:grpSpPr>
          <p:sp>
            <p:nvSpPr>
              <p:cNvPr id="120" name="Oval 119"/>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p:cNvGrpSpPr/>
              <p:nvPr/>
            </p:nvGrpSpPr>
            <p:grpSpPr>
              <a:xfrm>
                <a:off x="549206" y="6183808"/>
                <a:ext cx="446001" cy="147875"/>
                <a:chOff x="2180079" y="1794759"/>
                <a:chExt cx="4783843" cy="1586327"/>
              </a:xfrm>
            </p:grpSpPr>
            <p:grpSp>
              <p:nvGrpSpPr>
                <p:cNvPr id="122" name="Group 112"/>
                <p:cNvGrpSpPr/>
                <p:nvPr userDrawn="1"/>
              </p:nvGrpSpPr>
              <p:grpSpPr>
                <a:xfrm>
                  <a:off x="2180079" y="2110614"/>
                  <a:ext cx="4783843" cy="1270472"/>
                  <a:chOff x="0" y="928531"/>
                  <a:chExt cx="12756912" cy="3387923"/>
                </a:xfrm>
              </p:grpSpPr>
              <p:sp>
                <p:nvSpPr>
                  <p:cNvPr id="124"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5"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6"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7"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23"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130" name="Group 129"/>
            <p:cNvGrpSpPr/>
            <p:nvPr/>
          </p:nvGrpSpPr>
          <p:grpSpPr>
            <a:xfrm>
              <a:off x="8996981" y="5596992"/>
              <a:ext cx="549346" cy="549348"/>
              <a:chOff x="445860" y="5931399"/>
              <a:chExt cx="652693" cy="652693"/>
            </a:xfrm>
          </p:grpSpPr>
          <p:sp>
            <p:nvSpPr>
              <p:cNvPr id="131" name="Oval 130"/>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 name="Group 131"/>
              <p:cNvGrpSpPr/>
              <p:nvPr/>
            </p:nvGrpSpPr>
            <p:grpSpPr>
              <a:xfrm>
                <a:off x="549206" y="6183808"/>
                <a:ext cx="446001" cy="147875"/>
                <a:chOff x="2180079" y="1794759"/>
                <a:chExt cx="4783843" cy="1586327"/>
              </a:xfrm>
            </p:grpSpPr>
            <p:grpSp>
              <p:nvGrpSpPr>
                <p:cNvPr id="133" name="Group 112"/>
                <p:cNvGrpSpPr/>
                <p:nvPr userDrawn="1"/>
              </p:nvGrpSpPr>
              <p:grpSpPr>
                <a:xfrm>
                  <a:off x="2180079" y="2110614"/>
                  <a:ext cx="4783843" cy="1270472"/>
                  <a:chOff x="0" y="928531"/>
                  <a:chExt cx="12756912" cy="3387923"/>
                </a:xfrm>
              </p:grpSpPr>
              <p:sp>
                <p:nvSpPr>
                  <p:cNvPr id="135"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6"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7"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34"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141" name="Group 140"/>
            <p:cNvGrpSpPr/>
            <p:nvPr/>
          </p:nvGrpSpPr>
          <p:grpSpPr>
            <a:xfrm>
              <a:off x="9184654" y="7357388"/>
              <a:ext cx="549346" cy="549348"/>
              <a:chOff x="445860" y="5931399"/>
              <a:chExt cx="652693" cy="652693"/>
            </a:xfrm>
          </p:grpSpPr>
          <p:sp>
            <p:nvSpPr>
              <p:cNvPr id="142" name="Oval 141"/>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3" name="Group 142"/>
              <p:cNvGrpSpPr/>
              <p:nvPr/>
            </p:nvGrpSpPr>
            <p:grpSpPr>
              <a:xfrm>
                <a:off x="549206" y="6183808"/>
                <a:ext cx="446001" cy="147875"/>
                <a:chOff x="2180079" y="1794759"/>
                <a:chExt cx="4783843" cy="1586327"/>
              </a:xfrm>
            </p:grpSpPr>
            <p:grpSp>
              <p:nvGrpSpPr>
                <p:cNvPr id="144" name="Group 112"/>
                <p:cNvGrpSpPr/>
                <p:nvPr userDrawn="1"/>
              </p:nvGrpSpPr>
              <p:grpSpPr>
                <a:xfrm>
                  <a:off x="2180079" y="2110614"/>
                  <a:ext cx="4783843" cy="1270472"/>
                  <a:chOff x="0" y="928531"/>
                  <a:chExt cx="12756912" cy="3387923"/>
                </a:xfrm>
              </p:grpSpPr>
              <p:sp>
                <p:nvSpPr>
                  <p:cNvPr id="146"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8"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9"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0"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5"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nvGrpSpPr>
            <p:cNvPr id="152" name="Group 151"/>
            <p:cNvGrpSpPr/>
            <p:nvPr/>
          </p:nvGrpSpPr>
          <p:grpSpPr>
            <a:xfrm>
              <a:off x="7814808" y="6161164"/>
              <a:ext cx="549346" cy="549348"/>
              <a:chOff x="445860" y="5931399"/>
              <a:chExt cx="652693" cy="652693"/>
            </a:xfrm>
          </p:grpSpPr>
          <p:sp>
            <p:nvSpPr>
              <p:cNvPr id="153" name="Oval 152"/>
              <p:cNvSpPr/>
              <p:nvPr/>
            </p:nvSpPr>
            <p:spPr>
              <a:xfrm>
                <a:off x="445860" y="5931399"/>
                <a:ext cx="652693" cy="652693"/>
              </a:xfrm>
              <a:prstGeom prst="ellipse">
                <a:avLst/>
              </a:prstGeom>
              <a:solidFill>
                <a:srgbClr val="FFFFFF"/>
              </a:solidFill>
              <a:ln w="28575" cmpd="sng">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p:cNvGrpSpPr/>
              <p:nvPr/>
            </p:nvGrpSpPr>
            <p:grpSpPr>
              <a:xfrm>
                <a:off x="549206" y="6183808"/>
                <a:ext cx="446001" cy="147875"/>
                <a:chOff x="2180079" y="1794759"/>
                <a:chExt cx="4783843" cy="1586327"/>
              </a:xfrm>
            </p:grpSpPr>
            <p:grpSp>
              <p:nvGrpSpPr>
                <p:cNvPr id="155" name="Group 112"/>
                <p:cNvGrpSpPr/>
                <p:nvPr userDrawn="1"/>
              </p:nvGrpSpPr>
              <p:grpSpPr>
                <a:xfrm>
                  <a:off x="2180079" y="2110614"/>
                  <a:ext cx="4783843" cy="1270472"/>
                  <a:chOff x="0" y="928531"/>
                  <a:chExt cx="12756912" cy="3387923"/>
                </a:xfrm>
              </p:grpSpPr>
              <p:sp>
                <p:nvSpPr>
                  <p:cNvPr id="157"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3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56"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dirty="0">
                    <a:latin typeface="Helvetica Neue Thin"/>
                    <a:ea typeface="Helvetica Neue Thin"/>
                    <a:cs typeface="Helvetica Neue Thin"/>
                  </a:endParaRPr>
                </a:p>
              </p:txBody>
            </p:sp>
          </p:grpSp>
        </p:grpSp>
      </p:grpSp>
      <p:grpSp>
        <p:nvGrpSpPr>
          <p:cNvPr id="169" name="Group 168"/>
          <p:cNvGrpSpPr/>
          <p:nvPr/>
        </p:nvGrpSpPr>
        <p:grpSpPr>
          <a:xfrm>
            <a:off x="7916174" y="10853177"/>
            <a:ext cx="5088161" cy="1892826"/>
            <a:chOff x="7369572" y="10853175"/>
            <a:chExt cx="5088160" cy="1892825"/>
          </a:xfrm>
        </p:grpSpPr>
        <p:sp>
          <p:nvSpPr>
            <p:cNvPr id="170" name="Shape 1987"/>
            <p:cNvSpPr/>
            <p:nvPr/>
          </p:nvSpPr>
          <p:spPr>
            <a:xfrm>
              <a:off x="9815968" y="11458369"/>
              <a:ext cx="2641764" cy="967156"/>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bg1">
                      <a:lumMod val="95000"/>
                    </a:schemeClr>
                  </a:solidFill>
                  <a:latin typeface="Helvetica Neue"/>
                  <a:ea typeface="Helvetica Neue Thin"/>
                  <a:cs typeface="Helvetica Neue"/>
                  <a:sym typeface="Helvetica"/>
                </a:rPr>
                <a:t>top 10</a:t>
              </a:r>
              <a:br>
                <a:rPr lang="en-US" sz="2800" spc="-40" dirty="0">
                  <a:solidFill>
                    <a:schemeClr val="bg1">
                      <a:lumMod val="95000"/>
                    </a:schemeClr>
                  </a:solidFill>
                  <a:latin typeface="Helvetica Neue"/>
                  <a:ea typeface="Helvetica Neue Thin"/>
                  <a:cs typeface="Helvetica Neue"/>
                  <a:sym typeface="Helvetica"/>
                </a:rPr>
              </a:br>
              <a:r>
                <a:rPr lang="en-US" sz="2800" spc="-40" dirty="0">
                  <a:solidFill>
                    <a:schemeClr val="bg1">
                      <a:lumMod val="95000"/>
                    </a:schemeClr>
                  </a:solidFill>
                  <a:latin typeface="Helvetica Neue"/>
                  <a:ea typeface="Helvetica Neue Thin"/>
                  <a:cs typeface="Helvetica Neue"/>
                  <a:sym typeface="Helvetica"/>
                </a:rPr>
                <a:t>global retailers</a:t>
              </a:r>
              <a:endParaRPr sz="2800" spc="-40" dirty="0">
                <a:solidFill>
                  <a:schemeClr val="bg1">
                    <a:lumMod val="95000"/>
                  </a:schemeClr>
                </a:solidFill>
                <a:latin typeface="Helvetica Neue"/>
                <a:ea typeface="Helvetica Neue Thin"/>
                <a:cs typeface="Helvetica Neue"/>
                <a:sym typeface="Helvetica"/>
              </a:endParaRPr>
            </a:p>
          </p:txBody>
        </p:sp>
        <p:sp>
          <p:nvSpPr>
            <p:cNvPr id="171" name="TextBox 170"/>
            <p:cNvSpPr txBox="1"/>
            <p:nvPr/>
          </p:nvSpPr>
          <p:spPr>
            <a:xfrm>
              <a:off x="7369572" y="10853175"/>
              <a:ext cx="2394262" cy="1892825"/>
            </a:xfrm>
            <a:prstGeom prst="rect">
              <a:avLst/>
            </a:prstGeom>
            <a:noFill/>
          </p:spPr>
          <p:txBody>
            <a:bodyPr wrap="none" lIns="45720" tIns="45720" rIns="45720" bIns="91440" rtlCol="0" anchor="t">
              <a:spAutoFit/>
            </a:bodyPr>
            <a:lstStyle/>
            <a:p>
              <a:pPr algn="ctr"/>
              <a:r>
                <a:rPr lang="en-US" sz="11400" b="1" spc="-20" dirty="0">
                  <a:solidFill>
                    <a:schemeClr val="bg1"/>
                  </a:solidFill>
                  <a:latin typeface="Helvetica Neue"/>
                  <a:cs typeface="Helvetica Neue"/>
                </a:rPr>
                <a:t>60</a:t>
              </a:r>
              <a:r>
                <a:rPr lang="en-US" sz="8000" b="1" spc="-20" baseline="54000" dirty="0">
                  <a:solidFill>
                    <a:schemeClr val="bg1"/>
                  </a:solidFill>
                  <a:latin typeface="Helvetica Neue"/>
                  <a:cs typeface="Helvetica Neue"/>
                </a:rPr>
                <a:t>%</a:t>
              </a:r>
              <a:endParaRPr lang="en-US" sz="11400" b="1" spc="-20" baseline="54000" dirty="0">
                <a:solidFill>
                  <a:schemeClr val="bg1"/>
                </a:solidFill>
                <a:latin typeface="Helvetica Neue"/>
                <a:cs typeface="Helvetica Neue"/>
              </a:endParaRPr>
            </a:p>
          </p:txBody>
        </p:sp>
      </p:grpSp>
      <p:grpSp>
        <p:nvGrpSpPr>
          <p:cNvPr id="172" name="Group 171"/>
          <p:cNvGrpSpPr/>
          <p:nvPr/>
        </p:nvGrpSpPr>
        <p:grpSpPr>
          <a:xfrm>
            <a:off x="13858852" y="10821027"/>
            <a:ext cx="5377547" cy="1892826"/>
            <a:chOff x="14547634" y="10821025"/>
            <a:chExt cx="5377546" cy="1892825"/>
          </a:xfrm>
        </p:grpSpPr>
        <p:sp>
          <p:nvSpPr>
            <p:cNvPr id="173" name="Shape 1987"/>
            <p:cNvSpPr/>
            <p:nvPr/>
          </p:nvSpPr>
          <p:spPr>
            <a:xfrm>
              <a:off x="17063570" y="11458369"/>
              <a:ext cx="2861610" cy="967156"/>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bg1">
                      <a:lumMod val="95000"/>
                    </a:schemeClr>
                  </a:solidFill>
                  <a:latin typeface="Helvetica Neue"/>
                  <a:ea typeface="Helvetica Neue Thin"/>
                  <a:cs typeface="Helvetica Neue"/>
                  <a:sym typeface="Helvetica"/>
                </a:rPr>
                <a:t>Peak requests per sec</a:t>
              </a:r>
              <a:endParaRPr sz="2800" spc="-40" dirty="0">
                <a:solidFill>
                  <a:schemeClr val="bg1">
                    <a:lumMod val="95000"/>
                  </a:schemeClr>
                </a:solidFill>
                <a:latin typeface="Helvetica Neue"/>
                <a:ea typeface="Helvetica Neue Thin"/>
                <a:cs typeface="Helvetica Neue"/>
                <a:sym typeface="Helvetica"/>
              </a:endParaRPr>
            </a:p>
          </p:txBody>
        </p:sp>
        <p:sp>
          <p:nvSpPr>
            <p:cNvPr id="174" name="TextBox 173"/>
            <p:cNvSpPr txBox="1"/>
            <p:nvPr/>
          </p:nvSpPr>
          <p:spPr>
            <a:xfrm>
              <a:off x="14547634" y="10821025"/>
              <a:ext cx="2554545" cy="1892825"/>
            </a:xfrm>
            <a:prstGeom prst="rect">
              <a:avLst/>
            </a:prstGeom>
            <a:noFill/>
          </p:spPr>
          <p:txBody>
            <a:bodyPr wrap="none" lIns="45720" tIns="45720" rIns="45720" bIns="91440" rtlCol="0" anchor="t">
              <a:spAutoFit/>
            </a:bodyPr>
            <a:lstStyle/>
            <a:p>
              <a:pPr algn="ctr"/>
              <a:r>
                <a:rPr lang="en-US" sz="11400" b="1" spc="-20" dirty="0">
                  <a:solidFill>
                    <a:schemeClr val="bg1"/>
                  </a:solidFill>
                  <a:latin typeface="Helvetica Neue"/>
                  <a:cs typeface="Helvetica Neue"/>
                </a:rPr>
                <a:t>50k</a:t>
              </a:r>
            </a:p>
          </p:txBody>
        </p:sp>
      </p:grpSp>
      <p:grpSp>
        <p:nvGrpSpPr>
          <p:cNvPr id="175" name="Group 174"/>
          <p:cNvGrpSpPr/>
          <p:nvPr/>
        </p:nvGrpSpPr>
        <p:grpSpPr>
          <a:xfrm>
            <a:off x="19952581" y="10821027"/>
            <a:ext cx="3868669" cy="1892826"/>
            <a:chOff x="19952581" y="10821025"/>
            <a:chExt cx="3868669" cy="1892825"/>
          </a:xfrm>
        </p:grpSpPr>
        <p:sp>
          <p:nvSpPr>
            <p:cNvPr id="176" name="Shape 1987"/>
            <p:cNvSpPr/>
            <p:nvPr/>
          </p:nvSpPr>
          <p:spPr>
            <a:xfrm>
              <a:off x="21748038" y="11438483"/>
              <a:ext cx="2073212" cy="967156"/>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bg1">
                      <a:lumMod val="95000"/>
                    </a:schemeClr>
                  </a:solidFill>
                  <a:latin typeface="Helvetica Neue"/>
                  <a:ea typeface="Helvetica Neue Thin"/>
                  <a:cs typeface="Helvetica Neue"/>
                  <a:sym typeface="Helvetica"/>
                </a:rPr>
                <a:t>scale </a:t>
              </a:r>
              <a:br>
                <a:rPr lang="en-US" sz="2800" spc="-40" dirty="0">
                  <a:solidFill>
                    <a:schemeClr val="bg1">
                      <a:lumMod val="95000"/>
                    </a:schemeClr>
                  </a:solidFill>
                  <a:latin typeface="Helvetica Neue"/>
                  <a:ea typeface="Helvetica Neue Thin"/>
                  <a:cs typeface="Helvetica Neue"/>
                  <a:sym typeface="Helvetica"/>
                </a:rPr>
              </a:br>
              <a:r>
                <a:rPr lang="en-US" sz="2800" spc="-40" dirty="0">
                  <a:solidFill>
                    <a:schemeClr val="bg1">
                      <a:lumMod val="95000"/>
                    </a:schemeClr>
                  </a:solidFill>
                  <a:latin typeface="Helvetica Neue"/>
                  <a:ea typeface="Helvetica Neue Thin"/>
                  <a:cs typeface="Helvetica Neue"/>
                  <a:sym typeface="Helvetica"/>
                </a:rPr>
                <a:t>year/year</a:t>
              </a:r>
              <a:endParaRPr sz="2800" spc="-40" dirty="0">
                <a:solidFill>
                  <a:schemeClr val="bg1">
                    <a:lumMod val="95000"/>
                  </a:schemeClr>
                </a:solidFill>
                <a:latin typeface="Helvetica Neue"/>
                <a:ea typeface="Helvetica Neue Thin"/>
                <a:cs typeface="Helvetica Neue"/>
                <a:sym typeface="Helvetica"/>
              </a:endParaRPr>
            </a:p>
          </p:txBody>
        </p:sp>
        <p:sp>
          <p:nvSpPr>
            <p:cNvPr id="177" name="TextBox 176"/>
            <p:cNvSpPr txBox="1"/>
            <p:nvPr/>
          </p:nvSpPr>
          <p:spPr>
            <a:xfrm>
              <a:off x="19952581" y="10821025"/>
              <a:ext cx="1695336" cy="1892825"/>
            </a:xfrm>
            <a:prstGeom prst="rect">
              <a:avLst/>
            </a:prstGeom>
            <a:noFill/>
          </p:spPr>
          <p:txBody>
            <a:bodyPr wrap="none" lIns="45720" tIns="45720" rIns="45720" bIns="91440" rtlCol="0" anchor="t">
              <a:spAutoFit/>
            </a:bodyPr>
            <a:lstStyle/>
            <a:p>
              <a:pPr algn="ctr"/>
              <a:r>
                <a:rPr lang="en-US" sz="11400" b="1" spc="-20" dirty="0">
                  <a:solidFill>
                    <a:schemeClr val="bg1"/>
                  </a:solidFill>
                  <a:latin typeface="Helvetica Neue"/>
                  <a:cs typeface="Helvetica Neue"/>
                </a:rPr>
                <a:t>4x</a:t>
              </a:r>
            </a:p>
          </p:txBody>
        </p:sp>
      </p:grpSp>
      <p:grpSp>
        <p:nvGrpSpPr>
          <p:cNvPr id="10" name="Group 9"/>
          <p:cNvGrpSpPr/>
          <p:nvPr/>
        </p:nvGrpSpPr>
        <p:grpSpPr>
          <a:xfrm>
            <a:off x="2593078" y="10466335"/>
            <a:ext cx="4402027" cy="2828766"/>
            <a:chOff x="2593077" y="10466333"/>
            <a:chExt cx="4402027" cy="2828765"/>
          </a:xfrm>
        </p:grpSpPr>
        <p:pic>
          <p:nvPicPr>
            <p:cNvPr id="3" name="Picture 2" descr="black frida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20656802">
              <a:off x="2593077" y="10932645"/>
              <a:ext cx="4402027" cy="2362453"/>
            </a:xfrm>
            <a:prstGeom prst="rect">
              <a:avLst/>
            </a:prstGeom>
          </p:spPr>
        </p:pic>
        <p:sp>
          <p:nvSpPr>
            <p:cNvPr id="9" name="Rectangle 8"/>
            <p:cNvSpPr/>
            <p:nvPr/>
          </p:nvSpPr>
          <p:spPr>
            <a:xfrm>
              <a:off x="5397530" y="10466333"/>
              <a:ext cx="1018087" cy="739417"/>
            </a:xfrm>
            <a:custGeom>
              <a:avLst/>
              <a:gdLst>
                <a:gd name="connsiteX0" fmla="*/ 0 w 1018087"/>
                <a:gd name="connsiteY0" fmla="*/ 0 h 302880"/>
                <a:gd name="connsiteX1" fmla="*/ 1018087 w 1018087"/>
                <a:gd name="connsiteY1" fmla="*/ 0 h 302880"/>
                <a:gd name="connsiteX2" fmla="*/ 1018087 w 1018087"/>
                <a:gd name="connsiteY2" fmla="*/ 302880 h 302880"/>
                <a:gd name="connsiteX3" fmla="*/ 0 w 1018087"/>
                <a:gd name="connsiteY3" fmla="*/ 302880 h 302880"/>
                <a:gd name="connsiteX4" fmla="*/ 0 w 1018087"/>
                <a:gd name="connsiteY4" fmla="*/ 0 h 302880"/>
                <a:gd name="connsiteX0" fmla="*/ 0 w 1018087"/>
                <a:gd name="connsiteY0" fmla="*/ 0 h 302880"/>
                <a:gd name="connsiteX1" fmla="*/ 1018087 w 1018087"/>
                <a:gd name="connsiteY1" fmla="*/ 0 h 302880"/>
                <a:gd name="connsiteX2" fmla="*/ 957871 w 1018087"/>
                <a:gd name="connsiteY2" fmla="*/ 198872 h 302880"/>
                <a:gd name="connsiteX3" fmla="*/ 0 w 1018087"/>
                <a:gd name="connsiteY3" fmla="*/ 302880 h 302880"/>
                <a:gd name="connsiteX4" fmla="*/ 0 w 1018087"/>
                <a:gd name="connsiteY4" fmla="*/ 0 h 302880"/>
                <a:gd name="connsiteX0" fmla="*/ 0 w 1018087"/>
                <a:gd name="connsiteY0" fmla="*/ 0 h 344658"/>
                <a:gd name="connsiteX1" fmla="*/ 1018087 w 1018087"/>
                <a:gd name="connsiteY1" fmla="*/ 0 h 344658"/>
                <a:gd name="connsiteX2" fmla="*/ 957871 w 1018087"/>
                <a:gd name="connsiteY2" fmla="*/ 198872 h 344658"/>
                <a:gd name="connsiteX3" fmla="*/ 0 w 1018087"/>
                <a:gd name="connsiteY3" fmla="*/ 302880 h 344658"/>
                <a:gd name="connsiteX4" fmla="*/ 0 w 1018087"/>
                <a:gd name="connsiteY4" fmla="*/ 0 h 344658"/>
                <a:gd name="connsiteX0" fmla="*/ 5396 w 1023483"/>
                <a:gd name="connsiteY0" fmla="*/ 0 h 717798"/>
                <a:gd name="connsiteX1" fmla="*/ 1023483 w 1023483"/>
                <a:gd name="connsiteY1" fmla="*/ 0 h 717798"/>
                <a:gd name="connsiteX2" fmla="*/ 963267 w 1023483"/>
                <a:gd name="connsiteY2" fmla="*/ 198872 h 717798"/>
                <a:gd name="connsiteX3" fmla="*/ 76560 w 1023483"/>
                <a:gd name="connsiteY3" fmla="*/ 717219 h 717798"/>
                <a:gd name="connsiteX4" fmla="*/ 5396 w 1023483"/>
                <a:gd name="connsiteY4" fmla="*/ 302880 h 717798"/>
                <a:gd name="connsiteX5" fmla="*/ 5396 w 1023483"/>
                <a:gd name="connsiteY5" fmla="*/ 0 h 717798"/>
                <a:gd name="connsiteX0" fmla="*/ 12991 w 1031078"/>
                <a:gd name="connsiteY0" fmla="*/ 0 h 728730"/>
                <a:gd name="connsiteX1" fmla="*/ 1031078 w 1031078"/>
                <a:gd name="connsiteY1" fmla="*/ 0 h 728730"/>
                <a:gd name="connsiteX2" fmla="*/ 970862 w 1031078"/>
                <a:gd name="connsiteY2" fmla="*/ 198872 h 728730"/>
                <a:gd name="connsiteX3" fmla="*/ 73207 w 1031078"/>
                <a:gd name="connsiteY3" fmla="*/ 728167 h 728730"/>
                <a:gd name="connsiteX4" fmla="*/ 12991 w 1031078"/>
                <a:gd name="connsiteY4" fmla="*/ 302880 h 728730"/>
                <a:gd name="connsiteX5" fmla="*/ 12991 w 1031078"/>
                <a:gd name="connsiteY5" fmla="*/ 0 h 728730"/>
                <a:gd name="connsiteX0" fmla="*/ 796 w 1018883"/>
                <a:gd name="connsiteY0" fmla="*/ 0 h 728730"/>
                <a:gd name="connsiteX1" fmla="*/ 1018883 w 1018883"/>
                <a:gd name="connsiteY1" fmla="*/ 0 h 728730"/>
                <a:gd name="connsiteX2" fmla="*/ 958667 w 1018883"/>
                <a:gd name="connsiteY2" fmla="*/ 198872 h 728730"/>
                <a:gd name="connsiteX3" fmla="*/ 78849 w 1018883"/>
                <a:gd name="connsiteY3" fmla="*/ 728167 h 728730"/>
                <a:gd name="connsiteX4" fmla="*/ 796 w 1018883"/>
                <a:gd name="connsiteY4" fmla="*/ 302880 h 728730"/>
                <a:gd name="connsiteX5" fmla="*/ 796 w 1018883"/>
                <a:gd name="connsiteY5" fmla="*/ 0 h 728730"/>
                <a:gd name="connsiteX0" fmla="*/ 0 w 1018087"/>
                <a:gd name="connsiteY0" fmla="*/ 0 h 739417"/>
                <a:gd name="connsiteX1" fmla="*/ 1018087 w 1018087"/>
                <a:gd name="connsiteY1" fmla="*/ 0 h 739417"/>
                <a:gd name="connsiteX2" fmla="*/ 957871 w 1018087"/>
                <a:gd name="connsiteY2" fmla="*/ 198872 h 739417"/>
                <a:gd name="connsiteX3" fmla="*/ 81620 w 1018087"/>
                <a:gd name="connsiteY3" fmla="*/ 738869 h 739417"/>
                <a:gd name="connsiteX4" fmla="*/ 0 w 1018087"/>
                <a:gd name="connsiteY4" fmla="*/ 302880 h 739417"/>
                <a:gd name="connsiteX5" fmla="*/ 0 w 1018087"/>
                <a:gd name="connsiteY5" fmla="*/ 0 h 7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087" h="739417">
                  <a:moveTo>
                    <a:pt x="0" y="0"/>
                  </a:moveTo>
                  <a:lnTo>
                    <a:pt x="1018087" y="0"/>
                  </a:lnTo>
                  <a:lnTo>
                    <a:pt x="957871" y="198872"/>
                  </a:lnTo>
                  <a:cubicBezTo>
                    <a:pt x="849318" y="253632"/>
                    <a:pt x="241265" y="721534"/>
                    <a:pt x="81620" y="738869"/>
                  </a:cubicBezTo>
                  <a:cubicBezTo>
                    <a:pt x="-78025" y="756204"/>
                    <a:pt x="61128" y="357640"/>
                    <a:pt x="0" y="302880"/>
                  </a:cubicBezTo>
                  <a:lnTo>
                    <a:pt x="0" y="0"/>
                  </a:lnTo>
                  <a:close/>
                </a:path>
              </a:pathLst>
            </a:cu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bg1"/>
                </a:solidFill>
              </a:endParaRPr>
            </a:p>
          </p:txBody>
        </p:sp>
      </p:grpSp>
      <p:grpSp>
        <p:nvGrpSpPr>
          <p:cNvPr id="178" name="Group 177"/>
          <p:cNvGrpSpPr/>
          <p:nvPr/>
        </p:nvGrpSpPr>
        <p:grpSpPr>
          <a:xfrm>
            <a:off x="1294998" y="2750399"/>
            <a:ext cx="4301817" cy="1892826"/>
            <a:chOff x="7710261" y="10853175"/>
            <a:chExt cx="4301817" cy="1892825"/>
          </a:xfrm>
        </p:grpSpPr>
        <p:sp>
          <p:nvSpPr>
            <p:cNvPr id="179" name="Shape 1987"/>
            <p:cNvSpPr/>
            <p:nvPr/>
          </p:nvSpPr>
          <p:spPr>
            <a:xfrm>
              <a:off x="9370314" y="11164163"/>
              <a:ext cx="2641764" cy="967156"/>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tx2">
                      <a:lumMod val="60000"/>
                      <a:lumOff val="40000"/>
                    </a:schemeClr>
                  </a:solidFill>
                  <a:latin typeface="Helvetica Neue"/>
                  <a:ea typeface="Helvetica Neue Thin"/>
                  <a:cs typeface="Helvetica Neue"/>
                  <a:sym typeface="Helvetica"/>
                </a:rPr>
                <a:t>availability</a:t>
              </a:r>
              <a:br>
                <a:rPr lang="en-US" sz="2800" spc="-40" dirty="0">
                  <a:solidFill>
                    <a:schemeClr val="tx2">
                      <a:lumMod val="60000"/>
                      <a:lumOff val="40000"/>
                    </a:schemeClr>
                  </a:solidFill>
                  <a:latin typeface="Helvetica Neue"/>
                  <a:ea typeface="Helvetica Neue Thin"/>
                  <a:cs typeface="Helvetica Neue"/>
                  <a:sym typeface="Helvetica"/>
                </a:rPr>
              </a:br>
              <a:r>
                <a:rPr lang="en-US" sz="2800" spc="-40" dirty="0">
                  <a:solidFill>
                    <a:schemeClr val="tx2">
                      <a:lumMod val="60000"/>
                      <a:lumOff val="40000"/>
                    </a:schemeClr>
                  </a:solidFill>
                  <a:latin typeface="Helvetica Neue"/>
                  <a:ea typeface="Helvetica Neue Thin"/>
                  <a:cs typeface="Helvetica Neue"/>
                  <a:sym typeface="Helvetica"/>
                </a:rPr>
                <a:t>zones</a:t>
              </a:r>
              <a:endParaRPr sz="2800" spc="-40" dirty="0">
                <a:solidFill>
                  <a:schemeClr val="tx2">
                    <a:lumMod val="60000"/>
                    <a:lumOff val="40000"/>
                  </a:schemeClr>
                </a:solidFill>
                <a:latin typeface="Helvetica Neue"/>
                <a:ea typeface="Helvetica Neue Thin"/>
                <a:cs typeface="Helvetica Neue"/>
                <a:sym typeface="Helvetica"/>
              </a:endParaRPr>
            </a:p>
          </p:txBody>
        </p:sp>
        <p:sp>
          <p:nvSpPr>
            <p:cNvPr id="181" name="TextBox 180"/>
            <p:cNvSpPr txBox="1"/>
            <p:nvPr/>
          </p:nvSpPr>
          <p:spPr>
            <a:xfrm>
              <a:off x="7710261" y="10853175"/>
              <a:ext cx="1712879" cy="1892825"/>
            </a:xfrm>
            <a:prstGeom prst="rect">
              <a:avLst/>
            </a:prstGeom>
            <a:noFill/>
          </p:spPr>
          <p:txBody>
            <a:bodyPr wrap="none" lIns="45720" tIns="45720" rIns="45720" bIns="91440" rtlCol="0" anchor="t">
              <a:spAutoFit/>
            </a:bodyPr>
            <a:lstStyle/>
            <a:p>
              <a:pPr algn="ctr"/>
              <a:r>
                <a:rPr lang="en-US" sz="11400" b="1" spc="-20" dirty="0">
                  <a:solidFill>
                    <a:schemeClr val="tx2"/>
                  </a:solidFill>
                  <a:latin typeface="Helvetica Neue"/>
                  <a:cs typeface="Helvetica Neue"/>
                </a:rPr>
                <a:t>19</a:t>
              </a:r>
              <a:endParaRPr lang="en-US" sz="11400" b="1" spc="-20" baseline="54000" dirty="0">
                <a:solidFill>
                  <a:schemeClr val="tx2"/>
                </a:solidFill>
                <a:latin typeface="Helvetica Neue"/>
                <a:cs typeface="Helvetica Neue"/>
              </a:endParaRPr>
            </a:p>
          </p:txBody>
        </p:sp>
      </p:grpSp>
      <p:grpSp>
        <p:nvGrpSpPr>
          <p:cNvPr id="182" name="Group 181"/>
          <p:cNvGrpSpPr/>
          <p:nvPr/>
        </p:nvGrpSpPr>
        <p:grpSpPr>
          <a:xfrm>
            <a:off x="843132" y="8462965"/>
            <a:ext cx="5710960" cy="1892826"/>
            <a:chOff x="7164792" y="10853175"/>
            <a:chExt cx="5710959" cy="1892825"/>
          </a:xfrm>
        </p:grpSpPr>
        <p:sp>
          <p:nvSpPr>
            <p:cNvPr id="183" name="Shape 1987"/>
            <p:cNvSpPr/>
            <p:nvPr/>
          </p:nvSpPr>
          <p:spPr>
            <a:xfrm>
              <a:off x="9858422" y="11164163"/>
              <a:ext cx="3017329" cy="579357"/>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tx2">
                      <a:lumMod val="60000"/>
                      <a:lumOff val="40000"/>
                    </a:schemeClr>
                  </a:solidFill>
                  <a:latin typeface="Helvetica Neue"/>
                  <a:ea typeface="Helvetica Neue Thin"/>
                  <a:cs typeface="Helvetica Neue"/>
                  <a:sym typeface="Helvetica"/>
                </a:rPr>
                <a:t>transactions/day</a:t>
              </a:r>
              <a:endParaRPr sz="2800" spc="-40" dirty="0">
                <a:solidFill>
                  <a:schemeClr val="tx2">
                    <a:lumMod val="60000"/>
                    <a:lumOff val="40000"/>
                  </a:schemeClr>
                </a:solidFill>
                <a:latin typeface="Helvetica Neue"/>
                <a:ea typeface="Helvetica Neue Thin"/>
                <a:cs typeface="Helvetica Neue"/>
                <a:sym typeface="Helvetica"/>
              </a:endParaRPr>
            </a:p>
          </p:txBody>
        </p:sp>
        <p:sp>
          <p:nvSpPr>
            <p:cNvPr id="184" name="TextBox 183"/>
            <p:cNvSpPr txBox="1"/>
            <p:nvPr/>
          </p:nvSpPr>
          <p:spPr>
            <a:xfrm>
              <a:off x="7164792" y="10853175"/>
              <a:ext cx="2803823" cy="1892825"/>
            </a:xfrm>
            <a:prstGeom prst="rect">
              <a:avLst/>
            </a:prstGeom>
            <a:noFill/>
          </p:spPr>
          <p:txBody>
            <a:bodyPr wrap="none" lIns="45720" tIns="45720" rIns="45720" bIns="91440" rtlCol="0" anchor="t">
              <a:spAutoFit/>
            </a:bodyPr>
            <a:lstStyle/>
            <a:p>
              <a:pPr algn="ctr"/>
              <a:r>
                <a:rPr lang="en-US" sz="11400" b="1" spc="-20" dirty="0">
                  <a:solidFill>
                    <a:schemeClr val="tx2"/>
                  </a:solidFill>
                  <a:latin typeface="Helvetica Neue"/>
                  <a:cs typeface="Helvetica Neue"/>
                </a:rPr>
                <a:t>1B+</a:t>
              </a:r>
              <a:endParaRPr lang="en-US" sz="11400" b="1" spc="-20" baseline="54000" dirty="0">
                <a:solidFill>
                  <a:schemeClr val="tx2"/>
                </a:solidFill>
                <a:latin typeface="Helvetica Neue"/>
                <a:cs typeface="Helvetica Neue"/>
              </a:endParaRPr>
            </a:p>
          </p:txBody>
        </p:sp>
      </p:grpSp>
      <p:grpSp>
        <p:nvGrpSpPr>
          <p:cNvPr id="185" name="Group 184"/>
          <p:cNvGrpSpPr/>
          <p:nvPr/>
        </p:nvGrpSpPr>
        <p:grpSpPr>
          <a:xfrm>
            <a:off x="10366136" y="2832243"/>
            <a:ext cx="3449834" cy="1892826"/>
            <a:chOff x="8115398" y="10853175"/>
            <a:chExt cx="3449834" cy="1892825"/>
          </a:xfrm>
        </p:grpSpPr>
        <p:sp>
          <p:nvSpPr>
            <p:cNvPr id="186" name="Shape 1987"/>
            <p:cNvSpPr/>
            <p:nvPr/>
          </p:nvSpPr>
          <p:spPr>
            <a:xfrm>
              <a:off x="8923468" y="11164163"/>
              <a:ext cx="2641764" cy="579357"/>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defTabSz="912513">
                <a:lnSpc>
                  <a:spcPct val="90000"/>
                </a:lnSpc>
                <a:defRPr sz="1800" spc="0">
                  <a:solidFill>
                    <a:srgbClr val="000000"/>
                  </a:solidFill>
                </a:defRPr>
              </a:pPr>
              <a:r>
                <a:rPr lang="en-US" sz="2800" spc="-40" dirty="0">
                  <a:solidFill>
                    <a:schemeClr val="tx2">
                      <a:lumMod val="60000"/>
                      <a:lumOff val="40000"/>
                    </a:schemeClr>
                  </a:solidFill>
                  <a:latin typeface="Helvetica Neue"/>
                  <a:ea typeface="Helvetica Neue Thin"/>
                  <a:cs typeface="Helvetica Neue"/>
                  <a:sym typeface="Helvetica"/>
                </a:rPr>
                <a:t>regions</a:t>
              </a:r>
              <a:endParaRPr sz="2800" spc="-40" dirty="0">
                <a:solidFill>
                  <a:schemeClr val="tx2">
                    <a:lumMod val="60000"/>
                    <a:lumOff val="40000"/>
                  </a:schemeClr>
                </a:solidFill>
                <a:latin typeface="Helvetica Neue"/>
                <a:ea typeface="Helvetica Neue Thin"/>
                <a:cs typeface="Helvetica Neue"/>
                <a:sym typeface="Helvetica"/>
              </a:endParaRPr>
            </a:p>
          </p:txBody>
        </p:sp>
        <p:sp>
          <p:nvSpPr>
            <p:cNvPr id="187" name="TextBox 186"/>
            <p:cNvSpPr txBox="1"/>
            <p:nvPr/>
          </p:nvSpPr>
          <p:spPr>
            <a:xfrm>
              <a:off x="8115398" y="10853175"/>
              <a:ext cx="902606" cy="1892825"/>
            </a:xfrm>
            <a:prstGeom prst="rect">
              <a:avLst/>
            </a:prstGeom>
            <a:noFill/>
          </p:spPr>
          <p:txBody>
            <a:bodyPr wrap="none" lIns="45720" tIns="45720" rIns="45720" bIns="91440" rtlCol="0" anchor="t">
              <a:spAutoFit/>
            </a:bodyPr>
            <a:lstStyle/>
            <a:p>
              <a:pPr algn="ctr"/>
              <a:r>
                <a:rPr lang="en-US" sz="11400" b="1" spc="-20" dirty="0">
                  <a:solidFill>
                    <a:schemeClr val="tx2"/>
                  </a:solidFill>
                  <a:latin typeface="Helvetica Neue"/>
                  <a:cs typeface="Helvetica Neue"/>
                </a:rPr>
                <a:t>7</a:t>
              </a:r>
              <a:endParaRPr lang="en-US" sz="11400" b="1" spc="-20" baseline="54000" dirty="0">
                <a:solidFill>
                  <a:schemeClr val="tx2"/>
                </a:solidFill>
                <a:latin typeface="Helvetica Neue"/>
                <a:cs typeface="Helvetica Neue"/>
              </a:endParaRPr>
            </a:p>
          </p:txBody>
        </p:sp>
      </p:grpSp>
      <p:grpSp>
        <p:nvGrpSpPr>
          <p:cNvPr id="188" name="Group 187"/>
          <p:cNvGrpSpPr/>
          <p:nvPr/>
        </p:nvGrpSpPr>
        <p:grpSpPr>
          <a:xfrm>
            <a:off x="6990129" y="8604085"/>
            <a:ext cx="4209322" cy="1725269"/>
            <a:chOff x="4239572" y="10853175"/>
            <a:chExt cx="4209321" cy="1725269"/>
          </a:xfrm>
        </p:grpSpPr>
        <p:sp>
          <p:nvSpPr>
            <p:cNvPr id="189" name="Shape 1987"/>
            <p:cNvSpPr/>
            <p:nvPr/>
          </p:nvSpPr>
          <p:spPr>
            <a:xfrm>
              <a:off x="4937127" y="11999087"/>
              <a:ext cx="2641763" cy="579357"/>
            </a:xfrm>
            <a:prstGeom prst="rect">
              <a:avLst/>
            </a:prstGeom>
            <a:ln w="12700">
              <a:miter lim="400000"/>
            </a:ln>
            <a:extLst>
              <a:ext uri="{C572A759-6A51-4108-AA02-DFA0A04FC94B}">
                <ma14:wrappingTextBoxFlag xmlns:ma14="http://schemas.microsoft.com/office/mac/drawingml/2011/main" val="1"/>
              </a:ext>
            </a:extLst>
          </p:spPr>
          <p:txBody>
            <a:bodyPr wrap="square" lIns="91297" tIns="91297" rIns="91297" bIns="91297">
              <a:spAutoFit/>
            </a:bodyPr>
            <a:lstStyle/>
            <a:p>
              <a:pPr algn="ctr" defTabSz="912513">
                <a:lnSpc>
                  <a:spcPct val="90000"/>
                </a:lnSpc>
                <a:defRPr sz="1800" spc="0">
                  <a:solidFill>
                    <a:srgbClr val="000000"/>
                  </a:solidFill>
                </a:defRPr>
              </a:pPr>
              <a:r>
                <a:rPr lang="en-US" sz="2800" spc="-40" dirty="0">
                  <a:solidFill>
                    <a:schemeClr val="tx2">
                      <a:lumMod val="60000"/>
                      <a:lumOff val="40000"/>
                    </a:schemeClr>
                  </a:solidFill>
                  <a:latin typeface="Helvetica Neue"/>
                  <a:ea typeface="Helvetica Neue Thin"/>
                  <a:cs typeface="Helvetica Neue"/>
                  <a:sym typeface="Helvetica"/>
                </a:rPr>
                <a:t>API availability</a:t>
              </a:r>
              <a:endParaRPr sz="2800" spc="-40" dirty="0">
                <a:solidFill>
                  <a:schemeClr val="tx2">
                    <a:lumMod val="60000"/>
                    <a:lumOff val="40000"/>
                  </a:schemeClr>
                </a:solidFill>
                <a:latin typeface="Helvetica Neue"/>
                <a:ea typeface="Helvetica Neue Thin"/>
                <a:cs typeface="Helvetica Neue"/>
                <a:sym typeface="Helvetica"/>
              </a:endParaRPr>
            </a:p>
          </p:txBody>
        </p:sp>
        <p:sp>
          <p:nvSpPr>
            <p:cNvPr id="190" name="TextBox 189"/>
            <p:cNvSpPr txBox="1"/>
            <p:nvPr/>
          </p:nvSpPr>
          <p:spPr>
            <a:xfrm>
              <a:off x="4239572" y="10853175"/>
              <a:ext cx="4209321" cy="1492716"/>
            </a:xfrm>
            <a:prstGeom prst="rect">
              <a:avLst/>
            </a:prstGeom>
            <a:noFill/>
          </p:spPr>
          <p:txBody>
            <a:bodyPr wrap="none" lIns="45720" tIns="45720" rIns="45720" bIns="91440" rtlCol="0" anchor="t">
              <a:spAutoFit/>
            </a:bodyPr>
            <a:lstStyle/>
            <a:p>
              <a:pPr algn="ctr"/>
              <a:r>
                <a:rPr lang="en-US" sz="8800" b="1" spc="-20" dirty="0">
                  <a:solidFill>
                    <a:schemeClr val="tx2"/>
                  </a:solidFill>
                  <a:latin typeface="Helvetica Neue"/>
                  <a:cs typeface="Helvetica Neue"/>
                </a:rPr>
                <a:t>99.999</a:t>
              </a:r>
              <a:r>
                <a:rPr lang="en-US" sz="8000" b="1" spc="-20" baseline="54000" dirty="0">
                  <a:solidFill>
                    <a:schemeClr val="tx2"/>
                  </a:solidFill>
                  <a:latin typeface="Helvetica Neue"/>
                  <a:cs typeface="Helvetica Neue"/>
                </a:rPr>
                <a:t>%</a:t>
              </a:r>
              <a:endParaRPr lang="en-US" sz="11400" b="1" spc="-20" baseline="54000" dirty="0">
                <a:solidFill>
                  <a:schemeClr val="tx2"/>
                </a:solidFill>
                <a:latin typeface="Helvetica Neue"/>
                <a:cs typeface="Helvetica Neue"/>
              </a:endParaRPr>
            </a:p>
          </p:txBody>
        </p:sp>
      </p:grpSp>
      <p:grpSp>
        <p:nvGrpSpPr>
          <p:cNvPr id="180" name="Group 179"/>
          <p:cNvGrpSpPr/>
          <p:nvPr/>
        </p:nvGrpSpPr>
        <p:grpSpPr>
          <a:xfrm>
            <a:off x="22104809" y="523317"/>
            <a:ext cx="1887958" cy="2059408"/>
            <a:chOff x="22104809" y="523317"/>
            <a:chExt cx="1887958" cy="2059408"/>
          </a:xfrm>
        </p:grpSpPr>
        <p:sp>
          <p:nvSpPr>
            <p:cNvPr id="191" name="Oval 190"/>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Group 191"/>
            <p:cNvGrpSpPr>
              <a:grpSpLocks noChangeAspect="1"/>
            </p:cNvGrpSpPr>
            <p:nvPr/>
          </p:nvGrpSpPr>
          <p:grpSpPr>
            <a:xfrm>
              <a:off x="22358554" y="719135"/>
              <a:ext cx="290459" cy="290119"/>
              <a:chOff x="9813921" y="4686505"/>
              <a:chExt cx="1144341" cy="1143000"/>
            </a:xfrm>
          </p:grpSpPr>
          <p:sp>
            <p:nvSpPr>
              <p:cNvPr id="243"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44"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93" name="Group 192"/>
            <p:cNvGrpSpPr>
              <a:grpSpLocks noChangeAspect="1"/>
            </p:cNvGrpSpPr>
            <p:nvPr/>
          </p:nvGrpSpPr>
          <p:grpSpPr>
            <a:xfrm>
              <a:off x="23518393" y="1764182"/>
              <a:ext cx="290119" cy="290119"/>
              <a:chOff x="15956761" y="7275716"/>
              <a:chExt cx="914400" cy="914400"/>
            </a:xfrm>
          </p:grpSpPr>
          <p:sp>
            <p:nvSpPr>
              <p:cNvPr id="241"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242"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94" name="Group 193"/>
            <p:cNvGrpSpPr>
              <a:grpSpLocks noChangeAspect="1"/>
            </p:cNvGrpSpPr>
            <p:nvPr/>
          </p:nvGrpSpPr>
          <p:grpSpPr>
            <a:xfrm>
              <a:off x="22284249" y="1772383"/>
              <a:ext cx="289904" cy="289867"/>
              <a:chOff x="9430813" y="8581487"/>
              <a:chExt cx="1133009" cy="1132864"/>
            </a:xfrm>
          </p:grpSpPr>
          <p:sp>
            <p:nvSpPr>
              <p:cNvPr id="239"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40"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95" name="Group 194"/>
            <p:cNvGrpSpPr>
              <a:grpSpLocks noChangeAspect="1"/>
            </p:cNvGrpSpPr>
            <p:nvPr/>
          </p:nvGrpSpPr>
          <p:grpSpPr>
            <a:xfrm>
              <a:off x="23702863" y="1213748"/>
              <a:ext cx="289904" cy="289867"/>
              <a:chOff x="16566895" y="10691701"/>
              <a:chExt cx="1142154" cy="1142008"/>
            </a:xfrm>
          </p:grpSpPr>
          <p:sp>
            <p:nvSpPr>
              <p:cNvPr id="237"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38"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196" name="Group 195"/>
            <p:cNvGrpSpPr>
              <a:grpSpLocks noChangeAspect="1"/>
            </p:cNvGrpSpPr>
            <p:nvPr/>
          </p:nvGrpSpPr>
          <p:grpSpPr>
            <a:xfrm>
              <a:off x="22744142" y="1988365"/>
              <a:ext cx="594436" cy="594360"/>
              <a:chOff x="22905421" y="2062250"/>
              <a:chExt cx="289904" cy="289867"/>
            </a:xfrm>
          </p:grpSpPr>
          <p:sp>
            <p:nvSpPr>
              <p:cNvPr id="232"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233" name="Group 232"/>
              <p:cNvGrpSpPr>
                <a:grpSpLocks noChangeAspect="1"/>
              </p:cNvGrpSpPr>
              <p:nvPr/>
            </p:nvGrpSpPr>
            <p:grpSpPr>
              <a:xfrm>
                <a:off x="22918425" y="2073312"/>
                <a:ext cx="266944" cy="266909"/>
                <a:chOff x="17759408" y="2959111"/>
                <a:chExt cx="1756810" cy="1756581"/>
              </a:xfrm>
              <a:noFill/>
            </p:grpSpPr>
            <p:sp>
              <p:nvSpPr>
                <p:cNvPr id="234"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5"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6"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197" name="Group 196"/>
            <p:cNvGrpSpPr>
              <a:grpSpLocks noChangeAspect="1"/>
            </p:cNvGrpSpPr>
            <p:nvPr/>
          </p:nvGrpSpPr>
          <p:grpSpPr>
            <a:xfrm>
              <a:off x="22904862" y="523317"/>
              <a:ext cx="290459" cy="290119"/>
              <a:chOff x="11838745" y="3905623"/>
              <a:chExt cx="1144341" cy="1143000"/>
            </a:xfrm>
          </p:grpSpPr>
          <p:sp>
            <p:nvSpPr>
              <p:cNvPr id="22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27" name="Group 226"/>
              <p:cNvGrpSpPr/>
              <p:nvPr/>
            </p:nvGrpSpPr>
            <p:grpSpPr>
              <a:xfrm>
                <a:off x="12085261" y="4135648"/>
                <a:ext cx="688937" cy="719013"/>
                <a:chOff x="12085261" y="4135648"/>
                <a:chExt cx="688937" cy="719013"/>
              </a:xfrm>
            </p:grpSpPr>
            <p:grpSp>
              <p:nvGrpSpPr>
                <p:cNvPr id="228" name="Group 227"/>
                <p:cNvGrpSpPr>
                  <a:grpSpLocks noChangeAspect="1"/>
                </p:cNvGrpSpPr>
                <p:nvPr/>
              </p:nvGrpSpPr>
              <p:grpSpPr>
                <a:xfrm>
                  <a:off x="12085261" y="4135648"/>
                  <a:ext cx="688937" cy="682951"/>
                  <a:chOff x="4056063" y="6008688"/>
                  <a:chExt cx="182562" cy="180975"/>
                </a:xfrm>
              </p:grpSpPr>
              <p:sp>
                <p:nvSpPr>
                  <p:cNvPr id="230"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31"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29"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98" name="Group 197"/>
            <p:cNvGrpSpPr>
              <a:grpSpLocks noChangeAspect="1"/>
            </p:cNvGrpSpPr>
            <p:nvPr/>
          </p:nvGrpSpPr>
          <p:grpSpPr>
            <a:xfrm>
              <a:off x="23472548" y="719135"/>
              <a:ext cx="290459" cy="290119"/>
              <a:chOff x="13841925" y="4677102"/>
              <a:chExt cx="1144341" cy="1143000"/>
            </a:xfrm>
          </p:grpSpPr>
          <p:sp>
            <p:nvSpPr>
              <p:cNvPr id="22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21" name="Group 220"/>
              <p:cNvGrpSpPr/>
              <p:nvPr/>
            </p:nvGrpSpPr>
            <p:grpSpPr>
              <a:xfrm>
                <a:off x="13999731" y="4876583"/>
                <a:ext cx="786394" cy="786372"/>
                <a:chOff x="14284301" y="5034157"/>
                <a:chExt cx="786394" cy="786372"/>
              </a:xfrm>
            </p:grpSpPr>
            <p:sp>
              <p:nvSpPr>
                <p:cNvPr id="22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22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22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22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99" name="Group 198"/>
            <p:cNvGrpSpPr/>
            <p:nvPr/>
          </p:nvGrpSpPr>
          <p:grpSpPr>
            <a:xfrm>
              <a:off x="22557157" y="952383"/>
              <a:ext cx="968407" cy="967273"/>
              <a:chOff x="10261154" y="5204997"/>
              <a:chExt cx="3815295" cy="3810826"/>
            </a:xfrm>
          </p:grpSpPr>
          <p:sp>
            <p:nvSpPr>
              <p:cNvPr id="20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206" name="Group 205"/>
              <p:cNvGrpSpPr/>
              <p:nvPr/>
            </p:nvGrpSpPr>
            <p:grpSpPr>
              <a:xfrm>
                <a:off x="10795629" y="6172064"/>
                <a:ext cx="2746345" cy="1876692"/>
                <a:chOff x="10795629" y="6279632"/>
                <a:chExt cx="2746345" cy="1876692"/>
              </a:xfrm>
            </p:grpSpPr>
            <p:grpSp>
              <p:nvGrpSpPr>
                <p:cNvPr id="207" name="Group 334"/>
                <p:cNvGrpSpPr/>
                <p:nvPr/>
              </p:nvGrpSpPr>
              <p:grpSpPr>
                <a:xfrm>
                  <a:off x="10795629" y="6279632"/>
                  <a:ext cx="2746345" cy="929140"/>
                  <a:chOff x="0" y="0"/>
                  <a:chExt cx="2745984" cy="929137"/>
                </a:xfrm>
                <a:solidFill>
                  <a:schemeClr val="bg1"/>
                </a:solidFill>
              </p:grpSpPr>
              <p:sp>
                <p:nvSpPr>
                  <p:cNvPr id="21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1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1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1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1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1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1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208" name="Group 326"/>
                <p:cNvGrpSpPr/>
                <p:nvPr/>
              </p:nvGrpSpPr>
              <p:grpSpPr>
                <a:xfrm>
                  <a:off x="11235407" y="7279312"/>
                  <a:ext cx="1866789" cy="877012"/>
                  <a:chOff x="0" y="0"/>
                  <a:chExt cx="2029469" cy="953561"/>
                </a:xfrm>
                <a:solidFill>
                  <a:srgbClr val="FFFFFF"/>
                </a:solidFill>
              </p:grpSpPr>
              <p:sp>
                <p:nvSpPr>
                  <p:cNvPr id="20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1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1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1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200" name="Group 199"/>
            <p:cNvGrpSpPr/>
            <p:nvPr/>
          </p:nvGrpSpPr>
          <p:grpSpPr>
            <a:xfrm>
              <a:off x="22104809" y="1224426"/>
              <a:ext cx="290119" cy="290119"/>
              <a:chOff x="7728296" y="6647665"/>
              <a:chExt cx="1367839" cy="1367839"/>
            </a:xfrm>
          </p:grpSpPr>
          <p:sp>
            <p:nvSpPr>
              <p:cNvPr id="20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202" name="Group 201"/>
              <p:cNvGrpSpPr/>
              <p:nvPr/>
            </p:nvGrpSpPr>
            <p:grpSpPr>
              <a:xfrm>
                <a:off x="7948854" y="6858000"/>
                <a:ext cx="816030" cy="820374"/>
                <a:chOff x="15893563" y="7396538"/>
                <a:chExt cx="1062193" cy="1067845"/>
              </a:xfrm>
              <a:solidFill>
                <a:srgbClr val="FFFFFF"/>
              </a:solidFill>
            </p:grpSpPr>
            <p:sp>
              <p:nvSpPr>
                <p:cNvPr id="20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0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
        <p:nvSpPr>
          <p:cNvPr id="245" name="Text Placeholder 5"/>
          <p:cNvSpPr>
            <a:spLocks noGrp="1"/>
          </p:cNvSpPr>
          <p:nvPr>
            <p:ph type="body" sz="quarter" idx="10"/>
          </p:nvPr>
        </p:nvSpPr>
        <p:spPr>
          <a:xfrm>
            <a:off x="-69851" y="12742862"/>
            <a:ext cx="24453851" cy="877888"/>
          </a:xfrm>
        </p:spPr>
        <p:txBody>
          <a:bodyPr/>
          <a:lstStyle/>
          <a:p>
            <a:r>
              <a:rPr lang="en-US" dirty="0" smtClean="0"/>
              <a:t>Private Cloud = Public </a:t>
            </a:r>
            <a:r>
              <a:rPr lang="en-US" dirty="0" smtClean="0"/>
              <a:t>Cloud</a:t>
            </a:r>
            <a:endParaRPr lang="en-US" dirty="0" smtClean="0"/>
          </a:p>
        </p:txBody>
      </p:sp>
    </p:spTree>
    <p:extLst>
      <p:ext uri="{BB962C8B-B14F-4D97-AF65-F5344CB8AC3E}">
        <p14:creationId xmlns:p14="http://schemas.microsoft.com/office/powerpoint/2010/main" val="10160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178"/>
                                        </p:tgtEl>
                                        <p:attrNameLst>
                                          <p:attrName>style.visibility</p:attrName>
                                        </p:attrNameLst>
                                      </p:cBhvr>
                                      <p:to>
                                        <p:strVal val="visible"/>
                                      </p:to>
                                    </p:set>
                                    <p:anim calcmode="lin" valueType="num">
                                      <p:cBhvr>
                                        <p:cTn id="7" dur="500" fill="hold"/>
                                        <p:tgtEl>
                                          <p:spTgt spid="178"/>
                                        </p:tgtEl>
                                        <p:attrNameLst>
                                          <p:attrName>ppt_w</p:attrName>
                                        </p:attrNameLst>
                                      </p:cBhvr>
                                      <p:tavLst>
                                        <p:tav tm="0">
                                          <p:val>
                                            <p:fltVal val="0"/>
                                          </p:val>
                                        </p:tav>
                                        <p:tav tm="100000">
                                          <p:val>
                                            <p:strVal val="#ppt_w"/>
                                          </p:val>
                                        </p:tav>
                                      </p:tavLst>
                                    </p:anim>
                                    <p:anim calcmode="lin" valueType="num">
                                      <p:cBhvr>
                                        <p:cTn id="8" dur="500" fill="hold"/>
                                        <p:tgtEl>
                                          <p:spTgt spid="178"/>
                                        </p:tgtEl>
                                        <p:attrNameLst>
                                          <p:attrName>ppt_h</p:attrName>
                                        </p:attrNameLst>
                                      </p:cBhvr>
                                      <p:tavLst>
                                        <p:tav tm="0">
                                          <p:val>
                                            <p:fltVal val="0"/>
                                          </p:val>
                                        </p:tav>
                                        <p:tav tm="100000">
                                          <p:val>
                                            <p:strVal val="#ppt_h"/>
                                          </p:val>
                                        </p:tav>
                                      </p:tavLst>
                                    </p:anim>
                                    <p:animEffect transition="in" filter="fade">
                                      <p:cBhvr>
                                        <p:cTn id="9" dur="500"/>
                                        <p:tgtEl>
                                          <p:spTgt spid="178"/>
                                        </p:tgtEl>
                                      </p:cBhvr>
                                    </p:animEffect>
                                  </p:childTnLst>
                                </p:cTn>
                              </p:par>
                              <p:par>
                                <p:cTn id="10" presetID="53" presetClass="entr" presetSubtype="16" fill="hold" nodeType="withEffect">
                                  <p:stCondLst>
                                    <p:cond delay="750"/>
                                  </p:stCondLst>
                                  <p:childTnLst>
                                    <p:set>
                                      <p:cBhvr>
                                        <p:cTn id="11" dur="1" fill="hold">
                                          <p:stCondLst>
                                            <p:cond delay="0"/>
                                          </p:stCondLst>
                                        </p:cTn>
                                        <p:tgtEl>
                                          <p:spTgt spid="182"/>
                                        </p:tgtEl>
                                        <p:attrNameLst>
                                          <p:attrName>style.visibility</p:attrName>
                                        </p:attrNameLst>
                                      </p:cBhvr>
                                      <p:to>
                                        <p:strVal val="visible"/>
                                      </p:to>
                                    </p:set>
                                    <p:anim calcmode="lin" valueType="num">
                                      <p:cBhvr>
                                        <p:cTn id="12" dur="500" fill="hold"/>
                                        <p:tgtEl>
                                          <p:spTgt spid="182"/>
                                        </p:tgtEl>
                                        <p:attrNameLst>
                                          <p:attrName>ppt_w</p:attrName>
                                        </p:attrNameLst>
                                      </p:cBhvr>
                                      <p:tavLst>
                                        <p:tav tm="0">
                                          <p:val>
                                            <p:fltVal val="0"/>
                                          </p:val>
                                        </p:tav>
                                        <p:tav tm="100000">
                                          <p:val>
                                            <p:strVal val="#ppt_w"/>
                                          </p:val>
                                        </p:tav>
                                      </p:tavLst>
                                    </p:anim>
                                    <p:anim calcmode="lin" valueType="num">
                                      <p:cBhvr>
                                        <p:cTn id="13" dur="500" fill="hold"/>
                                        <p:tgtEl>
                                          <p:spTgt spid="182"/>
                                        </p:tgtEl>
                                        <p:attrNameLst>
                                          <p:attrName>ppt_h</p:attrName>
                                        </p:attrNameLst>
                                      </p:cBhvr>
                                      <p:tavLst>
                                        <p:tav tm="0">
                                          <p:val>
                                            <p:fltVal val="0"/>
                                          </p:val>
                                        </p:tav>
                                        <p:tav tm="100000">
                                          <p:val>
                                            <p:strVal val="#ppt_h"/>
                                          </p:val>
                                        </p:tav>
                                      </p:tavLst>
                                    </p:anim>
                                    <p:animEffect transition="in" filter="fade">
                                      <p:cBhvr>
                                        <p:cTn id="14" dur="500"/>
                                        <p:tgtEl>
                                          <p:spTgt spid="182"/>
                                        </p:tgtEl>
                                      </p:cBhvr>
                                    </p:animEffect>
                                  </p:childTnLst>
                                </p:cTn>
                              </p:par>
                              <p:par>
                                <p:cTn id="15" presetID="53" presetClass="entr" presetSubtype="16" fill="hold" nodeType="withEffect">
                                  <p:stCondLst>
                                    <p:cond delay="1000"/>
                                  </p:stCondLst>
                                  <p:childTnLst>
                                    <p:set>
                                      <p:cBhvr>
                                        <p:cTn id="16" dur="1" fill="hold">
                                          <p:stCondLst>
                                            <p:cond delay="0"/>
                                          </p:stCondLst>
                                        </p:cTn>
                                        <p:tgtEl>
                                          <p:spTgt spid="188"/>
                                        </p:tgtEl>
                                        <p:attrNameLst>
                                          <p:attrName>style.visibility</p:attrName>
                                        </p:attrNameLst>
                                      </p:cBhvr>
                                      <p:to>
                                        <p:strVal val="visible"/>
                                      </p:to>
                                    </p:set>
                                    <p:anim calcmode="lin" valueType="num">
                                      <p:cBhvr>
                                        <p:cTn id="17" dur="500" fill="hold"/>
                                        <p:tgtEl>
                                          <p:spTgt spid="188"/>
                                        </p:tgtEl>
                                        <p:attrNameLst>
                                          <p:attrName>ppt_w</p:attrName>
                                        </p:attrNameLst>
                                      </p:cBhvr>
                                      <p:tavLst>
                                        <p:tav tm="0">
                                          <p:val>
                                            <p:fltVal val="0"/>
                                          </p:val>
                                        </p:tav>
                                        <p:tav tm="100000">
                                          <p:val>
                                            <p:strVal val="#ppt_w"/>
                                          </p:val>
                                        </p:tav>
                                      </p:tavLst>
                                    </p:anim>
                                    <p:anim calcmode="lin" valueType="num">
                                      <p:cBhvr>
                                        <p:cTn id="18" dur="500" fill="hold"/>
                                        <p:tgtEl>
                                          <p:spTgt spid="188"/>
                                        </p:tgtEl>
                                        <p:attrNameLst>
                                          <p:attrName>ppt_h</p:attrName>
                                        </p:attrNameLst>
                                      </p:cBhvr>
                                      <p:tavLst>
                                        <p:tav tm="0">
                                          <p:val>
                                            <p:fltVal val="0"/>
                                          </p:val>
                                        </p:tav>
                                        <p:tav tm="100000">
                                          <p:val>
                                            <p:strVal val="#ppt_h"/>
                                          </p:val>
                                        </p:tav>
                                      </p:tavLst>
                                    </p:anim>
                                    <p:animEffect transition="in" filter="fade">
                                      <p:cBhvr>
                                        <p:cTn id="19" dur="500"/>
                                        <p:tgtEl>
                                          <p:spTgt spid="188"/>
                                        </p:tgtEl>
                                      </p:cBhvr>
                                    </p:animEffect>
                                  </p:childTnLst>
                                </p:cTn>
                              </p:par>
                              <p:par>
                                <p:cTn id="20" presetID="53" presetClass="entr" presetSubtype="16" fill="hold" nodeType="withEffect">
                                  <p:stCondLst>
                                    <p:cond delay="1250"/>
                                  </p:stCondLst>
                                  <p:childTnLst>
                                    <p:set>
                                      <p:cBhvr>
                                        <p:cTn id="21" dur="1" fill="hold">
                                          <p:stCondLst>
                                            <p:cond delay="0"/>
                                          </p:stCondLst>
                                        </p:cTn>
                                        <p:tgtEl>
                                          <p:spTgt spid="185"/>
                                        </p:tgtEl>
                                        <p:attrNameLst>
                                          <p:attrName>style.visibility</p:attrName>
                                        </p:attrNameLst>
                                      </p:cBhvr>
                                      <p:to>
                                        <p:strVal val="visible"/>
                                      </p:to>
                                    </p:set>
                                    <p:anim calcmode="lin" valueType="num">
                                      <p:cBhvr>
                                        <p:cTn id="22" dur="500" fill="hold"/>
                                        <p:tgtEl>
                                          <p:spTgt spid="185"/>
                                        </p:tgtEl>
                                        <p:attrNameLst>
                                          <p:attrName>ppt_w</p:attrName>
                                        </p:attrNameLst>
                                      </p:cBhvr>
                                      <p:tavLst>
                                        <p:tav tm="0">
                                          <p:val>
                                            <p:fltVal val="0"/>
                                          </p:val>
                                        </p:tav>
                                        <p:tav tm="100000">
                                          <p:val>
                                            <p:strVal val="#ppt_w"/>
                                          </p:val>
                                        </p:tav>
                                      </p:tavLst>
                                    </p:anim>
                                    <p:anim calcmode="lin" valueType="num">
                                      <p:cBhvr>
                                        <p:cTn id="23" dur="500" fill="hold"/>
                                        <p:tgtEl>
                                          <p:spTgt spid="185"/>
                                        </p:tgtEl>
                                        <p:attrNameLst>
                                          <p:attrName>ppt_h</p:attrName>
                                        </p:attrNameLst>
                                      </p:cBhvr>
                                      <p:tavLst>
                                        <p:tav tm="0">
                                          <p:val>
                                            <p:fltVal val="0"/>
                                          </p:val>
                                        </p:tav>
                                        <p:tav tm="100000">
                                          <p:val>
                                            <p:strVal val="#ppt_h"/>
                                          </p:val>
                                        </p:tav>
                                      </p:tavLst>
                                    </p:anim>
                                    <p:animEffect transition="in" filter="fade">
                                      <p:cBhvr>
                                        <p:cTn id="24" dur="500"/>
                                        <p:tgtEl>
                                          <p:spTgt spid="18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fade">
                                      <p:cBhvr>
                                        <p:cTn id="33" dur="500"/>
                                        <p:tgtEl>
                                          <p:spTgt spid="169"/>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72"/>
                                        </p:tgtEl>
                                        <p:attrNameLst>
                                          <p:attrName>style.visibility</p:attrName>
                                        </p:attrNameLst>
                                      </p:cBhvr>
                                      <p:to>
                                        <p:strVal val="visible"/>
                                      </p:to>
                                    </p:set>
                                    <p:animEffect transition="in" filter="fade">
                                      <p:cBhvr>
                                        <p:cTn id="37" dur="500"/>
                                        <p:tgtEl>
                                          <p:spTgt spid="17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75"/>
                                        </p:tgtEl>
                                        <p:attrNameLst>
                                          <p:attrName>style.visibility</p:attrName>
                                        </p:attrNameLst>
                                      </p:cBhvr>
                                      <p:to>
                                        <p:strVal val="visible"/>
                                      </p:to>
                                    </p:set>
                                    <p:animEffect transition="in" filter="fade">
                                      <p:cBhvr>
                                        <p:cTn id="4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tx2"/>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t>©2015 Apigee. All Rights Reserved. </a:t>
            </a:r>
            <a:endParaRPr lang="en-US"/>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29</a:t>
            </a:fld>
            <a:endParaRPr lang="en-US" kern="1200" spc="0" dirty="0">
              <a:solidFill>
                <a:srgbClr val="5A5A5A">
                  <a:lumMod val="40000"/>
                  <a:lumOff val="60000"/>
                </a:srgbClr>
              </a:solidFill>
              <a:ea typeface="+mn-ea"/>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3" name="Group 72"/>
          <p:cNvGrpSpPr/>
          <p:nvPr/>
        </p:nvGrpSpPr>
        <p:grpSpPr>
          <a:xfrm>
            <a:off x="9178867" y="8752542"/>
            <a:ext cx="1366826" cy="1366652"/>
            <a:chOff x="8574310" y="9117768"/>
            <a:chExt cx="1366826" cy="1366652"/>
          </a:xfrm>
        </p:grpSpPr>
        <p:sp>
          <p:nvSpPr>
            <p:cNvPr id="74"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75"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76" name="TextBox 75"/>
          <p:cNvSpPr txBox="1"/>
          <p:nvPr/>
        </p:nvSpPr>
        <p:spPr>
          <a:xfrm>
            <a:off x="1266115" y="9020895"/>
            <a:ext cx="7572356"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Monitor</a:t>
            </a:r>
          </a:p>
        </p:txBody>
      </p:sp>
      <p:grpSp>
        <p:nvGrpSpPr>
          <p:cNvPr id="83" name="Group 82"/>
          <p:cNvGrpSpPr/>
          <p:nvPr/>
        </p:nvGrpSpPr>
        <p:grpSpPr>
          <a:xfrm>
            <a:off x="11502983" y="9882283"/>
            <a:ext cx="1366826" cy="1366652"/>
            <a:chOff x="11502983" y="10523086"/>
            <a:chExt cx="1366826" cy="1366652"/>
          </a:xfrm>
        </p:grpSpPr>
        <p:sp>
          <p:nvSpPr>
            <p:cNvPr id="8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86" name="Group 85"/>
            <p:cNvGrpSpPr/>
            <p:nvPr/>
          </p:nvGrpSpPr>
          <p:grpSpPr>
            <a:xfrm>
              <a:off x="11613311" y="10633401"/>
              <a:ext cx="1146170" cy="1146022"/>
              <a:chOff x="11564293" y="10575247"/>
              <a:chExt cx="1258575" cy="1258412"/>
            </a:xfrm>
          </p:grpSpPr>
          <p:sp>
            <p:nvSpPr>
              <p:cNvPr id="8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70" name="TextBox 69"/>
          <p:cNvSpPr txBox="1"/>
          <p:nvPr/>
        </p:nvSpPr>
        <p:spPr>
          <a:xfrm>
            <a:off x="721429" y="6887837"/>
            <a:ext cx="7177898"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Analyze</a:t>
            </a:r>
          </a:p>
        </p:txBody>
      </p:sp>
    </p:spTree>
    <p:extLst>
      <p:ext uri="{BB962C8B-B14F-4D97-AF65-F5344CB8AC3E}">
        <p14:creationId xmlns:p14="http://schemas.microsoft.com/office/powerpoint/2010/main" val="33741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a:t>
            </a:fld>
            <a:endParaRPr lang="en-US" kern="1200" spc="0" dirty="0">
              <a:solidFill>
                <a:srgbClr val="5A5A5A">
                  <a:lumMod val="40000"/>
                  <a:lumOff val="60000"/>
                </a:srgbClr>
              </a:solidFill>
              <a:ea typeface="+mn-ea"/>
            </a:endParaRPr>
          </a:p>
        </p:txBody>
      </p:sp>
      <p:sp>
        <p:nvSpPr>
          <p:cNvPr id="4" name="Footer Placeholder 3"/>
          <p:cNvSpPr>
            <a:spLocks noGrp="1"/>
          </p:cNvSpPr>
          <p:nvPr>
            <p:ph type="ftr" sz="quarter" idx="3"/>
          </p:nvPr>
        </p:nvSpPr>
        <p:spPr/>
        <p:txBody>
          <a:bodyPr/>
          <a:lstStyle/>
          <a:p>
            <a:r>
              <a:rPr lang="en-US" smtClean="0"/>
              <a:t>©2015 Apigee. All Rights Reserved.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585104603"/>
              </p:ext>
            </p:extLst>
          </p:nvPr>
        </p:nvGraphicFramePr>
        <p:xfrm>
          <a:off x="956213" y="2460657"/>
          <a:ext cx="20795889" cy="9662160"/>
        </p:xfrm>
        <a:graphic>
          <a:graphicData uri="http://schemas.openxmlformats.org/drawingml/2006/table">
            <a:tbl>
              <a:tblPr firstRow="1" bandRow="1">
                <a:tableStyleId>{33BA23B1-9221-436E-865A-0063620EA4FD}</a:tableStyleId>
              </a:tblPr>
              <a:tblGrid>
                <a:gridCol w="5094655"/>
                <a:gridCol w="3212188"/>
                <a:gridCol w="12489046"/>
              </a:tblGrid>
              <a:tr h="0">
                <a:tc>
                  <a:txBody>
                    <a:bodyPr/>
                    <a:lstStyle/>
                    <a:p>
                      <a:pPr algn="ctr"/>
                      <a:r>
                        <a:rPr lang="en-US" sz="4000" b="0" i="0" dirty="0" smtClean="0"/>
                        <a:t>Time</a:t>
                      </a:r>
                      <a:endParaRPr lang="en-US" sz="4000" b="0" i="0" dirty="0"/>
                    </a:p>
                  </a:txBody>
                  <a:tcPr/>
                </a:tc>
                <a:tc>
                  <a:txBody>
                    <a:bodyPr/>
                    <a:lstStyle/>
                    <a:p>
                      <a:pPr algn="ctr"/>
                      <a:r>
                        <a:rPr lang="en-US" sz="4000" b="0" i="0" dirty="0" smtClean="0"/>
                        <a:t>Duration  (min)</a:t>
                      </a:r>
                      <a:endParaRPr lang="en-US" sz="4000" b="0" i="0" dirty="0"/>
                    </a:p>
                  </a:txBody>
                  <a:tcPr/>
                </a:tc>
                <a:tc>
                  <a:txBody>
                    <a:bodyPr/>
                    <a:lstStyle/>
                    <a:p>
                      <a:pPr algn="ctr"/>
                      <a:r>
                        <a:rPr lang="en-US" sz="4000" b="0" i="0" dirty="0" smtClean="0"/>
                        <a:t>Topics</a:t>
                      </a:r>
                      <a:endParaRPr lang="en-US" sz="4000" b="0" i="0" dirty="0"/>
                    </a:p>
                  </a:txBody>
                  <a:tcPr/>
                </a:tc>
              </a:tr>
              <a:tr h="370840">
                <a:tc>
                  <a:txBody>
                    <a:bodyPr/>
                    <a:lstStyle/>
                    <a:p>
                      <a:pPr algn="ctr"/>
                      <a:r>
                        <a:rPr lang="ro-RO" i="0" dirty="0" smtClean="0"/>
                        <a:t>09:00 AM - 09:30 AM</a:t>
                      </a:r>
                    </a:p>
                  </a:txBody>
                  <a:tcPr/>
                </a:tc>
                <a:tc>
                  <a:txBody>
                    <a:bodyPr/>
                    <a:lstStyle/>
                    <a:p>
                      <a:pPr algn="ctr"/>
                      <a:r>
                        <a:rPr lang="en-US" i="0" dirty="0" smtClean="0"/>
                        <a:t>30 </a:t>
                      </a:r>
                      <a:endParaRPr lang="en-US" i="0" dirty="0"/>
                    </a:p>
                  </a:txBody>
                  <a:tcPr/>
                </a:tc>
                <a:tc>
                  <a:txBody>
                    <a:bodyPr/>
                    <a:lstStyle/>
                    <a:p>
                      <a:pPr algn="ctr"/>
                      <a:r>
                        <a:rPr lang="en-US" i="0" dirty="0" smtClean="0"/>
                        <a:t>Apigee Edge Overview</a:t>
                      </a:r>
                      <a:endParaRPr lang="en-US" i="0" dirty="0"/>
                    </a:p>
                  </a:txBody>
                  <a:tcPr/>
                </a:tc>
              </a:tr>
              <a:tr h="370840">
                <a:tc>
                  <a:txBody>
                    <a:bodyPr/>
                    <a:lstStyle/>
                    <a:p>
                      <a:pPr algn="ctr"/>
                      <a:r>
                        <a:rPr lang="ro-RO" i="0" dirty="0" smtClean="0"/>
                        <a:t>09:30 AM - 10:00 AM</a:t>
                      </a:r>
                      <a:endParaRPr lang="en-US" i="0" dirty="0"/>
                    </a:p>
                  </a:txBody>
                  <a:tcPr/>
                </a:tc>
                <a:tc>
                  <a:txBody>
                    <a:bodyPr/>
                    <a:lstStyle/>
                    <a:p>
                      <a:pPr algn="ctr"/>
                      <a:r>
                        <a:rPr lang="en-US" i="0" dirty="0" smtClean="0"/>
                        <a:t>30</a:t>
                      </a:r>
                      <a:endParaRPr lang="en-US" i="0" dirty="0"/>
                    </a:p>
                  </a:txBody>
                  <a:tcPr/>
                </a:tc>
                <a:tc>
                  <a:txBody>
                    <a:bodyPr/>
                    <a:lstStyle/>
                    <a:p>
                      <a:pPr algn="ctr"/>
                      <a:r>
                        <a:rPr lang="en-US" i="0" baseline="0" dirty="0" smtClean="0"/>
                        <a:t>Apigee Edge Demonstration</a:t>
                      </a:r>
                      <a:endParaRPr lang="en-US" i="0" dirty="0"/>
                    </a:p>
                  </a:txBody>
                  <a:tcPr/>
                </a:tc>
              </a:tr>
              <a:tr h="370840">
                <a:tc>
                  <a:txBody>
                    <a:bodyPr/>
                    <a:lstStyle/>
                    <a:p>
                      <a:pPr algn="ctr"/>
                      <a:r>
                        <a:rPr lang="ro-RO" i="0" dirty="0" smtClean="0"/>
                        <a:t>10:00 AM - 10:45 AM</a:t>
                      </a:r>
                      <a:endParaRPr lang="en-US" i="0" dirty="0"/>
                    </a:p>
                  </a:txBody>
                  <a:tcPr/>
                </a:tc>
                <a:tc>
                  <a:txBody>
                    <a:bodyPr/>
                    <a:lstStyle/>
                    <a:p>
                      <a:pPr algn="ctr"/>
                      <a:r>
                        <a:rPr lang="en-US" i="0" dirty="0" smtClean="0"/>
                        <a:t>45</a:t>
                      </a:r>
                      <a:endParaRPr lang="en-US" i="0" dirty="0"/>
                    </a:p>
                  </a:txBody>
                  <a:tcPr/>
                </a:tc>
                <a:tc>
                  <a:txBody>
                    <a:bodyPr/>
                    <a:lstStyle/>
                    <a:p>
                      <a:pPr algn="ctr"/>
                      <a:r>
                        <a:rPr lang="en-US" i="0" dirty="0" smtClean="0"/>
                        <a:t>Lab 1 - Designing APIs using Swagger</a:t>
                      </a:r>
                      <a:endParaRPr lang="en-US" i="0" dirty="0"/>
                    </a:p>
                  </a:txBody>
                  <a:tcPr/>
                </a:tc>
              </a:tr>
              <a:tr h="370840">
                <a:tc>
                  <a:txBody>
                    <a:bodyPr/>
                    <a:lstStyle/>
                    <a:p>
                      <a:pPr algn="ctr"/>
                      <a:r>
                        <a:rPr lang="ro-RO" i="0" dirty="0" smtClean="0"/>
                        <a:t>10:45 AM - 11:00 AM </a:t>
                      </a:r>
                      <a:endParaRPr lang="en-US" i="0" dirty="0"/>
                    </a:p>
                  </a:txBody>
                  <a:tcPr/>
                </a:tc>
                <a:tc>
                  <a:txBody>
                    <a:bodyPr/>
                    <a:lstStyle/>
                    <a:p>
                      <a:pPr algn="ctr"/>
                      <a:r>
                        <a:rPr lang="en-US" i="0" dirty="0" smtClean="0"/>
                        <a:t>15</a:t>
                      </a:r>
                      <a:endParaRPr lang="en-US" i="0" dirty="0"/>
                    </a:p>
                  </a:txBody>
                  <a:tcPr/>
                </a:tc>
                <a:tc>
                  <a:txBody>
                    <a:bodyPr/>
                    <a:lstStyle/>
                    <a:p>
                      <a:pPr algn="ctr"/>
                      <a:r>
                        <a:rPr lang="en-US" i="0" dirty="0" smtClean="0"/>
                        <a:t>--- Break ---</a:t>
                      </a:r>
                      <a:endParaRPr lang="en-US" i="0" dirty="0"/>
                    </a:p>
                  </a:txBody>
                  <a:tcPr/>
                </a:tc>
              </a:tr>
              <a:tr h="370840">
                <a:tc>
                  <a:txBody>
                    <a:bodyPr/>
                    <a:lstStyle/>
                    <a:p>
                      <a:pPr algn="ctr"/>
                      <a:r>
                        <a:rPr lang="ro-RO" i="0" dirty="0" smtClean="0"/>
                        <a:t>11:00 AM - 11:30 AM</a:t>
                      </a:r>
                      <a:endParaRPr lang="en-US" i="0" dirty="0"/>
                    </a:p>
                  </a:txBody>
                  <a:tcPr/>
                </a:tc>
                <a:tc>
                  <a:txBody>
                    <a:bodyPr/>
                    <a:lstStyle/>
                    <a:p>
                      <a:pPr algn="ctr"/>
                      <a:r>
                        <a:rPr lang="en-US" i="0" dirty="0" smtClean="0"/>
                        <a:t>30</a:t>
                      </a:r>
                      <a:endParaRPr lang="en-US" i="0" dirty="0"/>
                    </a:p>
                  </a:txBody>
                  <a:tcPr/>
                </a:tc>
                <a:tc>
                  <a:txBody>
                    <a:bodyPr/>
                    <a:lstStyle/>
                    <a:p>
                      <a:pPr algn="ctr"/>
                      <a:r>
                        <a:rPr lang="en-US" i="0" dirty="0" smtClean="0"/>
                        <a:t>Lab 2 - Introduction to API BaaS (Backend-as-a-Service)</a:t>
                      </a:r>
                    </a:p>
                  </a:txBody>
                  <a:tcPr/>
                </a:tc>
              </a:tr>
              <a:tr h="370840">
                <a:tc>
                  <a:txBody>
                    <a:bodyPr/>
                    <a:lstStyle/>
                    <a:p>
                      <a:pPr algn="ctr"/>
                      <a:r>
                        <a:rPr lang="ro-RO" i="0" dirty="0" smtClean="0"/>
                        <a:t>11:30 AM - 11:45 AM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3 - Building a simple API Proxy</a:t>
                      </a:r>
                    </a:p>
                  </a:txBody>
                  <a:tcPr/>
                </a:tc>
              </a:tr>
              <a:tr h="370840">
                <a:tc>
                  <a:txBody>
                    <a:bodyPr/>
                    <a:lstStyle/>
                    <a:p>
                      <a:pPr algn="ctr"/>
                      <a:r>
                        <a:rPr lang="en-US" i="0" dirty="0" smtClean="0"/>
                        <a:t>11:45 AM - 12:15 PM</a:t>
                      </a:r>
                      <a:endParaRPr lang="en-US" i="0" dirty="0"/>
                    </a:p>
                  </a:txBody>
                  <a:tcPr/>
                </a:tc>
                <a:tc>
                  <a:txBody>
                    <a:bodyPr/>
                    <a:lstStyle/>
                    <a:p>
                      <a:pPr algn="ctr"/>
                      <a:r>
                        <a:rPr lang="en-US" i="0" dirty="0" smtClean="0"/>
                        <a:t>30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 Lunch Break ---</a:t>
                      </a:r>
                    </a:p>
                  </a:txBody>
                  <a:tcPr/>
                </a:tc>
              </a:tr>
              <a:tr h="370840">
                <a:tc>
                  <a:txBody>
                    <a:bodyPr/>
                    <a:lstStyle/>
                    <a:p>
                      <a:pPr algn="ctr"/>
                      <a:r>
                        <a:rPr lang="en-US" i="0" dirty="0" smtClean="0"/>
                        <a:t>12:15 PM – 01:15 PM</a:t>
                      </a:r>
                      <a:endParaRPr lang="en-US" i="0" dirty="0"/>
                    </a:p>
                  </a:txBody>
                  <a:tcPr/>
                </a:tc>
                <a:tc>
                  <a:txBody>
                    <a:bodyPr/>
                    <a:lstStyle/>
                    <a:p>
                      <a:pPr algn="ctr"/>
                      <a:r>
                        <a:rPr lang="en-US" i="0" dirty="0" smtClean="0"/>
                        <a:t>60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4 - Creating Composite APIs</a:t>
                      </a:r>
                    </a:p>
                  </a:txBody>
                  <a:tcPr/>
                </a:tc>
              </a:tr>
              <a:tr h="370840">
                <a:tc>
                  <a:txBody>
                    <a:bodyPr/>
                    <a:lstStyle/>
                    <a:p>
                      <a:pPr algn="ctr"/>
                      <a:r>
                        <a:rPr lang="en-US" i="0" dirty="0" smtClean="0"/>
                        <a:t>01:15 PM - 01:45 PM</a:t>
                      </a:r>
                      <a:endParaRPr lang="en-US" i="0" dirty="0"/>
                    </a:p>
                  </a:txBody>
                  <a:tcPr/>
                </a:tc>
                <a:tc>
                  <a:txBody>
                    <a:bodyPr/>
                    <a:lstStyle/>
                    <a:p>
                      <a:pPr algn="ctr"/>
                      <a:r>
                        <a:rPr lang="en-US" i="0" dirty="0" smtClean="0"/>
                        <a:t>30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5 - Protecting APIs (Traffic Management)</a:t>
                      </a:r>
                    </a:p>
                  </a:txBody>
                  <a:tcPr/>
                </a:tc>
              </a:tr>
              <a:tr h="370840">
                <a:tc>
                  <a:txBody>
                    <a:bodyPr/>
                    <a:lstStyle/>
                    <a:p>
                      <a:pPr algn="ctr"/>
                      <a:r>
                        <a:rPr lang="en-US" i="0" dirty="0" smtClean="0"/>
                        <a:t>01:45PM - 02:45 PM</a:t>
                      </a:r>
                      <a:endParaRPr lang="en-US" i="0" dirty="0"/>
                    </a:p>
                  </a:txBody>
                  <a:tcPr/>
                </a:tc>
                <a:tc>
                  <a:txBody>
                    <a:bodyPr/>
                    <a:lstStyle/>
                    <a:p>
                      <a:pPr algn="ctr"/>
                      <a:r>
                        <a:rPr lang="en-US" i="0" dirty="0" smtClean="0"/>
                        <a:t>60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6 - Securing APIs (</a:t>
                      </a:r>
                      <a:r>
                        <a:rPr lang="en-US" i="0" dirty="0" err="1" smtClean="0"/>
                        <a:t>OAuth</a:t>
                      </a:r>
                      <a:r>
                        <a:rPr lang="en-US" i="0" dirty="0" smtClean="0"/>
                        <a:t>)</a:t>
                      </a:r>
                    </a:p>
                  </a:txBody>
                  <a:tcPr/>
                </a:tc>
              </a:tr>
              <a:tr h="370840">
                <a:tc>
                  <a:txBody>
                    <a:bodyPr/>
                    <a:lstStyle/>
                    <a:p>
                      <a:pPr algn="ctr"/>
                      <a:r>
                        <a:rPr lang="en-US" i="0" dirty="0" smtClean="0"/>
                        <a:t>02:45 PM - 03:00 PM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 Break ---</a:t>
                      </a:r>
                    </a:p>
                  </a:txBody>
                  <a:tcPr/>
                </a:tc>
              </a:tr>
              <a:tr h="370840">
                <a:tc>
                  <a:txBody>
                    <a:bodyPr/>
                    <a:lstStyle/>
                    <a:p>
                      <a:pPr algn="ctr"/>
                      <a:r>
                        <a:rPr lang="en-US" i="0" dirty="0" smtClean="0"/>
                        <a:t>03:00</a:t>
                      </a:r>
                      <a:r>
                        <a:rPr lang="en-US" i="0" baseline="0" dirty="0" smtClean="0"/>
                        <a:t> </a:t>
                      </a:r>
                      <a:r>
                        <a:rPr lang="en-US" i="0" dirty="0" smtClean="0"/>
                        <a:t>PM – 03:45 PM</a:t>
                      </a:r>
                      <a:endParaRPr lang="en-US" i="0" dirty="0"/>
                    </a:p>
                  </a:txBody>
                  <a:tcPr/>
                </a:tc>
                <a:tc>
                  <a:txBody>
                    <a:bodyPr/>
                    <a:lstStyle/>
                    <a:p>
                      <a:pPr algn="ctr"/>
                      <a:r>
                        <a:rPr lang="en-US" i="0" dirty="0" smtClean="0"/>
                        <a:t>45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7 - Creating custom reports &amp; dashboards</a:t>
                      </a:r>
                    </a:p>
                  </a:txBody>
                  <a:tcPr/>
                </a:tc>
              </a:tr>
              <a:tr h="370840">
                <a:tc>
                  <a:txBody>
                    <a:bodyPr/>
                    <a:lstStyle/>
                    <a:p>
                      <a:pPr algn="ctr"/>
                      <a:r>
                        <a:rPr lang="en-US" i="0" dirty="0" smtClean="0"/>
                        <a:t>03:45</a:t>
                      </a:r>
                      <a:r>
                        <a:rPr lang="en-US" i="0" baseline="0" dirty="0" smtClean="0"/>
                        <a:t> </a:t>
                      </a:r>
                      <a:r>
                        <a:rPr lang="en-US" i="0" dirty="0" smtClean="0"/>
                        <a:t>PM – 04:30 PM</a:t>
                      </a:r>
                      <a:endParaRPr lang="en-US" i="0" dirty="0"/>
                    </a:p>
                  </a:txBody>
                  <a:tcPr/>
                </a:tc>
                <a:tc>
                  <a:txBody>
                    <a:bodyPr/>
                    <a:lstStyle/>
                    <a:p>
                      <a:pPr algn="ctr"/>
                      <a:r>
                        <a:rPr lang="en-US" i="0" dirty="0" smtClean="0"/>
                        <a:t>45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8 - Monitoring API Health</a:t>
                      </a:r>
                    </a:p>
                  </a:txBody>
                  <a:tcPr/>
                </a:tc>
              </a:tr>
              <a:tr h="370840">
                <a:tc>
                  <a:txBody>
                    <a:bodyPr/>
                    <a:lstStyle/>
                    <a:p>
                      <a:pPr algn="ctr"/>
                      <a:r>
                        <a:rPr lang="en-US" i="0" smtClean="0"/>
                        <a:t>04:30 PM – 04:45 </a:t>
                      </a:r>
                      <a:r>
                        <a:rPr lang="en-US" i="0" dirty="0" smtClean="0"/>
                        <a:t>PM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Survey &amp; Wrap Up</a:t>
                      </a:r>
                    </a:p>
                  </a:txBody>
                  <a:tcPr/>
                </a:tc>
              </a:tr>
            </a:tbl>
          </a:graphicData>
        </a:graphic>
      </p:graphicFrame>
    </p:spTree>
    <p:extLst>
      <p:ext uri="{BB962C8B-B14F-4D97-AF65-F5344CB8AC3E}">
        <p14:creationId xmlns:p14="http://schemas.microsoft.com/office/powerpoint/2010/main" val="6155022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4"/>
          <p:cNvSpPr>
            <a:spLocks noGrp="1"/>
          </p:cNvSpPr>
          <p:nvPr>
            <p:ph type="body" sz="quarter" idx="10"/>
          </p:nvPr>
        </p:nvSpPr>
        <p:spPr/>
        <p:txBody>
          <a:bodyPr/>
          <a:lstStyle/>
          <a:p>
            <a:r>
              <a:rPr lang="en-US" dirty="0" smtClean="0"/>
              <a:t>Complete visibility– from app end to backend</a:t>
            </a:r>
          </a:p>
          <a:p>
            <a:r>
              <a:rPr lang="en-US" dirty="0"/>
              <a:t>Automatically and continuously collect all data about your API traffic out of the </a:t>
            </a:r>
            <a:r>
              <a:rPr lang="en-US" dirty="0" smtClean="0"/>
              <a:t>box</a:t>
            </a:r>
          </a:p>
          <a:p>
            <a:endParaRPr lang="en-US" dirty="0"/>
          </a:p>
        </p:txBody>
      </p:sp>
      <p:sp>
        <p:nvSpPr>
          <p:cNvPr id="2" name="Title 1"/>
          <p:cNvSpPr>
            <a:spLocks noGrp="1"/>
          </p:cNvSpPr>
          <p:nvPr>
            <p:ph type="title"/>
          </p:nvPr>
        </p:nvSpPr>
        <p:spPr/>
        <p:txBody>
          <a:bodyPr/>
          <a:lstStyle/>
          <a:p>
            <a:r>
              <a:rPr lang="en-US" dirty="0" smtClean="0"/>
              <a:t>Gain visibility into the entire digital value chain</a:t>
            </a:r>
            <a:endParaRPr lang="en-US" dirty="0"/>
          </a:p>
        </p:txBody>
      </p:sp>
      <p:sp>
        <p:nvSpPr>
          <p:cNvPr id="82" name="Slide Number Placeholder 81"/>
          <p:cNvSpPr>
            <a:spLocks noGrp="1"/>
          </p:cNvSpPr>
          <p:nvPr>
            <p:ph type="sldNum" sz="quarter" idx="4"/>
          </p:nvPr>
        </p:nvSpPr>
        <p:spPr/>
        <p:txBody>
          <a:bodyPr/>
          <a:lstStyle/>
          <a:p>
            <a:fld id="{B9CF2066-C172-C043-9656-E2597F9B5BE6}" type="slidenum">
              <a:rPr lang="en-US" smtClean="0"/>
              <a:pPr/>
              <a:t>30</a:t>
            </a:fld>
            <a:endParaRPr lang="en-US" dirty="0"/>
          </a:p>
        </p:txBody>
      </p:sp>
      <p:sp>
        <p:nvSpPr>
          <p:cNvPr id="81" name="Footer Placeholder 80"/>
          <p:cNvSpPr>
            <a:spLocks noGrp="1"/>
          </p:cNvSpPr>
          <p:nvPr>
            <p:ph type="ftr" sz="quarter" idx="3"/>
          </p:nvPr>
        </p:nvSpPr>
        <p:spPr/>
        <p:txBody>
          <a:bodyPr/>
          <a:lstStyle/>
          <a:p>
            <a:r>
              <a:rPr lang="en-US" dirty="0" smtClean="0"/>
              <a:t>©2015 Apigee. All Rights Reserved. </a:t>
            </a:r>
            <a:endParaRPr lang="en-US" dirty="0"/>
          </a:p>
        </p:txBody>
      </p:sp>
      <p:sp>
        <p:nvSpPr>
          <p:cNvPr id="8" name="Isosceles Triangle 7"/>
          <p:cNvSpPr/>
          <p:nvPr/>
        </p:nvSpPr>
        <p:spPr>
          <a:xfrm>
            <a:off x="7690176" y="4087797"/>
            <a:ext cx="8839658" cy="1659526"/>
          </a:xfrm>
          <a:prstGeom prst="triangle">
            <a:avLst>
              <a:gd name="adj" fmla="val 50667"/>
            </a:avLst>
          </a:prstGeom>
          <a:gradFill flip="none" rotWithShape="1">
            <a:gsLst>
              <a:gs pos="0">
                <a:schemeClr val="tx2">
                  <a:alpha val="16000"/>
                </a:schemeClr>
              </a:gs>
              <a:gs pos="100000">
                <a:schemeClr val="bg1">
                  <a:alpha val="54000"/>
                </a:schemeClr>
              </a:gs>
            </a:gsLst>
            <a:lin ang="576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endParaRPr lang="en-US" sz="2000" spc="-30" dirty="0">
              <a:solidFill>
                <a:prstClr val="white"/>
              </a:solidFill>
              <a:latin typeface="Helvetica Neue Light"/>
              <a:cs typeface="Helvetica Neue Light"/>
            </a:endParaRPr>
          </a:p>
        </p:txBody>
      </p:sp>
      <p:sp>
        <p:nvSpPr>
          <p:cNvPr id="11" name="TextBox 10"/>
          <p:cNvSpPr txBox="1"/>
          <p:nvPr/>
        </p:nvSpPr>
        <p:spPr>
          <a:xfrm>
            <a:off x="13856317" y="7029454"/>
            <a:ext cx="4934122"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API Analytics</a:t>
            </a:r>
          </a:p>
        </p:txBody>
      </p:sp>
      <p:sp>
        <p:nvSpPr>
          <p:cNvPr id="13" name="TextBox 12"/>
          <p:cNvSpPr txBox="1"/>
          <p:nvPr/>
        </p:nvSpPr>
        <p:spPr>
          <a:xfrm>
            <a:off x="9800522" y="7029454"/>
            <a:ext cx="4758827"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Developer Analytics</a:t>
            </a:r>
          </a:p>
        </p:txBody>
      </p:sp>
      <p:sp>
        <p:nvSpPr>
          <p:cNvPr id="14" name="TextBox 13"/>
          <p:cNvSpPr txBox="1"/>
          <p:nvPr/>
        </p:nvSpPr>
        <p:spPr>
          <a:xfrm>
            <a:off x="5775307" y="7029454"/>
            <a:ext cx="4851792"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App Analytics</a:t>
            </a:r>
          </a:p>
        </p:txBody>
      </p:sp>
      <p:sp>
        <p:nvSpPr>
          <p:cNvPr id="21" name="Text Placeholder 2"/>
          <p:cNvSpPr txBox="1">
            <a:spLocks/>
          </p:cNvSpPr>
          <p:nvPr/>
        </p:nvSpPr>
        <p:spPr>
          <a:xfrm flipH="1">
            <a:off x="2106583" y="7095919"/>
            <a:ext cx="4758827" cy="629498"/>
          </a:xfrm>
          <a:prstGeom prst="rect">
            <a:avLst/>
          </a:prstGeom>
        </p:spPr>
        <p:txBody>
          <a:bodyPr lIns="91313" tIns="45666" rIns="91313" bIns="45666"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30" dirty="0">
                <a:solidFill>
                  <a:schemeClr val="tx1">
                    <a:lumMod val="50000"/>
                  </a:schemeClr>
                </a:solidFill>
                <a:latin typeface="Helvetica Neue Light"/>
                <a:cs typeface="Helvetica Neue Light"/>
              </a:rPr>
              <a:t>User</a:t>
            </a:r>
          </a:p>
        </p:txBody>
      </p:sp>
      <p:sp>
        <p:nvSpPr>
          <p:cNvPr id="25" name="Text Placeholder 2"/>
          <p:cNvSpPr txBox="1">
            <a:spLocks/>
          </p:cNvSpPr>
          <p:nvPr/>
        </p:nvSpPr>
        <p:spPr>
          <a:xfrm flipH="1">
            <a:off x="17857190" y="7029463"/>
            <a:ext cx="4758827" cy="629498"/>
          </a:xfrm>
          <a:prstGeom prst="rect">
            <a:avLst/>
          </a:prstGeom>
        </p:spPr>
        <p:txBody>
          <a:bodyPr lIns="91313" tIns="45666" rIns="91313" bIns="45666"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30" dirty="0">
                <a:solidFill>
                  <a:srgbClr val="5A5A5A"/>
                </a:solidFill>
                <a:latin typeface="Helvetica Neue Light"/>
                <a:cs typeface="Helvetica Neue Light"/>
              </a:rPr>
              <a:t>Backend</a:t>
            </a:r>
          </a:p>
        </p:txBody>
      </p:sp>
      <p:sp>
        <p:nvSpPr>
          <p:cNvPr id="26" name="TextBox 25"/>
          <p:cNvSpPr txBox="1"/>
          <p:nvPr/>
        </p:nvSpPr>
        <p:spPr>
          <a:xfrm>
            <a:off x="15041651" y="7829557"/>
            <a:ext cx="3093753" cy="2391442"/>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API Traffic Patterns</a:t>
            </a:r>
          </a:p>
          <a:p>
            <a:pPr marL="151266" indent="-151266">
              <a:spcBef>
                <a:spcPts val="300"/>
              </a:spcBef>
              <a:buClr>
                <a:srgbClr val="FF4300"/>
              </a:buClr>
              <a:buFont typeface="Arial"/>
              <a:buChar char="•"/>
            </a:pPr>
            <a:r>
              <a:rPr lang="en-US" sz="2000" spc="-30" dirty="0">
                <a:latin typeface="Helvetica Neue Light"/>
                <a:cs typeface="Helvetica Neue Light"/>
              </a:rPr>
              <a:t>API Performance</a:t>
            </a:r>
          </a:p>
          <a:p>
            <a:pPr marL="151266" indent="-151266">
              <a:spcBef>
                <a:spcPts val="300"/>
              </a:spcBef>
              <a:buClr>
                <a:srgbClr val="FF4300"/>
              </a:buClr>
              <a:buFont typeface="Arial"/>
              <a:buChar char="•"/>
            </a:pPr>
            <a:r>
              <a:rPr lang="en-US" sz="2000" spc="-30" dirty="0">
                <a:latin typeface="Helvetica Neue Light"/>
                <a:cs typeface="Helvetica Neue Light"/>
              </a:rPr>
              <a:t>Geo location</a:t>
            </a:r>
          </a:p>
          <a:p>
            <a:pPr marL="151266" indent="-151266">
              <a:spcBef>
                <a:spcPts val="300"/>
              </a:spcBef>
              <a:buClr>
                <a:srgbClr val="FF4300"/>
              </a:buClr>
              <a:buFont typeface="Arial"/>
              <a:buChar char="•"/>
            </a:pPr>
            <a:r>
              <a:rPr lang="en-US" sz="2000" spc="-30" dirty="0">
                <a:latin typeface="Helvetica Neue Light"/>
                <a:cs typeface="Helvetica Neue Light"/>
              </a:rPr>
              <a:t>Anomalies</a:t>
            </a:r>
          </a:p>
          <a:p>
            <a:pPr marL="151266" indent="-151266">
              <a:spcBef>
                <a:spcPts val="300"/>
              </a:spcBef>
              <a:buClr>
                <a:srgbClr val="FF4300"/>
              </a:buClr>
              <a:buFont typeface="Arial"/>
              <a:buChar char="•"/>
            </a:pPr>
            <a:r>
              <a:rPr lang="en-US" sz="2000" spc="-30" dirty="0">
                <a:latin typeface="Helvetica Neue Light"/>
                <a:cs typeface="Helvetica Neue Light"/>
              </a:rPr>
              <a:t>Multiple metrics – traffic, response times, errors, data exchange, etc.</a:t>
            </a:r>
          </a:p>
        </p:txBody>
      </p:sp>
      <p:sp>
        <p:nvSpPr>
          <p:cNvPr id="27" name="TextBox 26"/>
          <p:cNvSpPr txBox="1"/>
          <p:nvPr/>
        </p:nvSpPr>
        <p:spPr>
          <a:xfrm>
            <a:off x="10917486" y="7835790"/>
            <a:ext cx="2097773" cy="2083668"/>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Top Developers </a:t>
            </a:r>
          </a:p>
          <a:p>
            <a:pPr marL="151266" indent="-151266">
              <a:spcBef>
                <a:spcPts val="300"/>
              </a:spcBef>
              <a:buClr>
                <a:srgbClr val="FF4300"/>
              </a:buClr>
              <a:buFont typeface="Arial"/>
              <a:buChar char="•"/>
            </a:pPr>
            <a:r>
              <a:rPr lang="en-US" sz="2000" spc="-30" dirty="0">
                <a:latin typeface="Helvetica Neue Light"/>
                <a:cs typeface="Helvetica Neue Light"/>
              </a:rPr>
              <a:t>Developer Engagement</a:t>
            </a:r>
          </a:p>
          <a:p>
            <a:pPr marL="151266" indent="-151266">
              <a:spcBef>
                <a:spcPts val="300"/>
              </a:spcBef>
              <a:buClr>
                <a:srgbClr val="FF4300"/>
              </a:buClr>
              <a:buFont typeface="Arial"/>
              <a:buChar char="•"/>
            </a:pPr>
            <a:r>
              <a:rPr lang="en-US" sz="2000" spc="-30" dirty="0">
                <a:latin typeface="Helvetica Neue Light"/>
                <a:cs typeface="Helvetica Neue Light"/>
              </a:rPr>
              <a:t>Top API Users</a:t>
            </a:r>
          </a:p>
          <a:p>
            <a:pPr marL="151266" indent="-151266">
              <a:spcBef>
                <a:spcPts val="300"/>
              </a:spcBef>
              <a:buClr>
                <a:srgbClr val="FF4300"/>
              </a:buClr>
              <a:buFont typeface="Arial"/>
              <a:buChar char="•"/>
            </a:pPr>
            <a:r>
              <a:rPr lang="en-US" sz="2000" spc="-30" dirty="0">
                <a:latin typeface="Helvetica Neue Light"/>
                <a:cs typeface="Helvetica Neue Light"/>
              </a:rPr>
              <a:t>Top Products</a:t>
            </a:r>
          </a:p>
          <a:p>
            <a:pPr marL="151266" indent="-151266">
              <a:spcBef>
                <a:spcPts val="300"/>
              </a:spcBef>
              <a:buClr>
                <a:srgbClr val="FF4300"/>
              </a:buClr>
              <a:buFont typeface="Arial"/>
              <a:buChar char="•"/>
            </a:pPr>
            <a:r>
              <a:rPr lang="en-US" sz="2000" spc="-30" dirty="0">
                <a:latin typeface="Helvetica Neue Light"/>
                <a:cs typeface="Helvetica Neue Light"/>
              </a:rPr>
              <a:t>Top Apps</a:t>
            </a:r>
          </a:p>
        </p:txBody>
      </p:sp>
      <p:sp>
        <p:nvSpPr>
          <p:cNvPr id="28" name="TextBox 27"/>
          <p:cNvSpPr txBox="1"/>
          <p:nvPr/>
        </p:nvSpPr>
        <p:spPr>
          <a:xfrm>
            <a:off x="6929370" y="7829557"/>
            <a:ext cx="2283086" cy="2045194"/>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App Performance</a:t>
            </a:r>
          </a:p>
          <a:p>
            <a:pPr marL="151266" indent="-151266">
              <a:spcBef>
                <a:spcPts val="300"/>
              </a:spcBef>
              <a:buClr>
                <a:srgbClr val="FF4300"/>
              </a:buClr>
              <a:buFont typeface="Arial"/>
              <a:buChar char="•"/>
            </a:pPr>
            <a:r>
              <a:rPr lang="en-US" sz="2000" spc="-30" dirty="0">
                <a:latin typeface="Helvetica Neue Light"/>
                <a:cs typeface="Helvetica Neue Light"/>
              </a:rPr>
              <a:t>App Usage</a:t>
            </a:r>
          </a:p>
          <a:p>
            <a:pPr marL="151266" indent="-151266">
              <a:spcBef>
                <a:spcPts val="300"/>
              </a:spcBef>
              <a:buClr>
                <a:srgbClr val="FF4300"/>
              </a:buClr>
              <a:buFont typeface="Arial"/>
              <a:buChar char="•"/>
            </a:pPr>
            <a:r>
              <a:rPr lang="en-US" sz="2000" spc="-30" dirty="0">
                <a:latin typeface="Helvetica Neue Light"/>
                <a:cs typeface="Helvetica Neue Light"/>
              </a:rPr>
              <a:t>API Performance</a:t>
            </a:r>
          </a:p>
          <a:p>
            <a:pPr marL="151266" indent="-151266">
              <a:spcBef>
                <a:spcPts val="300"/>
              </a:spcBef>
              <a:buClr>
                <a:srgbClr val="FF4300"/>
              </a:buClr>
              <a:buFont typeface="Arial"/>
              <a:buChar char="•"/>
            </a:pPr>
            <a:r>
              <a:rPr lang="en-US" sz="2000" spc="-30" dirty="0">
                <a:latin typeface="Helvetica Neue Light"/>
                <a:cs typeface="Helvetica Neue Light"/>
              </a:rPr>
              <a:t>Filter by app version, device, platform, OS, etc.</a:t>
            </a:r>
          </a:p>
        </p:txBody>
      </p:sp>
      <p:sp>
        <p:nvSpPr>
          <p:cNvPr id="29" name="TextBox 28"/>
          <p:cNvSpPr txBox="1"/>
          <p:nvPr/>
        </p:nvSpPr>
        <p:spPr>
          <a:xfrm>
            <a:off x="13316429" y="2622599"/>
            <a:ext cx="7352006" cy="1077218"/>
          </a:xfrm>
          <a:prstGeom prst="rect">
            <a:avLst/>
          </a:prstGeom>
          <a:noFill/>
        </p:spPr>
        <p:txBody>
          <a:bodyPr wrap="square" lIns="91313" tIns="45666" rIns="91313" bIns="45666" rtlCol="0">
            <a:spAutoFit/>
          </a:bodyPr>
          <a:lstStyle/>
          <a:p>
            <a:pPr algn="l"/>
            <a:r>
              <a:rPr lang="en-US" sz="3200" spc="-30" dirty="0">
                <a:latin typeface="Helvetica Neue Light"/>
                <a:cs typeface="Helvetica Neue Light"/>
              </a:rPr>
              <a:t>Relevant, Actionable and Extensible</a:t>
            </a:r>
            <a:br>
              <a:rPr lang="en-US" sz="3200" spc="-30" dirty="0">
                <a:latin typeface="Helvetica Neue Light"/>
                <a:cs typeface="Helvetica Neue Light"/>
              </a:rPr>
            </a:br>
            <a:r>
              <a:rPr lang="en-US" sz="3200" spc="-30" dirty="0">
                <a:latin typeface="Helvetica Neue Light"/>
                <a:cs typeface="Helvetica Neue Light"/>
              </a:rPr>
              <a:t>Dashboards, Tools &amp; Custom Reports</a:t>
            </a:r>
          </a:p>
        </p:txBody>
      </p:sp>
      <p:grpSp>
        <p:nvGrpSpPr>
          <p:cNvPr id="43" name="Group 42"/>
          <p:cNvGrpSpPr/>
          <p:nvPr/>
        </p:nvGrpSpPr>
        <p:grpSpPr>
          <a:xfrm>
            <a:off x="3791871" y="5135800"/>
            <a:ext cx="1388252" cy="1743368"/>
            <a:chOff x="423794" y="4804665"/>
            <a:chExt cx="2406552" cy="3022147"/>
          </a:xfrm>
        </p:grpSpPr>
        <p:sp>
          <p:nvSpPr>
            <p:cNvPr id="44"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45" name="Group 44"/>
            <p:cNvGrpSpPr/>
            <p:nvPr/>
          </p:nvGrpSpPr>
          <p:grpSpPr>
            <a:xfrm>
              <a:off x="927467" y="4804665"/>
              <a:ext cx="1438692" cy="1702872"/>
              <a:chOff x="0" y="0"/>
              <a:chExt cx="1438691" cy="1702870"/>
            </a:xfrm>
            <a:solidFill>
              <a:srgbClr val="FD2A00"/>
            </a:solidFill>
          </p:grpSpPr>
          <p:sp>
            <p:nvSpPr>
              <p:cNvPr id="56"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6" name="Group 73"/>
            <p:cNvGrpSpPr/>
            <p:nvPr/>
          </p:nvGrpSpPr>
          <p:grpSpPr>
            <a:xfrm>
              <a:off x="1188000" y="6189246"/>
              <a:ext cx="903347" cy="1240854"/>
              <a:chOff x="0" y="324530"/>
              <a:chExt cx="903346" cy="1240852"/>
            </a:xfrm>
          </p:grpSpPr>
          <p:sp>
            <p:nvSpPr>
              <p:cNvPr id="4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58" name="image83.png"/>
          <p:cNvPicPr/>
          <p:nvPr/>
        </p:nvPicPr>
        <p:blipFill>
          <a:blip r:embed="rId3">
            <a:extLst/>
          </a:blip>
          <a:stretch>
            <a:fillRect/>
          </a:stretch>
        </p:blipFill>
        <p:spPr>
          <a:xfrm>
            <a:off x="7690161" y="5166900"/>
            <a:ext cx="1244596" cy="1623388"/>
          </a:xfrm>
          <a:prstGeom prst="rect">
            <a:avLst/>
          </a:prstGeom>
          <a:ln w="12700">
            <a:miter lim="400000"/>
          </a:ln>
        </p:spPr>
      </p:pic>
      <p:grpSp>
        <p:nvGrpSpPr>
          <p:cNvPr id="37" name="Group 36"/>
          <p:cNvGrpSpPr/>
          <p:nvPr/>
        </p:nvGrpSpPr>
        <p:grpSpPr>
          <a:xfrm>
            <a:off x="11546988" y="2354435"/>
            <a:ext cx="1307646" cy="1314606"/>
            <a:chOff x="15893563" y="7396538"/>
            <a:chExt cx="1062193" cy="1067845"/>
          </a:xfrm>
        </p:grpSpPr>
        <p:sp>
          <p:nvSpPr>
            <p:cNvPr id="5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6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nvGrpSpPr>
          <p:cNvPr id="61" name="Group 818"/>
          <p:cNvGrpSpPr/>
          <p:nvPr/>
        </p:nvGrpSpPr>
        <p:grpSpPr>
          <a:xfrm>
            <a:off x="11547005" y="4962748"/>
            <a:ext cx="1850073" cy="1867916"/>
            <a:chOff x="0" y="0"/>
            <a:chExt cx="2499786" cy="2523894"/>
          </a:xfrm>
          <a:solidFill>
            <a:srgbClr val="FD2A00"/>
          </a:solidFill>
        </p:grpSpPr>
        <p:sp>
          <p:nvSpPr>
            <p:cNvPr id="62"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 name="Freeform 10"/>
          <p:cNvSpPr>
            <a:spLocks noChangeArrowheads="1"/>
          </p:cNvSpPr>
          <p:nvPr/>
        </p:nvSpPr>
        <p:spPr bwMode="auto">
          <a:xfrm>
            <a:off x="15400777" y="4974347"/>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91313" tIns="45666" rIns="91313" bIns="45666" anchor="ctr"/>
          <a:lstStyle/>
          <a:p>
            <a:endParaRPr lang="en-US" dirty="0"/>
          </a:p>
        </p:txBody>
      </p:sp>
      <p:sp>
        <p:nvSpPr>
          <p:cNvPr id="83" name="Left-Right Arrow 82"/>
          <p:cNvSpPr/>
          <p:nvPr/>
        </p:nvSpPr>
        <p:spPr>
          <a:xfrm>
            <a:off x="5177815" y="5482368"/>
            <a:ext cx="13612608" cy="961560"/>
          </a:xfrm>
          <a:prstGeom prst="leftRightArrow">
            <a:avLst/>
          </a:prstGeom>
          <a:solidFill>
            <a:schemeClr val="tx2">
              <a:alpha val="1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grpSp>
        <p:nvGrpSpPr>
          <p:cNvPr id="92" name="Group 91"/>
          <p:cNvGrpSpPr/>
          <p:nvPr/>
        </p:nvGrpSpPr>
        <p:grpSpPr>
          <a:xfrm>
            <a:off x="19330731" y="5074053"/>
            <a:ext cx="1779384" cy="1778222"/>
            <a:chOff x="19623442" y="4658297"/>
            <a:chExt cx="1458776" cy="1457823"/>
          </a:xfrm>
        </p:grpSpPr>
        <p:grpSp>
          <p:nvGrpSpPr>
            <p:cNvPr id="93" name="Group 92"/>
            <p:cNvGrpSpPr/>
            <p:nvPr/>
          </p:nvGrpSpPr>
          <p:grpSpPr>
            <a:xfrm>
              <a:off x="19623442" y="4658297"/>
              <a:ext cx="863086" cy="863087"/>
              <a:chOff x="15531207" y="10482833"/>
              <a:chExt cx="1472667" cy="1472668"/>
            </a:xfrm>
            <a:solidFill>
              <a:srgbClr val="FD2A00"/>
            </a:solidFill>
          </p:grpSpPr>
          <p:sp>
            <p:nvSpPr>
              <p:cNvPr id="99"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2"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4" name="Group 93"/>
            <p:cNvGrpSpPr/>
            <p:nvPr/>
          </p:nvGrpSpPr>
          <p:grpSpPr>
            <a:xfrm>
              <a:off x="20276651" y="5279050"/>
              <a:ext cx="805567" cy="837070"/>
              <a:chOff x="6194425" y="3667125"/>
              <a:chExt cx="568325" cy="590550"/>
            </a:xfrm>
          </p:grpSpPr>
          <p:sp>
            <p:nvSpPr>
              <p:cNvPr id="95"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96"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97"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98"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21870396" y="511222"/>
            <a:ext cx="2117696" cy="1828800"/>
            <a:chOff x="21870396" y="511222"/>
            <a:chExt cx="2117696" cy="1828800"/>
          </a:xfrm>
        </p:grpSpPr>
        <p:sp>
          <p:nvSpPr>
            <p:cNvPr id="148" name="Oval 147"/>
            <p:cNvSpPr>
              <a:spLocks noChangeAspect="1"/>
            </p:cNvSpPr>
            <p:nvPr/>
          </p:nvSpPr>
          <p:spPr>
            <a:xfrm>
              <a:off x="22241002" y="609784"/>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p:cNvGrpSpPr>
              <a:grpSpLocks noChangeAspect="1"/>
            </p:cNvGrpSpPr>
            <p:nvPr/>
          </p:nvGrpSpPr>
          <p:grpSpPr>
            <a:xfrm>
              <a:off x="22353879" y="707040"/>
              <a:ext cx="290459" cy="290119"/>
              <a:chOff x="9813921" y="4686505"/>
              <a:chExt cx="1144341" cy="1143000"/>
            </a:xfrm>
          </p:grpSpPr>
          <p:sp>
            <p:nvSpPr>
              <p:cNvPr id="15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51"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13718" y="1752087"/>
              <a:ext cx="290119" cy="290119"/>
              <a:chOff x="15956761" y="7275716"/>
              <a:chExt cx="914400" cy="914400"/>
            </a:xfrm>
          </p:grpSpPr>
          <p:sp>
            <p:nvSpPr>
              <p:cNvPr id="15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5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5" name="Group 154"/>
            <p:cNvGrpSpPr>
              <a:grpSpLocks noChangeAspect="1"/>
            </p:cNvGrpSpPr>
            <p:nvPr/>
          </p:nvGrpSpPr>
          <p:grpSpPr>
            <a:xfrm>
              <a:off x="22109520" y="1727285"/>
              <a:ext cx="594436" cy="594360"/>
              <a:chOff x="9430813" y="8581487"/>
              <a:chExt cx="1133009" cy="1132864"/>
            </a:xfrm>
          </p:grpSpPr>
          <p:sp>
            <p:nvSpPr>
              <p:cNvPr id="15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A07"/>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5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8" name="Group 157"/>
            <p:cNvGrpSpPr>
              <a:grpSpLocks noChangeAspect="1"/>
            </p:cNvGrpSpPr>
            <p:nvPr/>
          </p:nvGrpSpPr>
          <p:grpSpPr>
            <a:xfrm>
              <a:off x="23698188" y="1201653"/>
              <a:ext cx="289904" cy="289867"/>
              <a:chOff x="16566895" y="10691701"/>
              <a:chExt cx="1142154" cy="1142008"/>
            </a:xfrm>
          </p:grpSpPr>
          <p:sp>
            <p:nvSpPr>
              <p:cNvPr id="15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61" name="Shape 1114"/>
            <p:cNvSpPr/>
            <p:nvPr/>
          </p:nvSpPr>
          <p:spPr>
            <a:xfrm>
              <a:off x="22900746" y="2050155"/>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62" name="Group 161"/>
            <p:cNvGrpSpPr>
              <a:grpSpLocks noChangeAspect="1"/>
            </p:cNvGrpSpPr>
            <p:nvPr/>
          </p:nvGrpSpPr>
          <p:grpSpPr>
            <a:xfrm>
              <a:off x="22913750" y="2061217"/>
              <a:ext cx="266944" cy="266909"/>
              <a:chOff x="17759408" y="2959111"/>
              <a:chExt cx="1756810" cy="1756581"/>
            </a:xfrm>
            <a:noFill/>
          </p:grpSpPr>
          <p:sp>
            <p:nvSpPr>
              <p:cNvPr id="16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66" name="Group 165"/>
            <p:cNvGrpSpPr>
              <a:grpSpLocks noChangeAspect="1"/>
            </p:cNvGrpSpPr>
            <p:nvPr/>
          </p:nvGrpSpPr>
          <p:grpSpPr>
            <a:xfrm>
              <a:off x="22900187" y="511222"/>
              <a:ext cx="290459" cy="290119"/>
              <a:chOff x="11838745" y="3905623"/>
              <a:chExt cx="1144341" cy="1143000"/>
            </a:xfrm>
          </p:grpSpPr>
          <p:sp>
            <p:nvSpPr>
              <p:cNvPr id="16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68" name="Group 167"/>
              <p:cNvGrpSpPr/>
              <p:nvPr/>
            </p:nvGrpSpPr>
            <p:grpSpPr>
              <a:xfrm>
                <a:off x="12085261" y="4135648"/>
                <a:ext cx="688937" cy="719013"/>
                <a:chOff x="12085261" y="4135648"/>
                <a:chExt cx="688937" cy="719013"/>
              </a:xfrm>
            </p:grpSpPr>
            <p:grpSp>
              <p:nvGrpSpPr>
                <p:cNvPr id="169" name="Group 168"/>
                <p:cNvGrpSpPr>
                  <a:grpSpLocks noChangeAspect="1"/>
                </p:cNvGrpSpPr>
                <p:nvPr/>
              </p:nvGrpSpPr>
              <p:grpSpPr>
                <a:xfrm>
                  <a:off x="12085261" y="4135648"/>
                  <a:ext cx="688937" cy="682951"/>
                  <a:chOff x="4056063" y="6008688"/>
                  <a:chExt cx="182562" cy="180975"/>
                </a:xfrm>
              </p:grpSpPr>
              <p:sp>
                <p:nvSpPr>
                  <p:cNvPr id="17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7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7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73" name="Group 172"/>
            <p:cNvGrpSpPr>
              <a:grpSpLocks noChangeAspect="1"/>
            </p:cNvGrpSpPr>
            <p:nvPr/>
          </p:nvGrpSpPr>
          <p:grpSpPr>
            <a:xfrm>
              <a:off x="23467873" y="707040"/>
              <a:ext cx="290459" cy="290119"/>
              <a:chOff x="13841925" y="4677102"/>
              <a:chExt cx="1144341" cy="1143000"/>
            </a:xfrm>
          </p:grpSpPr>
          <p:sp>
            <p:nvSpPr>
              <p:cNvPr id="17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5" name="Group 174"/>
              <p:cNvGrpSpPr/>
              <p:nvPr/>
            </p:nvGrpSpPr>
            <p:grpSpPr>
              <a:xfrm>
                <a:off x="13999731" y="4876583"/>
                <a:ext cx="786394" cy="786372"/>
                <a:chOff x="14284301" y="5034157"/>
                <a:chExt cx="786394" cy="786372"/>
              </a:xfrm>
            </p:grpSpPr>
            <p:sp>
              <p:nvSpPr>
                <p:cNvPr id="17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7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7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7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80" name="Group 179"/>
            <p:cNvGrpSpPr/>
            <p:nvPr/>
          </p:nvGrpSpPr>
          <p:grpSpPr>
            <a:xfrm>
              <a:off x="22552482" y="940288"/>
              <a:ext cx="968407" cy="967273"/>
              <a:chOff x="10261154" y="5204997"/>
              <a:chExt cx="3815295" cy="3810826"/>
            </a:xfrm>
          </p:grpSpPr>
          <p:sp>
            <p:nvSpPr>
              <p:cNvPr id="18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82" name="Group 181"/>
              <p:cNvGrpSpPr/>
              <p:nvPr/>
            </p:nvGrpSpPr>
            <p:grpSpPr>
              <a:xfrm>
                <a:off x="10795629" y="6172064"/>
                <a:ext cx="2746345" cy="1876692"/>
                <a:chOff x="10795629" y="6279632"/>
                <a:chExt cx="2746345" cy="1876692"/>
              </a:xfrm>
            </p:grpSpPr>
            <p:grpSp>
              <p:nvGrpSpPr>
                <p:cNvPr id="183" name="Group 334"/>
                <p:cNvGrpSpPr/>
                <p:nvPr/>
              </p:nvGrpSpPr>
              <p:grpSpPr>
                <a:xfrm>
                  <a:off x="10795629" y="6279632"/>
                  <a:ext cx="2746345" cy="929140"/>
                  <a:chOff x="0" y="0"/>
                  <a:chExt cx="2745984" cy="929137"/>
                </a:xfrm>
                <a:solidFill>
                  <a:schemeClr val="bg1"/>
                </a:solidFill>
              </p:grpSpPr>
              <p:sp>
                <p:nvSpPr>
                  <p:cNvPr id="18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84" name="Group 326"/>
                <p:cNvGrpSpPr/>
                <p:nvPr/>
              </p:nvGrpSpPr>
              <p:grpSpPr>
                <a:xfrm>
                  <a:off x="11235407" y="7279312"/>
                  <a:ext cx="1866789" cy="877012"/>
                  <a:chOff x="0" y="0"/>
                  <a:chExt cx="2029469" cy="953561"/>
                </a:xfrm>
                <a:solidFill>
                  <a:srgbClr val="FFFFFF"/>
                </a:solidFill>
              </p:grpSpPr>
              <p:sp>
                <p:nvSpPr>
                  <p:cNvPr id="18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96" name="Group 195"/>
            <p:cNvGrpSpPr>
              <a:grpSpLocks noChangeAspect="1"/>
            </p:cNvGrpSpPr>
            <p:nvPr/>
          </p:nvGrpSpPr>
          <p:grpSpPr>
            <a:xfrm>
              <a:off x="21870396" y="1049167"/>
              <a:ext cx="594360" cy="594360"/>
              <a:chOff x="7728296" y="6647665"/>
              <a:chExt cx="1367839" cy="1367839"/>
            </a:xfrm>
          </p:grpSpPr>
          <p:sp>
            <p:nvSpPr>
              <p:cNvPr id="1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tx2"/>
              </a:solidFill>
              <a:ln w="6120" cap="rnd">
                <a:noFill/>
                <a:round/>
                <a:headEnd/>
                <a:tailEnd/>
              </a:ln>
              <a:effectLst/>
              <a:extLst/>
            </p:spPr>
            <p:txBody>
              <a:bodyPr wrap="none" anchor="ctr"/>
              <a:lstStyle/>
              <a:p>
                <a:endParaRPr lang="en-US" dirty="0"/>
              </a:p>
            </p:txBody>
          </p:sp>
          <p:grpSp>
            <p:nvGrpSpPr>
              <p:cNvPr id="198" name="Group 197"/>
              <p:cNvGrpSpPr/>
              <p:nvPr/>
            </p:nvGrpSpPr>
            <p:grpSpPr>
              <a:xfrm>
                <a:off x="7948854" y="6858000"/>
                <a:ext cx="816030" cy="820374"/>
                <a:chOff x="15893563" y="7396538"/>
                <a:chExt cx="1062193" cy="1067845"/>
              </a:xfrm>
              <a:solidFill>
                <a:srgbClr val="FFFFFF"/>
              </a:solidFill>
            </p:grpSpPr>
            <p:sp>
              <p:nvSpPr>
                <p:cNvPr id="19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0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32193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Measure, validate and compare latency across regions</a:t>
            </a:r>
          </a:p>
          <a:p>
            <a:endParaRPr lang="en-US" dirty="0"/>
          </a:p>
        </p:txBody>
      </p:sp>
      <p:sp>
        <p:nvSpPr>
          <p:cNvPr id="2" name="Title 1"/>
          <p:cNvSpPr>
            <a:spLocks noGrp="1"/>
          </p:cNvSpPr>
          <p:nvPr>
            <p:ph type="title"/>
          </p:nvPr>
        </p:nvSpPr>
        <p:spPr/>
        <p:txBody>
          <a:bodyPr/>
          <a:lstStyle/>
          <a:p>
            <a:r>
              <a:rPr lang="en-US" dirty="0" smtClean="0"/>
              <a:t>Monitor the health of your APIs</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31</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pic>
        <p:nvPicPr>
          <p:cNvPr id="43" name="Picture 42"/>
          <p:cNvPicPr>
            <a:picLocks noChangeAspect="1"/>
          </p:cNvPicPr>
          <p:nvPr/>
        </p:nvPicPr>
        <p:blipFill>
          <a:blip r:embed="rId3"/>
          <a:stretch>
            <a:fillRect/>
          </a:stretch>
        </p:blipFill>
        <p:spPr>
          <a:xfrm>
            <a:off x="5244517" y="2092662"/>
            <a:ext cx="13845406" cy="779322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750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sp>
        <p:nvSpPr>
          <p:cNvPr id="4" name="Footer Placeholder 3"/>
          <p:cNvSpPr>
            <a:spLocks noGrp="1"/>
          </p:cNvSpPr>
          <p:nvPr>
            <p:ph type="ftr" sz="quarter" idx="3"/>
          </p:nvPr>
        </p:nvSpPr>
        <p:spPr/>
        <p:txBody>
          <a:bodyPr/>
          <a:lstStyle/>
          <a:p>
            <a:r>
              <a:rPr lang="en-US" smtClean="0"/>
              <a:t>©2015 Apigee. All Rights Reserved. </a:t>
            </a:r>
            <a:endParaRPr lang="en-US"/>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32</a:t>
            </a:fld>
            <a:endParaRPr lang="en-US" kern="1200" spc="0" dirty="0">
              <a:solidFill>
                <a:srgbClr val="5A5A5A">
                  <a:lumMod val="40000"/>
                  <a:lumOff val="60000"/>
                </a:srgbClr>
              </a:solidFill>
              <a:ea typeface="+mn-ea"/>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3" name="Group 82"/>
          <p:cNvGrpSpPr/>
          <p:nvPr/>
        </p:nvGrpSpPr>
        <p:grpSpPr>
          <a:xfrm>
            <a:off x="11502983" y="9882283"/>
            <a:ext cx="1366826" cy="1366652"/>
            <a:chOff x="11502983" y="10523086"/>
            <a:chExt cx="1366826" cy="1366652"/>
          </a:xfrm>
        </p:grpSpPr>
        <p:sp>
          <p:nvSpPr>
            <p:cNvPr id="8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86" name="Group 85"/>
            <p:cNvGrpSpPr/>
            <p:nvPr/>
          </p:nvGrpSpPr>
          <p:grpSpPr>
            <a:xfrm>
              <a:off x="11613311" y="10633401"/>
              <a:ext cx="1146170" cy="1146022"/>
              <a:chOff x="11564293" y="10575247"/>
              <a:chExt cx="1258575" cy="1258412"/>
            </a:xfrm>
          </p:grpSpPr>
          <p:sp>
            <p:nvSpPr>
              <p:cNvPr id="8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77" name="TextBox 76"/>
          <p:cNvSpPr txBox="1"/>
          <p:nvPr/>
        </p:nvSpPr>
        <p:spPr>
          <a:xfrm>
            <a:off x="2290452" y="4693989"/>
            <a:ext cx="6534777"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Monetize</a:t>
            </a:r>
          </a:p>
        </p:txBody>
      </p:sp>
      <p:grpSp>
        <p:nvGrpSpPr>
          <p:cNvPr id="78" name="Group 77"/>
          <p:cNvGrpSpPr/>
          <p:nvPr/>
        </p:nvGrpSpPr>
        <p:grpSpPr>
          <a:xfrm>
            <a:off x="9176248" y="4374949"/>
            <a:ext cx="1369445" cy="1367840"/>
            <a:chOff x="8924647" y="4190634"/>
            <a:chExt cx="1369445" cy="1367840"/>
          </a:xfrm>
        </p:grpSpPr>
        <p:sp>
          <p:nvSpPr>
            <p:cNvPr id="79"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0"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81" name="Group 80"/>
          <p:cNvGrpSpPr/>
          <p:nvPr/>
        </p:nvGrpSpPr>
        <p:grpSpPr>
          <a:xfrm>
            <a:off x="9178867" y="8752542"/>
            <a:ext cx="1366826" cy="1366652"/>
            <a:chOff x="8574310" y="9117768"/>
            <a:chExt cx="1366826" cy="1366652"/>
          </a:xfrm>
        </p:grpSpPr>
        <p:sp>
          <p:nvSpPr>
            <p:cNvPr id="8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8255458" y="6619484"/>
            <a:ext cx="1367839" cy="1367840"/>
            <a:chOff x="7728301" y="6572956"/>
            <a:chExt cx="1367839" cy="1367840"/>
          </a:xfrm>
        </p:grpSpPr>
        <p:sp>
          <p:nvSpPr>
            <p:cNvPr id="92"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93" name="Group 92"/>
            <p:cNvGrpSpPr/>
            <p:nvPr/>
          </p:nvGrpSpPr>
          <p:grpSpPr>
            <a:xfrm>
              <a:off x="8004205" y="6846689"/>
              <a:ext cx="816030" cy="820375"/>
              <a:chOff x="15893563" y="7396538"/>
              <a:chExt cx="1062193" cy="1067845"/>
            </a:xfrm>
            <a:solidFill>
              <a:srgbClr val="FFFFFF"/>
            </a:solidFill>
          </p:grpSpPr>
          <p:sp>
            <p:nvSpPr>
              <p:cNvPr id="94"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95"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Tree>
    <p:extLst>
      <p:ext uri="{BB962C8B-B14F-4D97-AF65-F5344CB8AC3E}">
        <p14:creationId xmlns:p14="http://schemas.microsoft.com/office/powerpoint/2010/main" val="703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Flexible rate plans, internationalization support, usage tracking, limits and notifications</a:t>
            </a:r>
            <a:endParaRPr lang="en-US" dirty="0"/>
          </a:p>
        </p:txBody>
      </p:sp>
      <p:sp>
        <p:nvSpPr>
          <p:cNvPr id="2" name="Title 1"/>
          <p:cNvSpPr>
            <a:spLocks noGrp="1"/>
          </p:cNvSpPr>
          <p:nvPr>
            <p:ph type="title"/>
          </p:nvPr>
        </p:nvSpPr>
        <p:spPr/>
        <p:txBody>
          <a:bodyPr/>
          <a:lstStyle/>
          <a:p>
            <a:r>
              <a:rPr lang="en-US" dirty="0" smtClean="0"/>
              <a:t>Monetize APIs: Any partner, any business model</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33</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sp>
        <p:nvSpPr>
          <p:cNvPr id="49" name="AutoShape 17"/>
          <p:cNvSpPr>
            <a:spLocks/>
          </p:cNvSpPr>
          <p:nvPr/>
        </p:nvSpPr>
        <p:spPr bwMode="auto">
          <a:xfrm>
            <a:off x="3357329" y="4039779"/>
            <a:ext cx="5110187"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Fixed</a:t>
            </a:r>
            <a:endParaRPr lang="en-US" sz="3000" dirty="0">
              <a:solidFill>
                <a:schemeClr val="bg1"/>
              </a:solidFill>
              <a:cs typeface="Arial"/>
            </a:endParaRPr>
          </a:p>
        </p:txBody>
      </p:sp>
      <p:sp>
        <p:nvSpPr>
          <p:cNvPr id="55" name="AutoShape 17"/>
          <p:cNvSpPr>
            <a:spLocks/>
          </p:cNvSpPr>
          <p:nvPr/>
        </p:nvSpPr>
        <p:spPr bwMode="auto">
          <a:xfrm>
            <a:off x="3357329" y="4839805"/>
            <a:ext cx="5110187"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Flexible</a:t>
            </a:r>
            <a:endParaRPr lang="en-US" sz="3000" dirty="0">
              <a:solidFill>
                <a:schemeClr val="bg1"/>
              </a:solidFill>
              <a:cs typeface="Arial"/>
            </a:endParaRPr>
          </a:p>
        </p:txBody>
      </p:sp>
      <p:sp>
        <p:nvSpPr>
          <p:cNvPr id="56" name="AutoShape 17"/>
          <p:cNvSpPr>
            <a:spLocks/>
          </p:cNvSpPr>
          <p:nvPr/>
        </p:nvSpPr>
        <p:spPr bwMode="auto">
          <a:xfrm>
            <a:off x="3357329" y="5639830"/>
            <a:ext cx="5110187" cy="800025"/>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Hybrid</a:t>
            </a:r>
            <a:br>
              <a:rPr lang="en-US" sz="3000" dirty="0" smtClean="0">
                <a:solidFill>
                  <a:schemeClr val="bg1"/>
                </a:solidFill>
                <a:cs typeface="Arial"/>
              </a:rPr>
            </a:br>
            <a:r>
              <a:rPr lang="en-US" sz="1800" dirty="0" smtClean="0">
                <a:solidFill>
                  <a:schemeClr val="bg1"/>
                </a:solidFill>
                <a:cs typeface="Arial"/>
              </a:rPr>
              <a:t>(flat fee plus fixed and flexible)</a:t>
            </a:r>
            <a:endParaRPr lang="en-US" sz="1800" dirty="0">
              <a:solidFill>
                <a:schemeClr val="bg1"/>
              </a:solidFill>
              <a:cs typeface="Arial"/>
            </a:endParaRPr>
          </a:p>
        </p:txBody>
      </p:sp>
      <p:grpSp>
        <p:nvGrpSpPr>
          <p:cNvPr id="57" name="Group 56"/>
          <p:cNvGrpSpPr/>
          <p:nvPr/>
        </p:nvGrpSpPr>
        <p:grpSpPr>
          <a:xfrm>
            <a:off x="2402313" y="3939795"/>
            <a:ext cx="955016" cy="2050056"/>
            <a:chOff x="1570564" y="3789381"/>
            <a:chExt cx="1037653" cy="2227446"/>
          </a:xfrm>
        </p:grpSpPr>
        <p:cxnSp>
          <p:nvCxnSpPr>
            <p:cNvPr id="58" name="Straight Connector 57"/>
            <p:cNvCxnSpPr/>
            <p:nvPr/>
          </p:nvCxnSpPr>
          <p:spPr>
            <a:xfrm>
              <a:off x="1570564" y="3789381"/>
              <a:ext cx="0" cy="2224069"/>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570564" y="6013450"/>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570564" y="5145887"/>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570564" y="4276636"/>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65" name="AutoShape 17"/>
          <p:cNvSpPr>
            <a:spLocks/>
          </p:cNvSpPr>
          <p:nvPr/>
        </p:nvSpPr>
        <p:spPr bwMode="auto">
          <a:xfrm>
            <a:off x="17154948" y="4039779"/>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Duration</a:t>
            </a:r>
            <a:endParaRPr lang="en-US" sz="3000" dirty="0">
              <a:solidFill>
                <a:schemeClr val="bg1"/>
              </a:solidFill>
              <a:cs typeface="Arial"/>
            </a:endParaRPr>
          </a:p>
        </p:txBody>
      </p:sp>
      <p:sp>
        <p:nvSpPr>
          <p:cNvPr id="66" name="AutoShape 17"/>
          <p:cNvSpPr>
            <a:spLocks/>
          </p:cNvSpPr>
          <p:nvPr/>
        </p:nvSpPr>
        <p:spPr bwMode="auto">
          <a:xfrm>
            <a:off x="17154948" y="4839805"/>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Quantity</a:t>
            </a:r>
            <a:endParaRPr lang="en-US" sz="3000" dirty="0">
              <a:solidFill>
                <a:schemeClr val="bg1"/>
              </a:solidFill>
              <a:cs typeface="Arial"/>
            </a:endParaRPr>
          </a:p>
        </p:txBody>
      </p:sp>
      <p:sp>
        <p:nvSpPr>
          <p:cNvPr id="67" name="AutoShape 17"/>
          <p:cNvSpPr>
            <a:spLocks/>
          </p:cNvSpPr>
          <p:nvPr/>
        </p:nvSpPr>
        <p:spPr bwMode="auto">
          <a:xfrm>
            <a:off x="17154948" y="5639830"/>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Hybrid</a:t>
            </a:r>
            <a:endParaRPr lang="en-US" sz="3000" dirty="0">
              <a:solidFill>
                <a:schemeClr val="bg1"/>
              </a:solidFill>
              <a:cs typeface="Arial"/>
            </a:endParaRPr>
          </a:p>
        </p:txBody>
      </p:sp>
      <p:cxnSp>
        <p:nvCxnSpPr>
          <p:cNvPr id="68" name="Straight Connector 67"/>
          <p:cNvCxnSpPr/>
          <p:nvPr/>
        </p:nvCxnSpPr>
        <p:spPr>
          <a:xfrm>
            <a:off x="16199931" y="3939795"/>
            <a:ext cx="0" cy="2046948"/>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6199931" y="5986743"/>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6199931" y="5188271"/>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6199931" y="4388246"/>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3"/>
          <a:stretch>
            <a:fillRect/>
          </a:stretch>
        </p:blipFill>
        <p:spPr>
          <a:xfrm>
            <a:off x="10846665" y="6378314"/>
            <a:ext cx="2665347" cy="771447"/>
          </a:xfrm>
          <a:prstGeom prst="rect">
            <a:avLst/>
          </a:prstGeom>
        </p:spPr>
      </p:pic>
      <p:sp>
        <p:nvSpPr>
          <p:cNvPr id="73" name="AutoShape 17"/>
          <p:cNvSpPr>
            <a:spLocks/>
          </p:cNvSpPr>
          <p:nvPr/>
        </p:nvSpPr>
        <p:spPr bwMode="auto">
          <a:xfrm>
            <a:off x="2096464" y="2864203"/>
            <a:ext cx="6371052" cy="1075592"/>
          </a:xfrm>
          <a:prstGeom prst="roundRect">
            <a:avLst>
              <a:gd name="adj" fmla="val 0"/>
            </a:avLst>
          </a:prstGeom>
          <a:solidFill>
            <a:schemeClr val="tx2"/>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Revenue-sharing models</a:t>
            </a:r>
            <a:r>
              <a:rPr lang="en-US" sz="4400" dirty="0">
                <a:solidFill>
                  <a:schemeClr val="bg1"/>
                </a:solidFill>
                <a:cs typeface="Arial"/>
              </a:rPr>
              <a:t/>
            </a:r>
            <a:br>
              <a:rPr lang="en-US" sz="4400" dirty="0">
                <a:solidFill>
                  <a:schemeClr val="bg1"/>
                </a:solidFill>
                <a:cs typeface="Arial"/>
              </a:rPr>
            </a:br>
            <a:r>
              <a:rPr lang="en-US" sz="2400" dirty="0">
                <a:solidFill>
                  <a:schemeClr val="bg1"/>
                </a:solidFill>
                <a:cs typeface="Arial"/>
              </a:rPr>
              <a:t>(API provider charges developer</a:t>
            </a:r>
            <a:r>
              <a:rPr lang="en-US" sz="2400" dirty="0" smtClean="0">
                <a:solidFill>
                  <a:schemeClr val="bg1"/>
                </a:solidFill>
                <a:cs typeface="Arial"/>
              </a:rPr>
              <a:t>)</a:t>
            </a:r>
            <a:endParaRPr lang="en-US" sz="2400" dirty="0">
              <a:solidFill>
                <a:schemeClr val="bg1"/>
              </a:solidFill>
              <a:cs typeface="Arial"/>
            </a:endParaRPr>
          </a:p>
        </p:txBody>
      </p:sp>
      <p:sp>
        <p:nvSpPr>
          <p:cNvPr id="74" name="AutoShape 17"/>
          <p:cNvSpPr>
            <a:spLocks/>
          </p:cNvSpPr>
          <p:nvPr/>
        </p:nvSpPr>
        <p:spPr bwMode="auto">
          <a:xfrm>
            <a:off x="8995273" y="2864203"/>
            <a:ext cx="6371052" cy="1075592"/>
          </a:xfrm>
          <a:prstGeom prst="roundRect">
            <a:avLst>
              <a:gd name="adj" fmla="val 0"/>
            </a:avLst>
          </a:prstGeom>
          <a:solidFill>
            <a:schemeClr val="tx2">
              <a:lumMod val="60000"/>
              <a:lumOff val="4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Fee-based models</a:t>
            </a:r>
            <a:br>
              <a:rPr lang="en-US" sz="4400" dirty="0" smtClean="0">
                <a:solidFill>
                  <a:schemeClr val="bg1"/>
                </a:solidFill>
                <a:cs typeface="Arial"/>
              </a:rPr>
            </a:br>
            <a:r>
              <a:rPr lang="en-US" sz="2400" dirty="0" smtClean="0">
                <a:solidFill>
                  <a:schemeClr val="bg1"/>
                </a:solidFill>
                <a:cs typeface="Arial"/>
              </a:rPr>
              <a:t>(API provider charges developer)</a:t>
            </a:r>
            <a:endParaRPr lang="en-US" sz="4400" dirty="0">
              <a:solidFill>
                <a:schemeClr val="bg1"/>
              </a:solidFill>
              <a:cs typeface="Arial"/>
            </a:endParaRPr>
          </a:p>
        </p:txBody>
      </p:sp>
      <p:sp>
        <p:nvSpPr>
          <p:cNvPr id="75" name="AutoShape 17"/>
          <p:cNvSpPr>
            <a:spLocks/>
          </p:cNvSpPr>
          <p:nvPr/>
        </p:nvSpPr>
        <p:spPr bwMode="auto">
          <a:xfrm>
            <a:off x="15894082" y="2864203"/>
            <a:ext cx="6371052" cy="1075592"/>
          </a:xfrm>
          <a:prstGeom prst="roundRect">
            <a:avLst>
              <a:gd name="adj" fmla="val 0"/>
            </a:avLst>
          </a:prstGeom>
          <a:solidFill>
            <a:schemeClr val="tx2">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Freemium models</a:t>
            </a:r>
            <a:endParaRPr lang="en-US" sz="4400" dirty="0">
              <a:solidFill>
                <a:schemeClr val="bg1"/>
              </a:solidFill>
              <a:cs typeface="Arial"/>
            </a:endParaRPr>
          </a:p>
        </p:txBody>
      </p:sp>
      <p:sp>
        <p:nvSpPr>
          <p:cNvPr id="76" name="AutoShape 17"/>
          <p:cNvSpPr>
            <a:spLocks/>
          </p:cNvSpPr>
          <p:nvPr/>
        </p:nvSpPr>
        <p:spPr bwMode="auto">
          <a:xfrm>
            <a:off x="11048996" y="4839805"/>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Transaction Volume</a:t>
            </a:r>
            <a:endParaRPr lang="en-US" sz="2400" dirty="0">
              <a:solidFill>
                <a:srgbClr val="2D2D2D"/>
              </a:solidFill>
              <a:cs typeface="Arial"/>
            </a:endParaRPr>
          </a:p>
        </p:txBody>
      </p:sp>
      <p:sp>
        <p:nvSpPr>
          <p:cNvPr id="77" name="AutoShape 17"/>
          <p:cNvSpPr>
            <a:spLocks/>
          </p:cNvSpPr>
          <p:nvPr/>
        </p:nvSpPr>
        <p:spPr bwMode="auto">
          <a:xfrm>
            <a:off x="11048996" y="5639830"/>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Custom Attribute</a:t>
            </a:r>
            <a:endParaRPr lang="en-US" sz="2400" dirty="0">
              <a:solidFill>
                <a:srgbClr val="2D2D2D"/>
              </a:solidFill>
              <a:cs typeface="Arial"/>
            </a:endParaRPr>
          </a:p>
        </p:txBody>
      </p:sp>
      <p:sp>
        <p:nvSpPr>
          <p:cNvPr id="78" name="AutoShape 17"/>
          <p:cNvSpPr>
            <a:spLocks/>
          </p:cNvSpPr>
          <p:nvPr/>
        </p:nvSpPr>
        <p:spPr bwMode="auto">
          <a:xfrm>
            <a:off x="11048996" y="6439855"/>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Revenue / Volume Bands</a:t>
            </a:r>
            <a:endParaRPr lang="en-US" sz="2400" dirty="0">
              <a:solidFill>
                <a:srgbClr val="2D2D2D"/>
              </a:solidFill>
              <a:cs typeface="Arial"/>
            </a:endParaRPr>
          </a:p>
        </p:txBody>
      </p:sp>
      <p:sp>
        <p:nvSpPr>
          <p:cNvPr id="79" name="AutoShape 17"/>
          <p:cNvSpPr>
            <a:spLocks/>
          </p:cNvSpPr>
          <p:nvPr/>
        </p:nvSpPr>
        <p:spPr bwMode="auto">
          <a:xfrm>
            <a:off x="10256138" y="7239881"/>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One-time</a:t>
            </a:r>
            <a:endParaRPr lang="en-US" sz="3000" dirty="0">
              <a:solidFill>
                <a:schemeClr val="bg1"/>
              </a:solidFill>
              <a:cs typeface="Arial"/>
            </a:endParaRPr>
          </a:p>
        </p:txBody>
      </p:sp>
      <p:sp>
        <p:nvSpPr>
          <p:cNvPr id="80" name="AutoShape 17"/>
          <p:cNvSpPr>
            <a:spLocks/>
          </p:cNvSpPr>
          <p:nvPr/>
        </p:nvSpPr>
        <p:spPr bwMode="auto">
          <a:xfrm>
            <a:off x="11048996" y="8839932"/>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Advance / Arrears</a:t>
            </a:r>
            <a:endParaRPr lang="en-US" sz="2400" dirty="0">
              <a:solidFill>
                <a:srgbClr val="2D2D2D"/>
              </a:solidFill>
              <a:cs typeface="Arial"/>
            </a:endParaRPr>
          </a:p>
        </p:txBody>
      </p:sp>
      <p:sp>
        <p:nvSpPr>
          <p:cNvPr id="81" name="AutoShape 17"/>
          <p:cNvSpPr>
            <a:spLocks/>
          </p:cNvSpPr>
          <p:nvPr/>
        </p:nvSpPr>
        <p:spPr bwMode="auto">
          <a:xfrm>
            <a:off x="11048996" y="9639958"/>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Pro-rated / Full amount</a:t>
            </a:r>
            <a:endParaRPr lang="en-US" sz="2400" dirty="0">
              <a:solidFill>
                <a:srgbClr val="2D2D2D"/>
              </a:solidFill>
              <a:cs typeface="Arial"/>
            </a:endParaRPr>
          </a:p>
        </p:txBody>
      </p:sp>
      <p:cxnSp>
        <p:nvCxnSpPr>
          <p:cNvPr id="82" name="Straight Connector 81"/>
          <p:cNvCxnSpPr/>
          <p:nvPr/>
        </p:nvCxnSpPr>
        <p:spPr>
          <a:xfrm>
            <a:off x="9301122" y="3939795"/>
            <a:ext cx="0" cy="444146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9301122" y="8381259"/>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9301122" y="7589357"/>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9301122" y="4388246"/>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609116" y="4739820"/>
            <a:ext cx="0" cy="2046948"/>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10596547" y="6786768"/>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0596547" y="5988296"/>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596547" y="5188271"/>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609116" y="8739947"/>
            <a:ext cx="0" cy="125158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10596547" y="9988423"/>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0596547" y="9188398"/>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sp>
        <p:nvSpPr>
          <p:cNvPr id="93" name="AutoShape 17"/>
          <p:cNvSpPr>
            <a:spLocks/>
          </p:cNvSpPr>
          <p:nvPr/>
        </p:nvSpPr>
        <p:spPr bwMode="auto">
          <a:xfrm>
            <a:off x="10256138" y="4039779"/>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Transaction</a:t>
            </a:r>
            <a:endParaRPr lang="en-US" sz="3000" dirty="0">
              <a:solidFill>
                <a:schemeClr val="bg1"/>
              </a:solidFill>
              <a:cs typeface="Arial"/>
            </a:endParaRPr>
          </a:p>
        </p:txBody>
      </p:sp>
      <p:sp>
        <p:nvSpPr>
          <p:cNvPr id="94" name="AutoShape 17"/>
          <p:cNvSpPr>
            <a:spLocks/>
          </p:cNvSpPr>
          <p:nvPr/>
        </p:nvSpPr>
        <p:spPr bwMode="auto">
          <a:xfrm>
            <a:off x="10256138" y="8039906"/>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Subscription</a:t>
            </a:r>
            <a:endParaRPr lang="en-US" sz="3000" dirty="0">
              <a:solidFill>
                <a:schemeClr val="bg1"/>
              </a:solidFill>
              <a:cs typeface="Arial"/>
            </a:endParaRPr>
          </a:p>
        </p:txBody>
      </p:sp>
      <p:grpSp>
        <p:nvGrpSpPr>
          <p:cNvPr id="149" name="Group 148"/>
          <p:cNvGrpSpPr/>
          <p:nvPr/>
        </p:nvGrpSpPr>
        <p:grpSpPr>
          <a:xfrm>
            <a:off x="22088192" y="454556"/>
            <a:ext cx="1887958" cy="1886975"/>
            <a:chOff x="22088192" y="454556"/>
            <a:chExt cx="1887958" cy="1886975"/>
          </a:xfrm>
        </p:grpSpPr>
        <p:sp>
          <p:nvSpPr>
            <p:cNvPr id="150" name="Oval 149"/>
            <p:cNvSpPr>
              <a:spLocks noChangeAspect="1"/>
            </p:cNvSpPr>
            <p:nvPr/>
          </p:nvSpPr>
          <p:spPr>
            <a:xfrm>
              <a:off x="22229060" y="611293"/>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a:grpSpLocks noChangeAspect="1"/>
            </p:cNvGrpSpPr>
            <p:nvPr/>
          </p:nvGrpSpPr>
          <p:grpSpPr>
            <a:xfrm>
              <a:off x="22119694" y="454556"/>
              <a:ext cx="595057" cy="594360"/>
              <a:chOff x="9813921" y="4686505"/>
              <a:chExt cx="1144341" cy="1143000"/>
            </a:xfrm>
          </p:grpSpPr>
          <p:sp>
            <p:nvSpPr>
              <p:cNvPr id="201"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02"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01776" y="1753596"/>
              <a:ext cx="290119" cy="290119"/>
              <a:chOff x="15956761" y="7275716"/>
              <a:chExt cx="914400" cy="914400"/>
            </a:xfrm>
          </p:grpSpPr>
          <p:sp>
            <p:nvSpPr>
              <p:cNvPr id="199"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200"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3" name="Group 152"/>
            <p:cNvGrpSpPr>
              <a:grpSpLocks noChangeAspect="1"/>
            </p:cNvGrpSpPr>
            <p:nvPr/>
          </p:nvGrpSpPr>
          <p:grpSpPr>
            <a:xfrm>
              <a:off x="22267632" y="1761797"/>
              <a:ext cx="289904" cy="289867"/>
              <a:chOff x="9430813" y="8581487"/>
              <a:chExt cx="1133009" cy="1132864"/>
            </a:xfrm>
          </p:grpSpPr>
          <p:sp>
            <p:nvSpPr>
              <p:cNvPr id="197"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8"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4" name="Group 153"/>
            <p:cNvGrpSpPr>
              <a:grpSpLocks noChangeAspect="1"/>
            </p:cNvGrpSpPr>
            <p:nvPr/>
          </p:nvGrpSpPr>
          <p:grpSpPr>
            <a:xfrm>
              <a:off x="23686246" y="1203162"/>
              <a:ext cx="289904" cy="289867"/>
              <a:chOff x="16566895" y="10691701"/>
              <a:chExt cx="1142154" cy="1142008"/>
            </a:xfrm>
          </p:grpSpPr>
          <p:sp>
            <p:nvSpPr>
              <p:cNvPr id="195"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6"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55" name="Shape 1114"/>
            <p:cNvSpPr/>
            <p:nvPr/>
          </p:nvSpPr>
          <p:spPr>
            <a:xfrm>
              <a:off x="22888804" y="2051664"/>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56" name="Group 155"/>
            <p:cNvGrpSpPr>
              <a:grpSpLocks noChangeAspect="1"/>
            </p:cNvGrpSpPr>
            <p:nvPr/>
          </p:nvGrpSpPr>
          <p:grpSpPr>
            <a:xfrm>
              <a:off x="22901808" y="2062726"/>
              <a:ext cx="266944" cy="266909"/>
              <a:chOff x="17759408" y="2959111"/>
              <a:chExt cx="1756810" cy="1756581"/>
            </a:xfrm>
            <a:noFill/>
          </p:grpSpPr>
          <p:sp>
            <p:nvSpPr>
              <p:cNvPr id="192"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93"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94"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57" name="Group 156"/>
            <p:cNvGrpSpPr>
              <a:grpSpLocks noChangeAspect="1"/>
            </p:cNvGrpSpPr>
            <p:nvPr/>
          </p:nvGrpSpPr>
          <p:grpSpPr>
            <a:xfrm>
              <a:off x="22888245" y="512731"/>
              <a:ext cx="290459" cy="290119"/>
              <a:chOff x="11838745" y="3905623"/>
              <a:chExt cx="1144341" cy="1143000"/>
            </a:xfrm>
          </p:grpSpPr>
          <p:sp>
            <p:nvSpPr>
              <p:cNvPr id="18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87" name="Group 186"/>
              <p:cNvGrpSpPr/>
              <p:nvPr/>
            </p:nvGrpSpPr>
            <p:grpSpPr>
              <a:xfrm>
                <a:off x="12085261" y="4135648"/>
                <a:ext cx="688937" cy="719013"/>
                <a:chOff x="12085261" y="4135648"/>
                <a:chExt cx="688937" cy="719013"/>
              </a:xfrm>
            </p:grpSpPr>
            <p:grpSp>
              <p:nvGrpSpPr>
                <p:cNvPr id="188" name="Group 187"/>
                <p:cNvGrpSpPr>
                  <a:grpSpLocks noChangeAspect="1"/>
                </p:cNvGrpSpPr>
                <p:nvPr/>
              </p:nvGrpSpPr>
              <p:grpSpPr>
                <a:xfrm>
                  <a:off x="12085261" y="4135648"/>
                  <a:ext cx="688937" cy="682951"/>
                  <a:chOff x="4056063" y="6008688"/>
                  <a:chExt cx="182562" cy="180975"/>
                </a:xfrm>
              </p:grpSpPr>
              <p:sp>
                <p:nvSpPr>
                  <p:cNvPr id="190"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91"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89"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8" name="Group 157"/>
            <p:cNvGrpSpPr>
              <a:grpSpLocks noChangeAspect="1"/>
            </p:cNvGrpSpPr>
            <p:nvPr/>
          </p:nvGrpSpPr>
          <p:grpSpPr>
            <a:xfrm>
              <a:off x="23455931" y="708549"/>
              <a:ext cx="290459" cy="290119"/>
              <a:chOff x="13841925" y="4677102"/>
              <a:chExt cx="1144341" cy="1143000"/>
            </a:xfrm>
          </p:grpSpPr>
          <p:sp>
            <p:nvSpPr>
              <p:cNvPr id="18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81" name="Group 180"/>
              <p:cNvGrpSpPr/>
              <p:nvPr/>
            </p:nvGrpSpPr>
            <p:grpSpPr>
              <a:xfrm>
                <a:off x="13999731" y="4876583"/>
                <a:ext cx="786394" cy="786372"/>
                <a:chOff x="14284301" y="5034157"/>
                <a:chExt cx="786394" cy="786372"/>
              </a:xfrm>
            </p:grpSpPr>
            <p:sp>
              <p:nvSpPr>
                <p:cNvPr id="18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8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8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8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9" name="Group 158"/>
            <p:cNvGrpSpPr/>
            <p:nvPr/>
          </p:nvGrpSpPr>
          <p:grpSpPr>
            <a:xfrm>
              <a:off x="22540540" y="941797"/>
              <a:ext cx="968407" cy="967273"/>
              <a:chOff x="10261154" y="5204997"/>
              <a:chExt cx="3815295" cy="3810826"/>
            </a:xfrm>
          </p:grpSpPr>
          <p:sp>
            <p:nvSpPr>
              <p:cNvPr id="16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66" name="Group 165"/>
              <p:cNvGrpSpPr/>
              <p:nvPr/>
            </p:nvGrpSpPr>
            <p:grpSpPr>
              <a:xfrm>
                <a:off x="10795629" y="6172064"/>
                <a:ext cx="2746345" cy="1876692"/>
                <a:chOff x="10795629" y="6279632"/>
                <a:chExt cx="2746345" cy="1876692"/>
              </a:xfrm>
            </p:grpSpPr>
            <p:grpSp>
              <p:nvGrpSpPr>
                <p:cNvPr id="167" name="Group 334"/>
                <p:cNvGrpSpPr/>
                <p:nvPr/>
              </p:nvGrpSpPr>
              <p:grpSpPr>
                <a:xfrm>
                  <a:off x="10795629" y="6279632"/>
                  <a:ext cx="2746345" cy="929140"/>
                  <a:chOff x="0" y="0"/>
                  <a:chExt cx="2745984" cy="929137"/>
                </a:xfrm>
                <a:solidFill>
                  <a:schemeClr val="bg1"/>
                </a:solidFill>
              </p:grpSpPr>
              <p:sp>
                <p:nvSpPr>
                  <p:cNvPr id="17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68" name="Group 326"/>
                <p:cNvGrpSpPr/>
                <p:nvPr/>
              </p:nvGrpSpPr>
              <p:grpSpPr>
                <a:xfrm>
                  <a:off x="11235407" y="7279312"/>
                  <a:ext cx="1866789" cy="877012"/>
                  <a:chOff x="0" y="0"/>
                  <a:chExt cx="2029469" cy="953561"/>
                </a:xfrm>
                <a:solidFill>
                  <a:srgbClr val="FFFFFF"/>
                </a:solidFill>
              </p:grpSpPr>
              <p:sp>
                <p:nvSpPr>
                  <p:cNvPr id="16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60" name="Group 159"/>
            <p:cNvGrpSpPr/>
            <p:nvPr/>
          </p:nvGrpSpPr>
          <p:grpSpPr>
            <a:xfrm>
              <a:off x="22088192" y="1213840"/>
              <a:ext cx="290119" cy="290119"/>
              <a:chOff x="7728296" y="6647665"/>
              <a:chExt cx="1367839" cy="1367839"/>
            </a:xfrm>
          </p:grpSpPr>
          <p:sp>
            <p:nvSpPr>
              <p:cNvPr id="16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grpSp>
            <p:nvGrpSpPr>
              <p:cNvPr id="162" name="Group 161"/>
              <p:cNvGrpSpPr/>
              <p:nvPr/>
            </p:nvGrpSpPr>
            <p:grpSpPr>
              <a:xfrm>
                <a:off x="7948854" y="6858000"/>
                <a:ext cx="816030" cy="820374"/>
                <a:chOff x="15893563" y="7396538"/>
                <a:chExt cx="1062193" cy="1067845"/>
              </a:xfrm>
              <a:solidFill>
                <a:srgbClr val="FFFFFF"/>
              </a:solidFill>
            </p:grpSpPr>
            <p:sp>
              <p:nvSpPr>
                <p:cNvPr id="16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6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4217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34</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84" name="Oval 83"/>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85" name="Group 84"/>
          <p:cNvGrpSpPr/>
          <p:nvPr/>
        </p:nvGrpSpPr>
        <p:grpSpPr>
          <a:xfrm>
            <a:off x="13829406" y="8752542"/>
            <a:ext cx="1367839" cy="1367840"/>
            <a:chOff x="14225268" y="9117768"/>
            <a:chExt cx="1367839" cy="1367840"/>
          </a:xfrm>
        </p:grpSpPr>
        <p:sp>
          <p:nvSpPr>
            <p:cNvPr id="86"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87"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8" name="Group 87"/>
          <p:cNvGrpSpPr/>
          <p:nvPr/>
        </p:nvGrpSpPr>
        <p:grpSpPr>
          <a:xfrm>
            <a:off x="9178867" y="8752542"/>
            <a:ext cx="1366826" cy="1366652"/>
            <a:chOff x="8574310" y="9117768"/>
            <a:chExt cx="1366826" cy="1366652"/>
          </a:xfrm>
        </p:grpSpPr>
        <p:sp>
          <p:nvSpPr>
            <p:cNvPr id="89"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14783495" y="6620078"/>
            <a:ext cx="1366826" cy="1366652"/>
            <a:chOff x="15262730" y="6522608"/>
            <a:chExt cx="1366826" cy="1366652"/>
          </a:xfrm>
        </p:grpSpPr>
        <p:sp>
          <p:nvSpPr>
            <p:cNvPr id="92"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93"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94" name="Group 93"/>
          <p:cNvGrpSpPr/>
          <p:nvPr/>
        </p:nvGrpSpPr>
        <p:grpSpPr>
          <a:xfrm>
            <a:off x="11502983" y="9882283"/>
            <a:ext cx="1366826" cy="1366652"/>
            <a:chOff x="11502983" y="10523086"/>
            <a:chExt cx="1366826" cy="1366652"/>
          </a:xfrm>
        </p:grpSpPr>
        <p:sp>
          <p:nvSpPr>
            <p:cNvPr id="9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96" name="Group 95"/>
            <p:cNvGrpSpPr/>
            <p:nvPr/>
          </p:nvGrpSpPr>
          <p:grpSpPr>
            <a:xfrm>
              <a:off x="11613311" y="10633401"/>
              <a:ext cx="1146170" cy="1146022"/>
              <a:chOff x="11564293" y="10575247"/>
              <a:chExt cx="1258575" cy="1258412"/>
            </a:xfrm>
          </p:grpSpPr>
          <p:sp>
            <p:nvSpPr>
              <p:cNvPr id="9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00" name="Group 99"/>
          <p:cNvGrpSpPr/>
          <p:nvPr/>
        </p:nvGrpSpPr>
        <p:grpSpPr>
          <a:xfrm>
            <a:off x="11500350" y="3357476"/>
            <a:ext cx="1369445" cy="1367840"/>
            <a:chOff x="11500350" y="3267398"/>
            <a:chExt cx="1369445" cy="1367840"/>
          </a:xfrm>
        </p:grpSpPr>
        <p:sp>
          <p:nvSpPr>
            <p:cNvPr id="101"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02" name="Group 101"/>
            <p:cNvGrpSpPr/>
            <p:nvPr/>
          </p:nvGrpSpPr>
          <p:grpSpPr>
            <a:xfrm>
              <a:off x="11795358" y="3542671"/>
              <a:ext cx="824458" cy="860450"/>
              <a:chOff x="12085261" y="4135648"/>
              <a:chExt cx="688937" cy="719013"/>
            </a:xfrm>
          </p:grpSpPr>
          <p:grpSp>
            <p:nvGrpSpPr>
              <p:cNvPr id="103" name="Group 102"/>
              <p:cNvGrpSpPr>
                <a:grpSpLocks noChangeAspect="1"/>
              </p:cNvGrpSpPr>
              <p:nvPr/>
            </p:nvGrpSpPr>
            <p:grpSpPr>
              <a:xfrm>
                <a:off x="12085261" y="4135648"/>
                <a:ext cx="688937" cy="682951"/>
                <a:chOff x="4056063" y="6008688"/>
                <a:chExt cx="182562" cy="180975"/>
              </a:xfrm>
            </p:grpSpPr>
            <p:sp>
              <p:nvSpPr>
                <p:cNvPr id="105"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0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04"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09" name="Group 108"/>
          <p:cNvGrpSpPr/>
          <p:nvPr/>
        </p:nvGrpSpPr>
        <p:grpSpPr>
          <a:xfrm>
            <a:off x="13829406" y="4425636"/>
            <a:ext cx="1369445" cy="1367840"/>
            <a:chOff x="14176850" y="4190634"/>
            <a:chExt cx="1369445" cy="1367840"/>
          </a:xfrm>
        </p:grpSpPr>
        <p:sp>
          <p:nvSpPr>
            <p:cNvPr id="110"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12" name="Group 111"/>
            <p:cNvGrpSpPr/>
            <p:nvPr/>
          </p:nvGrpSpPr>
          <p:grpSpPr>
            <a:xfrm>
              <a:off x="14365698" y="4429355"/>
              <a:ext cx="941086" cy="941060"/>
              <a:chOff x="14284301" y="5034157"/>
              <a:chExt cx="786394" cy="786372"/>
            </a:xfrm>
          </p:grpSpPr>
          <p:sp>
            <p:nvSpPr>
              <p:cNvPr id="11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9"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22"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23" name="Group 122"/>
          <p:cNvGrpSpPr/>
          <p:nvPr/>
        </p:nvGrpSpPr>
        <p:grpSpPr>
          <a:xfrm>
            <a:off x="10559583" y="6180477"/>
            <a:ext cx="3286577" cy="2245855"/>
            <a:chOff x="10795629" y="6279632"/>
            <a:chExt cx="2746345" cy="1876692"/>
          </a:xfrm>
        </p:grpSpPr>
        <p:grpSp>
          <p:nvGrpSpPr>
            <p:cNvPr id="124" name="Group 334"/>
            <p:cNvGrpSpPr/>
            <p:nvPr/>
          </p:nvGrpSpPr>
          <p:grpSpPr>
            <a:xfrm>
              <a:off x="10795629" y="6279632"/>
              <a:ext cx="2746345" cy="929140"/>
              <a:chOff x="0" y="0"/>
              <a:chExt cx="2745984" cy="929137"/>
            </a:xfrm>
            <a:solidFill>
              <a:schemeClr val="bg1"/>
            </a:solidFill>
          </p:grpSpPr>
          <p:sp>
            <p:nvSpPr>
              <p:cNvPr id="18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25" name="Group 326"/>
            <p:cNvGrpSpPr/>
            <p:nvPr/>
          </p:nvGrpSpPr>
          <p:grpSpPr>
            <a:xfrm>
              <a:off x="11235407" y="7279312"/>
              <a:ext cx="1866789" cy="877012"/>
              <a:chOff x="0" y="0"/>
              <a:chExt cx="2029469" cy="953561"/>
            </a:xfrm>
            <a:solidFill>
              <a:srgbClr val="FFFFFF"/>
            </a:solidFill>
          </p:grpSpPr>
          <p:sp>
            <p:nvSpPr>
              <p:cNvPr id="12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2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74"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89" name="Group 188"/>
          <p:cNvGrpSpPr/>
          <p:nvPr/>
        </p:nvGrpSpPr>
        <p:grpSpPr>
          <a:xfrm>
            <a:off x="8255458" y="6619484"/>
            <a:ext cx="1367839" cy="1367840"/>
            <a:chOff x="7728301" y="6572956"/>
            <a:chExt cx="1367839" cy="1367840"/>
          </a:xfrm>
        </p:grpSpPr>
        <p:sp>
          <p:nvSpPr>
            <p:cNvPr id="19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91" name="Group 190"/>
            <p:cNvGrpSpPr/>
            <p:nvPr/>
          </p:nvGrpSpPr>
          <p:grpSpPr>
            <a:xfrm>
              <a:off x="8004205" y="6846689"/>
              <a:ext cx="816030" cy="820375"/>
              <a:chOff x="15893563" y="7396538"/>
              <a:chExt cx="1062193" cy="1067845"/>
            </a:xfrm>
            <a:solidFill>
              <a:srgbClr val="FFFFFF"/>
            </a:solidFill>
          </p:grpSpPr>
          <p:sp>
            <p:nvSpPr>
              <p:cNvPr id="19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9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94" name="TextBox 193"/>
          <p:cNvSpPr txBox="1"/>
          <p:nvPr/>
        </p:nvSpPr>
        <p:spPr>
          <a:xfrm>
            <a:off x="9558414" y="1552329"/>
            <a:ext cx="5271703" cy="1692908"/>
          </a:xfrm>
          <a:prstGeom prst="rect">
            <a:avLst/>
          </a:prstGeom>
          <a:noFill/>
        </p:spPr>
        <p:txBody>
          <a:bodyPr wrap="square" lIns="91485" tIns="91485" rIns="91485" bIns="182971" rtlCol="0" anchor="t">
            <a:spAutoFit/>
          </a:bodyPr>
          <a:lstStyle/>
          <a:p>
            <a:pPr algn="ctr" defTabSz="913752" rtl="0">
              <a:spcBef>
                <a:spcPts val="0"/>
              </a:spcBef>
            </a:pPr>
            <a:r>
              <a:rPr lang="en-US" sz="3600" b="1" kern="1200" spc="0" dirty="0" smtClean="0">
                <a:solidFill>
                  <a:srgbClr val="474747"/>
                </a:solidFill>
                <a:latin typeface="Helvetica Neue"/>
                <a:ea typeface="Helvetica Neue Light"/>
                <a:cs typeface="Helvetica Neue"/>
              </a:rPr>
              <a:t>Design</a:t>
            </a:r>
            <a:r>
              <a:rPr lang="en-US" sz="2800" kern="1200" spc="0" dirty="0" smtClean="0">
                <a:solidFill>
                  <a:srgbClr val="5A5A5A"/>
                </a:solidFill>
                <a:latin typeface="Helvetica Neue Light"/>
                <a:ea typeface="Helvetica Neue Light"/>
                <a:cs typeface="Helvetica Neue Light"/>
              </a:rPr>
              <a:t/>
            </a:r>
            <a:br>
              <a:rPr lang="en-US" sz="2800" kern="1200" spc="0" dirty="0" smtClean="0">
                <a:solidFill>
                  <a:srgbClr val="5A5A5A"/>
                </a:solidFill>
                <a:latin typeface="Helvetica Neue Light"/>
                <a:ea typeface="Helvetica Neue Light"/>
                <a:cs typeface="Helvetica Neue Light"/>
              </a:rPr>
            </a:br>
            <a:r>
              <a:rPr lang="en-US" sz="2800" kern="1200" spc="0" dirty="0" smtClean="0">
                <a:solidFill>
                  <a:srgbClr val="5A5A5A"/>
                </a:solidFill>
                <a:latin typeface="Helvetica Neue Light"/>
                <a:ea typeface="Helvetica Neue Light"/>
                <a:cs typeface="Helvetica Neue Light"/>
              </a:rPr>
              <a:t>Design </a:t>
            </a:r>
            <a:r>
              <a:rPr lang="en-US" sz="2800" kern="1200" spc="0" dirty="0">
                <a:solidFill>
                  <a:srgbClr val="5A5A5A"/>
                </a:solidFill>
                <a:latin typeface="Helvetica Neue Light"/>
                <a:ea typeface="Helvetica Neue Light"/>
                <a:cs typeface="Helvetica Neue Light"/>
              </a:rPr>
              <a:t>first. Document Smart. Full support for Swagger 2.0</a:t>
            </a:r>
          </a:p>
        </p:txBody>
      </p:sp>
      <p:sp>
        <p:nvSpPr>
          <p:cNvPr id="195" name="TextBox 194"/>
          <p:cNvSpPr txBox="1"/>
          <p:nvPr/>
        </p:nvSpPr>
        <p:spPr>
          <a:xfrm>
            <a:off x="15547361" y="3528248"/>
            <a:ext cx="8676417" cy="2431572"/>
          </a:xfrm>
          <a:prstGeom prst="rect">
            <a:avLst/>
          </a:prstGeom>
          <a:noFill/>
        </p:spPr>
        <p:txBody>
          <a:bodyPr wrap="square" lIns="91485" tIns="91485" rIns="91485" bIns="182971" rtlCol="0" anchor="t">
            <a:spAutoFit/>
          </a:bodyPr>
          <a:lstStyle/>
          <a:p>
            <a:pPr algn="l" defTabSz="913752" rtl="0">
              <a:spcBef>
                <a:spcPts val="0"/>
              </a:spcBef>
            </a:pPr>
            <a:r>
              <a:rPr lang="en-US" sz="3600" b="1" spc="0" dirty="0" smtClean="0">
                <a:solidFill>
                  <a:srgbClr val="474747"/>
                </a:solidFill>
                <a:latin typeface="Helvetica Neue"/>
                <a:ea typeface="Helvetica Neue Light"/>
                <a:cs typeface="Helvetica Neue"/>
              </a:rPr>
              <a:t>Develop</a:t>
            </a:r>
          </a:p>
          <a:p>
            <a:pPr algn="l" defTabSz="913752" rtl="0">
              <a:spcBef>
                <a:spcPts val="0"/>
              </a:spcBef>
            </a:pPr>
            <a:r>
              <a:rPr lang="en-US" sz="2600" b="1" kern="1200" spc="0" dirty="0" smtClean="0">
                <a:solidFill>
                  <a:srgbClr val="5A5A5A"/>
                </a:solidFill>
                <a:latin typeface="Helvetica Neue Light"/>
                <a:ea typeface="Helvetica Neue Light"/>
                <a:cs typeface="Helvetica Neue Light"/>
              </a:rPr>
              <a:t>Configuration: </a:t>
            </a:r>
            <a:r>
              <a:rPr lang="en-US" sz="2600" kern="1200" spc="0" dirty="0" smtClean="0">
                <a:solidFill>
                  <a:srgbClr val="5A5A5A"/>
                </a:solidFill>
                <a:latin typeface="Helvetica Neue Light"/>
                <a:ea typeface="Helvetica Neue Light"/>
                <a:cs typeface="Helvetica Neue Light"/>
              </a:rPr>
              <a:t>Over 30 ready-to-use &amp; configurable policies</a:t>
            </a:r>
          </a:p>
          <a:p>
            <a:pPr lvl="1" algn="l" defTabSz="913752" rtl="0">
              <a:spcBef>
                <a:spcPts val="0"/>
              </a:spcBef>
            </a:pPr>
            <a:r>
              <a:rPr lang="en-US" sz="2600" b="1" kern="1200" spc="0" dirty="0" smtClean="0">
                <a:solidFill>
                  <a:srgbClr val="5A5A5A"/>
                </a:solidFill>
                <a:latin typeface="Helvetica Neue Light"/>
                <a:ea typeface="Helvetica Neue Light"/>
                <a:cs typeface="Helvetica Neue Light"/>
              </a:rPr>
              <a:t>Code: </a:t>
            </a:r>
            <a:r>
              <a:rPr lang="en-US" sz="2600" kern="1200" spc="0" dirty="0" smtClean="0">
                <a:solidFill>
                  <a:srgbClr val="5A5A5A"/>
                </a:solidFill>
                <a:latin typeface="Helvetica Neue Light"/>
                <a:ea typeface="Helvetica Neue Light"/>
                <a:cs typeface="Helvetica Neue Light"/>
              </a:rPr>
              <a:t>Built-in support for Node, JavaScript and </a:t>
            </a:r>
          </a:p>
          <a:p>
            <a:pPr lvl="1" algn="l" defTabSz="913752" rtl="0">
              <a:spcBef>
                <a:spcPts val="0"/>
              </a:spcBef>
            </a:pPr>
            <a:r>
              <a:rPr lang="en-US" sz="2600" kern="1200" spc="0" dirty="0" smtClean="0">
                <a:solidFill>
                  <a:srgbClr val="5A5A5A"/>
                </a:solidFill>
                <a:latin typeface="Helvetica Neue Light"/>
                <a:ea typeface="Helvetica Neue Light"/>
                <a:cs typeface="Helvetica Neue Light"/>
              </a:rPr>
              <a:t>Java extensibility</a:t>
            </a:r>
          </a:p>
          <a:p>
            <a:pPr algn="l" defTabSz="913752" rtl="0">
              <a:spcBef>
                <a:spcPts val="0"/>
              </a:spcBef>
            </a:pPr>
            <a:r>
              <a:rPr lang="en-US" sz="2600" kern="1200" spc="0" dirty="0" err="1" smtClean="0">
                <a:solidFill>
                  <a:srgbClr val="5A5A5A"/>
                </a:solidFill>
                <a:latin typeface="Helvetica Neue Light"/>
                <a:ea typeface="Helvetica Neue Light"/>
                <a:cs typeface="Helvetica Neue Light"/>
              </a:rPr>
              <a:t>BaaS</a:t>
            </a:r>
            <a:endParaRPr lang="en-US" sz="2600" kern="1200" spc="0" dirty="0">
              <a:solidFill>
                <a:srgbClr val="5A5A5A"/>
              </a:solidFill>
              <a:latin typeface="Helvetica Neue Light"/>
              <a:ea typeface="Helvetica Neue Light"/>
              <a:cs typeface="Helvetica Neue Light"/>
            </a:endParaRPr>
          </a:p>
        </p:txBody>
      </p:sp>
      <p:sp>
        <p:nvSpPr>
          <p:cNvPr id="196" name="TextBox 195"/>
          <p:cNvSpPr txBox="1"/>
          <p:nvPr/>
        </p:nvSpPr>
        <p:spPr>
          <a:xfrm>
            <a:off x="16486277" y="6181833"/>
            <a:ext cx="7311868" cy="2831682"/>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Secure</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End</a:t>
            </a:r>
            <a:r>
              <a:rPr lang="en-US" sz="2600" kern="1200" spc="0" dirty="0">
                <a:solidFill>
                  <a:srgbClr val="5A5A5A"/>
                </a:solidFill>
                <a:latin typeface="Helvetica Neue Light"/>
                <a:ea typeface="Helvetica Neue Light"/>
                <a:cs typeface="Helvetica Neue Light"/>
              </a:rPr>
              <a:t>-to-end </a:t>
            </a:r>
            <a:r>
              <a:rPr lang="en-US" sz="2600" kern="1200" spc="0" dirty="0" smtClean="0">
                <a:solidFill>
                  <a:srgbClr val="5A5A5A"/>
                </a:solidFill>
                <a:latin typeface="Helvetica Neue Light"/>
                <a:ea typeface="Helvetica Neue Light"/>
                <a:cs typeface="Helvetica Neue Light"/>
              </a:rPr>
              <a:t>security</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Threat protection</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Access control</a:t>
            </a:r>
            <a:endParaRPr lang="en-US" sz="2600" kern="1200" spc="0" dirty="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Simple </a:t>
            </a:r>
            <a:r>
              <a:rPr lang="en-US" sz="2600" kern="1200" spc="0" dirty="0" err="1">
                <a:solidFill>
                  <a:srgbClr val="5A5A5A"/>
                </a:solidFill>
                <a:latin typeface="Helvetica Neue Light"/>
                <a:ea typeface="Helvetica Neue Light"/>
                <a:cs typeface="Helvetica Neue Light"/>
              </a:rPr>
              <a:t>OAuth</a:t>
            </a:r>
            <a:r>
              <a:rPr lang="en-US" sz="2600" kern="1200" spc="0" dirty="0">
                <a:solidFill>
                  <a:srgbClr val="5A5A5A"/>
                </a:solidFill>
                <a:latin typeface="Helvetica Neue Light"/>
                <a:ea typeface="Helvetica Neue Light"/>
                <a:cs typeface="Helvetica Neue Light"/>
              </a:rPr>
              <a:t> implementation for your APIs </a:t>
            </a:r>
            <a:endParaRPr lang="en-US" sz="2600" kern="1200" spc="0" dirty="0" smtClean="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PCI and </a:t>
            </a:r>
            <a:r>
              <a:rPr lang="en-US" sz="2600" kern="1200" spc="0" dirty="0">
                <a:solidFill>
                  <a:srgbClr val="5A5A5A"/>
                </a:solidFill>
                <a:latin typeface="Helvetica Neue Light"/>
                <a:ea typeface="Helvetica Neue Light"/>
                <a:cs typeface="Helvetica Neue Light"/>
              </a:rPr>
              <a:t>HIPAA compliance</a:t>
            </a:r>
          </a:p>
        </p:txBody>
      </p:sp>
      <p:sp>
        <p:nvSpPr>
          <p:cNvPr id="197" name="TextBox 196"/>
          <p:cNvSpPr txBox="1"/>
          <p:nvPr/>
        </p:nvSpPr>
        <p:spPr>
          <a:xfrm>
            <a:off x="15601853" y="9081814"/>
            <a:ext cx="7181230" cy="1262021"/>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Publish</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Turnkey </a:t>
            </a:r>
            <a:r>
              <a:rPr lang="en-US" sz="2600" kern="1200" spc="0" dirty="0">
                <a:solidFill>
                  <a:srgbClr val="5A5A5A"/>
                </a:solidFill>
                <a:latin typeface="Helvetica Neue Light"/>
                <a:ea typeface="Helvetica Neue Light"/>
                <a:cs typeface="Helvetica Neue Light"/>
              </a:rPr>
              <a:t>developer </a:t>
            </a:r>
            <a:r>
              <a:rPr lang="en-US" sz="2600" kern="1200" spc="0" dirty="0" smtClean="0">
                <a:solidFill>
                  <a:srgbClr val="5A5A5A"/>
                </a:solidFill>
                <a:latin typeface="Helvetica Neue Light"/>
                <a:ea typeface="Helvetica Neue Light"/>
                <a:cs typeface="Helvetica Neue Light"/>
              </a:rPr>
              <a:t>portal</a:t>
            </a:r>
          </a:p>
        </p:txBody>
      </p:sp>
      <p:sp>
        <p:nvSpPr>
          <p:cNvPr id="198" name="TextBox 197"/>
          <p:cNvSpPr txBox="1"/>
          <p:nvPr/>
        </p:nvSpPr>
        <p:spPr>
          <a:xfrm>
            <a:off x="1266115" y="9081814"/>
            <a:ext cx="7572356"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Monitor</a:t>
            </a:r>
            <a:br>
              <a:rPr lang="en-US" sz="3600" b="1" kern="1200" spc="0" dirty="0" smtClean="0">
                <a:solidFill>
                  <a:srgbClr val="474747"/>
                </a:solidFill>
                <a:latin typeface="Helvetica Neue"/>
                <a:ea typeface="Helvetica Neue Light"/>
                <a:cs typeface="Helvetica Neue"/>
              </a:rPr>
            </a:br>
            <a:r>
              <a:rPr lang="en-US" sz="2600" kern="1200" spc="0" dirty="0" smtClean="0">
                <a:solidFill>
                  <a:srgbClr val="5A5A5A"/>
                </a:solidFill>
                <a:latin typeface="Helvetica Neue Light"/>
                <a:ea typeface="Helvetica Neue Light"/>
                <a:cs typeface="Helvetica Neue Light"/>
              </a:rPr>
              <a:t>Centralized </a:t>
            </a:r>
            <a:r>
              <a:rPr lang="en-US" sz="2600" kern="1200" spc="0" dirty="0">
                <a:solidFill>
                  <a:srgbClr val="5A5A5A"/>
                </a:solidFill>
                <a:latin typeface="Helvetica Neue Light"/>
                <a:ea typeface="Helvetica Neue Light"/>
                <a:cs typeface="Helvetica Neue Light"/>
              </a:rPr>
              <a:t>control, decentralized development</a:t>
            </a:r>
          </a:p>
          <a:p>
            <a:pPr algn="r" defTabSz="913752" rtl="0">
              <a:spcBef>
                <a:spcPts val="0"/>
              </a:spcBef>
            </a:pPr>
            <a:r>
              <a:rPr lang="en-US" sz="2600" kern="1200" spc="0" dirty="0">
                <a:solidFill>
                  <a:srgbClr val="5A5A5A"/>
                </a:solidFill>
                <a:latin typeface="Helvetica Neue Light"/>
                <a:ea typeface="Helvetica Neue Light"/>
                <a:cs typeface="Helvetica Neue Light"/>
              </a:rPr>
              <a:t>Multi-tenant </a:t>
            </a:r>
            <a:r>
              <a:rPr lang="en-US" sz="2600" kern="1200" spc="0" dirty="0" smtClean="0">
                <a:solidFill>
                  <a:srgbClr val="5A5A5A"/>
                </a:solidFill>
                <a:latin typeface="Helvetica Neue Light"/>
                <a:ea typeface="Helvetica Neue Light"/>
                <a:cs typeface="Helvetica Neue Light"/>
              </a:rPr>
              <a:t>architecture</a:t>
            </a:r>
          </a:p>
          <a:p>
            <a:pPr algn="r" defTabSz="913752" rtl="0">
              <a:spcBef>
                <a:spcPts val="0"/>
              </a:spcBef>
            </a:pPr>
            <a:r>
              <a:rPr lang="en-US" sz="2600" kern="1200" spc="0" dirty="0">
                <a:solidFill>
                  <a:srgbClr val="5A5A5A"/>
                </a:solidFill>
                <a:latin typeface="Helvetica Neue Light"/>
                <a:ea typeface="Helvetica Neue Light"/>
                <a:cs typeface="Helvetica Neue Light"/>
              </a:rPr>
              <a:t>Billions of API calls, including large </a:t>
            </a:r>
            <a:r>
              <a:rPr lang="en-US" sz="2600" kern="1200" spc="0" dirty="0" smtClean="0">
                <a:solidFill>
                  <a:srgbClr val="5A5A5A"/>
                </a:solidFill>
                <a:latin typeface="Helvetica Neue Light"/>
                <a:ea typeface="Helvetica Neue Light"/>
                <a:cs typeface="Helvetica Neue Light"/>
              </a:rPr>
              <a:t>spikes</a:t>
            </a:r>
          </a:p>
        </p:txBody>
      </p:sp>
      <p:sp>
        <p:nvSpPr>
          <p:cNvPr id="199" name="TextBox 198"/>
          <p:cNvSpPr txBox="1"/>
          <p:nvPr/>
        </p:nvSpPr>
        <p:spPr>
          <a:xfrm>
            <a:off x="721429" y="6181833"/>
            <a:ext cx="7177898"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Analyze</a:t>
            </a:r>
            <a:endParaRPr lang="en-US" sz="2800" kern="1200" spc="0" dirty="0" smtClean="0">
              <a:solidFill>
                <a:srgbClr val="5A5A5A"/>
              </a:solidFill>
              <a:latin typeface="Helvetica Neue"/>
              <a:ea typeface="Helvetica Neue Light"/>
              <a:cs typeface="Helvetica Neue"/>
            </a:endParaRPr>
          </a:p>
          <a:p>
            <a:pPr algn="r" defTabSz="913752" rtl="0">
              <a:spcBef>
                <a:spcPts val="0"/>
              </a:spcBef>
            </a:pPr>
            <a:r>
              <a:rPr lang="en-US" sz="2600" kern="1200" spc="0" dirty="0" smtClean="0">
                <a:solidFill>
                  <a:srgbClr val="5A5A5A"/>
                </a:solidFill>
                <a:latin typeface="Helvetica Neue Light"/>
                <a:ea typeface="Helvetica Neue Light"/>
                <a:cs typeface="Helvetica Neue Light"/>
              </a:rPr>
              <a:t>Complete </a:t>
            </a:r>
            <a:r>
              <a:rPr lang="en-US" sz="2600" kern="1200" spc="0" dirty="0">
                <a:solidFill>
                  <a:srgbClr val="5A5A5A"/>
                </a:solidFill>
                <a:latin typeface="Helvetica Neue Light"/>
                <a:ea typeface="Helvetica Neue Light"/>
                <a:cs typeface="Helvetica Neue Light"/>
              </a:rPr>
              <a:t>visibility– from app end to </a:t>
            </a:r>
            <a:r>
              <a:rPr lang="en-US" sz="2600" kern="1200" spc="0" dirty="0" smtClean="0">
                <a:solidFill>
                  <a:srgbClr val="5A5A5A"/>
                </a:solidFill>
                <a:latin typeface="Helvetica Neue Light"/>
                <a:ea typeface="Helvetica Neue Light"/>
                <a:cs typeface="Helvetica Neue Light"/>
              </a:rPr>
              <a:t>backend</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Automatically </a:t>
            </a:r>
            <a:r>
              <a:rPr lang="en-US" sz="2600" kern="1200" spc="0" dirty="0">
                <a:solidFill>
                  <a:srgbClr val="5A5A5A"/>
                </a:solidFill>
                <a:latin typeface="Helvetica Neue Light"/>
                <a:ea typeface="Helvetica Neue Light"/>
                <a:cs typeface="Helvetica Neue Light"/>
              </a:rPr>
              <a:t>and continuously collect </a:t>
            </a:r>
            <a:r>
              <a:rPr lang="en-US" sz="2600" kern="1200" spc="0" dirty="0" smtClean="0">
                <a:solidFill>
                  <a:srgbClr val="5A5A5A"/>
                </a:solidFill>
                <a:latin typeface="Helvetica Neue Light"/>
                <a:ea typeface="Helvetica Neue Light"/>
                <a:cs typeface="Helvetica Neue Light"/>
              </a:rPr>
              <a:t/>
            </a:r>
            <a:br>
              <a:rPr lang="en-US" sz="2600" kern="1200" spc="0" dirty="0" smtClean="0">
                <a:solidFill>
                  <a:srgbClr val="5A5A5A"/>
                </a:solidFill>
                <a:latin typeface="Helvetica Neue Light"/>
                <a:ea typeface="Helvetica Neue Light"/>
                <a:cs typeface="Helvetica Neue Light"/>
              </a:rPr>
            </a:br>
            <a:r>
              <a:rPr lang="en-US" sz="2600" kern="1200" spc="0" dirty="0" smtClean="0">
                <a:solidFill>
                  <a:srgbClr val="5A5A5A"/>
                </a:solidFill>
                <a:latin typeface="Helvetica Neue Light"/>
                <a:ea typeface="Helvetica Neue Light"/>
                <a:cs typeface="Helvetica Neue Light"/>
              </a:rPr>
              <a:t>all API-traffic </a:t>
            </a:r>
            <a:r>
              <a:rPr lang="en-US" sz="2600" kern="1200" spc="0" dirty="0">
                <a:solidFill>
                  <a:srgbClr val="5A5A5A"/>
                </a:solidFill>
                <a:latin typeface="Helvetica Neue Light"/>
                <a:ea typeface="Helvetica Neue Light"/>
                <a:cs typeface="Helvetica Neue Light"/>
              </a:rPr>
              <a:t>data </a:t>
            </a:r>
            <a:r>
              <a:rPr lang="en-US" sz="2600" kern="1200" spc="0" dirty="0" smtClean="0">
                <a:solidFill>
                  <a:srgbClr val="5A5A5A"/>
                </a:solidFill>
                <a:latin typeface="Helvetica Neue Light"/>
                <a:ea typeface="Helvetica Neue Light"/>
                <a:cs typeface="Helvetica Neue Light"/>
              </a:rPr>
              <a:t>out </a:t>
            </a:r>
            <a:r>
              <a:rPr lang="en-US" sz="2600" kern="1200" spc="0" dirty="0">
                <a:solidFill>
                  <a:srgbClr val="5A5A5A"/>
                </a:solidFill>
                <a:latin typeface="Helvetica Neue Light"/>
                <a:ea typeface="Helvetica Neue Light"/>
                <a:cs typeface="Helvetica Neue Light"/>
              </a:rPr>
              <a:t>of the box</a:t>
            </a:r>
          </a:p>
        </p:txBody>
      </p:sp>
      <p:sp>
        <p:nvSpPr>
          <p:cNvPr id="200" name="TextBox 199"/>
          <p:cNvSpPr txBox="1"/>
          <p:nvPr/>
        </p:nvSpPr>
        <p:spPr>
          <a:xfrm>
            <a:off x="2290452" y="3528248"/>
            <a:ext cx="6534777" cy="2431572"/>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Monetize</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Flexible </a:t>
            </a:r>
            <a:r>
              <a:rPr lang="en-US" sz="2600" kern="1200" spc="0" dirty="0">
                <a:solidFill>
                  <a:srgbClr val="5A5A5A"/>
                </a:solidFill>
                <a:latin typeface="Helvetica Neue Light"/>
                <a:ea typeface="Helvetica Neue Light"/>
                <a:cs typeface="Helvetica Neue Light"/>
              </a:rPr>
              <a:t>rate </a:t>
            </a:r>
            <a:r>
              <a:rPr lang="en-US" sz="2600" kern="1200" spc="0" dirty="0" smtClean="0">
                <a:solidFill>
                  <a:srgbClr val="5A5A5A"/>
                </a:solidFill>
                <a:latin typeface="Helvetica Neue Light"/>
                <a:ea typeface="Helvetica Neue Light"/>
                <a:cs typeface="Helvetica Neue Light"/>
              </a:rPr>
              <a:t>plans</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Internationalization support</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Usage tracking</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Limits </a:t>
            </a:r>
            <a:r>
              <a:rPr lang="en-US" sz="2600" kern="1200" spc="0" dirty="0">
                <a:solidFill>
                  <a:srgbClr val="5A5A5A"/>
                </a:solidFill>
                <a:latin typeface="Helvetica Neue Light"/>
                <a:ea typeface="Helvetica Neue Light"/>
                <a:cs typeface="Helvetica Neue Light"/>
              </a:rPr>
              <a:t>and </a:t>
            </a:r>
            <a:r>
              <a:rPr lang="en-US" sz="2600" kern="1200" spc="0" dirty="0" smtClean="0">
                <a:solidFill>
                  <a:srgbClr val="5A5A5A"/>
                </a:solidFill>
                <a:latin typeface="Helvetica Neue Light"/>
                <a:ea typeface="Helvetica Neue Light"/>
                <a:cs typeface="Helvetica Neue Light"/>
              </a:rPr>
              <a:t>notifications</a:t>
            </a:r>
            <a:endParaRPr lang="en-US" sz="2600" kern="1200" spc="0" dirty="0">
              <a:solidFill>
                <a:srgbClr val="5A5A5A"/>
              </a:solidFill>
              <a:latin typeface="Helvetica Neue Light"/>
              <a:ea typeface="Helvetica Neue Light"/>
              <a:cs typeface="Helvetica Neue Light"/>
            </a:endParaRPr>
          </a:p>
        </p:txBody>
      </p:sp>
      <p:grpSp>
        <p:nvGrpSpPr>
          <p:cNvPr id="201" name="Group 200"/>
          <p:cNvGrpSpPr/>
          <p:nvPr/>
        </p:nvGrpSpPr>
        <p:grpSpPr>
          <a:xfrm>
            <a:off x="9176248" y="4374949"/>
            <a:ext cx="1369445" cy="1367840"/>
            <a:chOff x="8924647" y="4190634"/>
            <a:chExt cx="1369445" cy="1367840"/>
          </a:xfrm>
        </p:grpSpPr>
        <p:sp>
          <p:nvSpPr>
            <p:cNvPr id="20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20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204" name="TextBox 203"/>
          <p:cNvSpPr txBox="1"/>
          <p:nvPr/>
        </p:nvSpPr>
        <p:spPr>
          <a:xfrm>
            <a:off x="9464928" y="11381169"/>
            <a:ext cx="5475886" cy="2031463"/>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Scale</a:t>
            </a:r>
            <a:endParaRPr lang="en-US" sz="3600" b="1" spc="0" dirty="0">
              <a:solidFill>
                <a:srgbClr val="474747"/>
              </a:solidFill>
              <a:latin typeface="Helvetica Neue"/>
              <a:ea typeface="Helvetica Neue Light"/>
              <a:cs typeface="Helvetica Neue"/>
            </a:endParaRPr>
          </a:p>
          <a:p>
            <a:pPr algn="ctr" defTabSz="913752" rtl="0">
              <a:spcBef>
                <a:spcPts val="0"/>
              </a:spcBef>
            </a:pPr>
            <a:r>
              <a:rPr lang="en-US" sz="2600" kern="1200" spc="0" dirty="0">
                <a:solidFill>
                  <a:srgbClr val="5A5A5A"/>
                </a:solidFill>
                <a:latin typeface="Helvetica Neue Light"/>
                <a:ea typeface="Helvetica Neue Light"/>
                <a:cs typeface="Helvetica Neue Light"/>
              </a:rPr>
              <a:t>Self</a:t>
            </a:r>
            <a:r>
              <a:rPr lang="en-US" sz="2600" kern="1200" spc="0" dirty="0" smtClean="0">
                <a:solidFill>
                  <a:srgbClr val="5A5A5A"/>
                </a:solidFill>
                <a:latin typeface="Helvetica Neue Light"/>
                <a:ea typeface="Helvetica Neue Light"/>
                <a:cs typeface="Helvetica Neue Light"/>
              </a:rPr>
              <a:t>-</a:t>
            </a:r>
            <a:r>
              <a:rPr lang="en-US" sz="2600" kern="1200" spc="0" dirty="0">
                <a:solidFill>
                  <a:srgbClr val="5A5A5A"/>
                </a:solidFill>
                <a:latin typeface="Helvetica Neue Light"/>
                <a:ea typeface="Helvetica Neue Light"/>
                <a:cs typeface="Helvetica Neue Light"/>
              </a:rPr>
              <a:t>s</a:t>
            </a:r>
            <a:r>
              <a:rPr lang="en-US" sz="2600" kern="1200" spc="0" dirty="0" smtClean="0">
                <a:solidFill>
                  <a:srgbClr val="5A5A5A"/>
                </a:solidFill>
                <a:latin typeface="Helvetica Neue Light"/>
                <a:ea typeface="Helvetica Neue Light"/>
                <a:cs typeface="Helvetica Neue Light"/>
              </a:rPr>
              <a:t>ervice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State @ scale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Flexible deployment</a:t>
            </a:r>
            <a:endParaRPr lang="en-US" sz="2600" kern="1200" spc="0" dirty="0">
              <a:solidFill>
                <a:srgbClr val="5A5A5A"/>
              </a:solidFill>
              <a:latin typeface="Helvetica Neue Light"/>
              <a:ea typeface="Helvetica Neue Light"/>
              <a:cs typeface="Helvetica Neue Light"/>
            </a:endParaRPr>
          </a:p>
        </p:txBody>
      </p:sp>
    </p:spTree>
    <p:extLst>
      <p:ext uri="{BB962C8B-B14F-4D97-AF65-F5344CB8AC3E}">
        <p14:creationId xmlns:p14="http://schemas.microsoft.com/office/powerpoint/2010/main" val="7787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Apigee Edge</a:t>
            </a:r>
            <a:endParaRPr lang="en-US" dirty="0"/>
          </a:p>
        </p:txBody>
      </p:sp>
      <p:sp>
        <p:nvSpPr>
          <p:cNvPr id="3" name="Text Placeholder 2"/>
          <p:cNvSpPr>
            <a:spLocks noGrp="1"/>
          </p:cNvSpPr>
          <p:nvPr>
            <p:ph type="body" sz="quarter" idx="10"/>
          </p:nvPr>
        </p:nvSpPr>
        <p:spPr/>
        <p:txBody>
          <a:bodyPr/>
          <a:lstStyle/>
          <a:p>
            <a:r>
              <a:rPr lang="en-US" dirty="0" smtClean="0"/>
              <a:t>Demo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35</a:t>
            </a:fld>
            <a:endParaRPr lang="en-US" kern="1200" spc="0" dirty="0">
              <a:solidFill>
                <a:srgbClr val="5A5A5A">
                  <a:lumMod val="40000"/>
                  <a:lumOff val="60000"/>
                </a:srgbClr>
              </a:solidFill>
              <a:ea typeface="+mn-ea"/>
            </a:endParaRPr>
          </a:p>
        </p:txBody>
      </p:sp>
      <p:sp>
        <p:nvSpPr>
          <p:cNvPr id="5" name="Footer Placeholder 4"/>
          <p:cNvSpPr>
            <a:spLocks noGrp="1"/>
          </p:cNvSpPr>
          <p:nvPr>
            <p:ph type="ftr" sz="quarter" idx="3"/>
          </p:nvPr>
        </p:nvSpPr>
        <p:spPr/>
        <p:txBody>
          <a:bodyPr/>
          <a:lstStyle/>
          <a:p>
            <a:r>
              <a:rPr lang="en-US" smtClean="0"/>
              <a:t>©2015 Apigee. All Rights Reserved. </a:t>
            </a:r>
            <a:endParaRPr lang="en-US" dirty="0"/>
          </a:p>
        </p:txBody>
      </p:sp>
    </p:spTree>
    <p:extLst>
      <p:ext uri="{BB962C8B-B14F-4D97-AF65-F5344CB8AC3E}">
        <p14:creationId xmlns:p14="http://schemas.microsoft.com/office/powerpoint/2010/main" val="4299703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Labs</a:t>
            </a:r>
            <a:endParaRPr lang="en-US" dirty="0"/>
          </a:p>
        </p:txBody>
      </p:sp>
      <p:sp>
        <p:nvSpPr>
          <p:cNvPr id="3" name="Text Placeholder 2"/>
          <p:cNvSpPr>
            <a:spLocks noGrp="1"/>
          </p:cNvSpPr>
          <p:nvPr>
            <p:ph type="body" sz="quarter" idx="10"/>
          </p:nvPr>
        </p:nvSpPr>
        <p:spPr/>
        <p:txBody>
          <a:bodyPr/>
          <a:lstStyle/>
          <a:p>
            <a:r>
              <a:rPr lang="en-US" dirty="0" smtClean="0"/>
              <a:t>Apigee Edge DevJam 2.0 labs…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36</a:t>
            </a:fld>
            <a:endParaRPr lang="en-US" kern="1200" spc="0" dirty="0">
              <a:solidFill>
                <a:srgbClr val="5A5A5A">
                  <a:lumMod val="40000"/>
                  <a:lumOff val="60000"/>
                </a:srgbClr>
              </a:solidFill>
              <a:ea typeface="+mn-ea"/>
            </a:endParaRPr>
          </a:p>
        </p:txBody>
      </p:sp>
      <p:sp>
        <p:nvSpPr>
          <p:cNvPr id="5" name="Footer Placeholder 4"/>
          <p:cNvSpPr>
            <a:spLocks noGrp="1"/>
          </p:cNvSpPr>
          <p:nvPr>
            <p:ph type="ftr" sz="quarter" idx="3"/>
          </p:nvPr>
        </p:nvSpPr>
        <p:spPr/>
        <p:txBody>
          <a:bodyPr/>
          <a:lstStyle/>
          <a:p>
            <a:r>
              <a:rPr lang="en-US" smtClean="0"/>
              <a:t>©2015 Apigee. All Rights Reserved. </a:t>
            </a:r>
            <a:endParaRPr lang="en-US" dirty="0"/>
          </a:p>
        </p:txBody>
      </p:sp>
    </p:spTree>
    <p:extLst>
      <p:ext uri="{BB962C8B-B14F-4D97-AF65-F5344CB8AC3E}">
        <p14:creationId xmlns:p14="http://schemas.microsoft.com/office/powerpoint/2010/main" val="18201586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solidFill>
                  <a:srgbClr val="FD2A00"/>
                </a:solidFill>
              </a:rPr>
              <a:t>The gap</a:t>
            </a:r>
            <a:endParaRPr lang="en-US" dirty="0">
              <a:solidFill>
                <a:srgbClr val="FD2A00"/>
              </a:solidFill>
            </a:endParaRPr>
          </a:p>
        </p:txBody>
      </p:sp>
      <p:sp>
        <p:nvSpPr>
          <p:cNvPr id="8" name="Slide Number Placeholder 7"/>
          <p:cNvSpPr>
            <a:spLocks noGrp="1"/>
          </p:cNvSpPr>
          <p:nvPr>
            <p:ph type="sldNum" sz="quarter" idx="4"/>
          </p:nvPr>
        </p:nvSpPr>
        <p:spPr/>
        <p:txBody>
          <a:bodyPr/>
          <a:lstStyle/>
          <a:p>
            <a:fld id="{B9CF2066-C172-C043-9656-E2597F9B5BE6}" type="slidenum">
              <a:rPr lang="en-US" smtClean="0"/>
              <a:pPr/>
              <a:t>4</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5"/>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56000" y="3843453"/>
              <a:ext cx="641201"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Days</a:t>
              </a:r>
            </a:p>
          </p:txBody>
        </p:sp>
        <p:sp>
          <p:nvSpPr>
            <p:cNvPr id="1219" name="Shape 1219"/>
            <p:cNvSpPr/>
            <p:nvPr/>
          </p:nvSpPr>
          <p:spPr>
            <a:xfrm>
              <a:off x="2803411" y="10322573"/>
              <a:ext cx="743793"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400" b="0" spc="-6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grpSp>
        <p:nvGrpSpPr>
          <p:cNvPr id="174" name="Group 173"/>
          <p:cNvGrpSpPr>
            <a:grpSpLocks noChangeAspect="1"/>
          </p:cNvGrpSpPr>
          <p:nvPr/>
        </p:nvGrpSpPr>
        <p:grpSpPr>
          <a:xfrm>
            <a:off x="8788071" y="2084428"/>
            <a:ext cx="2799818" cy="1553357"/>
            <a:chOff x="10794239" y="1073565"/>
            <a:chExt cx="2532602" cy="1405099"/>
          </a:xfrm>
        </p:grpSpPr>
        <p:sp>
          <p:nvSpPr>
            <p:cNvPr id="175"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176"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177" name="Group 176"/>
          <p:cNvGrpSpPr>
            <a:grpSpLocks noChangeAspect="1"/>
          </p:cNvGrpSpPr>
          <p:nvPr/>
        </p:nvGrpSpPr>
        <p:grpSpPr>
          <a:xfrm>
            <a:off x="11209859" y="2093690"/>
            <a:ext cx="2871743" cy="1552134"/>
            <a:chOff x="11180873" y="1078804"/>
            <a:chExt cx="2588353" cy="1398966"/>
          </a:xfrm>
        </p:grpSpPr>
        <p:sp>
          <p:nvSpPr>
            <p:cNvPr id="178"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179" name="Group 1233"/>
            <p:cNvGrpSpPr/>
            <p:nvPr/>
          </p:nvGrpSpPr>
          <p:grpSpPr>
            <a:xfrm>
              <a:off x="12081974" y="1078804"/>
              <a:ext cx="786150" cy="787623"/>
              <a:chOff x="0" y="0"/>
              <a:chExt cx="1058413" cy="1060394"/>
            </a:xfrm>
          </p:grpSpPr>
          <p:sp>
            <p:nvSpPr>
              <p:cNvPr id="180"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1"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2"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3"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4"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5"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6"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7"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188" name="Group 187"/>
          <p:cNvGrpSpPr>
            <a:grpSpLocks noChangeAspect="1"/>
          </p:cNvGrpSpPr>
          <p:nvPr/>
        </p:nvGrpSpPr>
        <p:grpSpPr>
          <a:xfrm>
            <a:off x="13685807" y="2084984"/>
            <a:ext cx="2490148" cy="1553282"/>
            <a:chOff x="14503713" y="1073878"/>
            <a:chExt cx="2252004" cy="1404728"/>
          </a:xfrm>
        </p:grpSpPr>
        <p:grpSp>
          <p:nvGrpSpPr>
            <p:cNvPr id="189" name="Group 1241"/>
            <p:cNvGrpSpPr/>
            <p:nvPr/>
          </p:nvGrpSpPr>
          <p:grpSpPr>
            <a:xfrm>
              <a:off x="15233288" y="1073878"/>
              <a:ext cx="792854" cy="797475"/>
              <a:chOff x="0" y="0"/>
              <a:chExt cx="1067437" cy="1073659"/>
            </a:xfrm>
          </p:grpSpPr>
          <p:sp>
            <p:nvSpPr>
              <p:cNvPr id="191"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2"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3"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4"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5"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6"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190"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sp>
        <p:nvSpPr>
          <p:cNvPr id="197"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198"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sp>
        <p:nvSpPr>
          <p:cNvPr id="11" name="Footer Placeholder 10"/>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28219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t>New Demands</a:t>
            </a:r>
            <a:endParaRPr lang="en-US" dirty="0"/>
          </a:p>
        </p:txBody>
      </p:sp>
      <p:sp>
        <p:nvSpPr>
          <p:cNvPr id="8" name="Slide Number Placeholder 7"/>
          <p:cNvSpPr>
            <a:spLocks noGrp="1"/>
          </p:cNvSpPr>
          <p:nvPr>
            <p:ph type="sldNum" sz="quarter" idx="4"/>
          </p:nvPr>
        </p:nvSpPr>
        <p:spPr/>
        <p:txBody>
          <a:bodyPr/>
          <a:lstStyle/>
          <a:p>
            <a:fld id="{B9CF2066-C172-C043-9656-E2597F9B5BE6}" type="slidenum">
              <a:rPr lang="en-US" smtClean="0"/>
              <a:pPr/>
              <a:t>5</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5"/>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6" name="Group 5"/>
          <p:cNvGrpSpPr>
            <a:grpSpLocks noChangeAspect="1"/>
          </p:cNvGrpSpPr>
          <p:nvPr/>
        </p:nvGrpSpPr>
        <p:grpSpPr>
          <a:xfrm>
            <a:off x="8788071" y="2084428"/>
            <a:ext cx="2799818" cy="1553357"/>
            <a:chOff x="10794239" y="1073565"/>
            <a:chExt cx="2532602" cy="1405099"/>
          </a:xfrm>
        </p:grpSpPr>
        <p:sp>
          <p:nvSpPr>
            <p:cNvPr id="1221"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1222"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4" name="Group 3"/>
          <p:cNvGrpSpPr>
            <a:grpSpLocks noChangeAspect="1"/>
          </p:cNvGrpSpPr>
          <p:nvPr/>
        </p:nvGrpSpPr>
        <p:grpSpPr>
          <a:xfrm>
            <a:off x="11209859" y="2093690"/>
            <a:ext cx="2871743" cy="1552134"/>
            <a:chOff x="11180873" y="1078804"/>
            <a:chExt cx="2588353" cy="1398966"/>
          </a:xfrm>
        </p:grpSpPr>
        <p:sp>
          <p:nvSpPr>
            <p:cNvPr id="1224"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1233" name="Group 1233"/>
            <p:cNvGrpSpPr/>
            <p:nvPr/>
          </p:nvGrpSpPr>
          <p:grpSpPr>
            <a:xfrm>
              <a:off x="12081974" y="1078804"/>
              <a:ext cx="786150" cy="787623"/>
              <a:chOff x="0" y="0"/>
              <a:chExt cx="1058413" cy="1060394"/>
            </a:xfrm>
          </p:grpSpPr>
          <p:sp>
            <p:nvSpPr>
              <p:cNvPr id="1225"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6"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7"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8"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9"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0"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1"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2"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5" name="Group 4"/>
          <p:cNvGrpSpPr>
            <a:grpSpLocks noChangeAspect="1"/>
          </p:cNvGrpSpPr>
          <p:nvPr/>
        </p:nvGrpSpPr>
        <p:grpSpPr>
          <a:xfrm>
            <a:off x="13685807" y="2084984"/>
            <a:ext cx="2490148" cy="1553282"/>
            <a:chOff x="14503713" y="1073878"/>
            <a:chExt cx="2252004" cy="1404728"/>
          </a:xfrm>
        </p:grpSpPr>
        <p:grpSp>
          <p:nvGrpSpPr>
            <p:cNvPr id="1241" name="Group 1241"/>
            <p:cNvGrpSpPr/>
            <p:nvPr/>
          </p:nvGrpSpPr>
          <p:grpSpPr>
            <a:xfrm>
              <a:off x="15233288" y="1073878"/>
              <a:ext cx="792854" cy="797475"/>
              <a:chOff x="0" y="0"/>
              <a:chExt cx="1067437" cy="1073659"/>
            </a:xfrm>
          </p:grpSpPr>
          <p:sp>
            <p:nvSpPr>
              <p:cNvPr id="1235"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6"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7"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8"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9"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40"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1242"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56000" y="3843453"/>
              <a:ext cx="641201"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Days</a:t>
              </a:r>
            </a:p>
          </p:txBody>
        </p:sp>
        <p:sp>
          <p:nvSpPr>
            <p:cNvPr id="1219" name="Shape 1219"/>
            <p:cNvSpPr/>
            <p:nvPr/>
          </p:nvSpPr>
          <p:spPr>
            <a:xfrm>
              <a:off x="2803411" y="10322573"/>
              <a:ext cx="743793"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sp>
        <p:nvSpPr>
          <p:cNvPr id="271"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272"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grpSp>
        <p:nvGrpSpPr>
          <p:cNvPr id="7" name="Group 6"/>
          <p:cNvGrpSpPr/>
          <p:nvPr/>
        </p:nvGrpSpPr>
        <p:grpSpPr>
          <a:xfrm>
            <a:off x="5783500" y="4850526"/>
            <a:ext cx="14882871" cy="2442140"/>
            <a:chOff x="5783501" y="4850525"/>
            <a:chExt cx="14882870" cy="2442139"/>
          </a:xfrm>
        </p:grpSpPr>
        <p:cxnSp>
          <p:nvCxnSpPr>
            <p:cNvPr id="121" name="Straight Connector 120"/>
            <p:cNvCxnSpPr/>
            <p:nvPr/>
          </p:nvCxnSpPr>
          <p:spPr>
            <a:xfrm flipV="1">
              <a:off x="6363422" y="4974248"/>
              <a:ext cx="4349457" cy="204149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845816" y="4974251"/>
              <a:ext cx="867065" cy="222193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3123762" y="4850525"/>
              <a:ext cx="1322061" cy="244213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16630292" y="4996184"/>
              <a:ext cx="3187001" cy="222931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6363422" y="5140048"/>
              <a:ext cx="2657363" cy="188855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6363422" y="5140048"/>
              <a:ext cx="1183368" cy="187569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flipV="1">
              <a:off x="5805217" y="5140048"/>
              <a:ext cx="558208" cy="187569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9020787" y="5140051"/>
              <a:ext cx="825029" cy="20854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flipV="1">
              <a:off x="7546793" y="5140051"/>
              <a:ext cx="2299024" cy="208544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flipV="1">
              <a:off x="5805219" y="5140051"/>
              <a:ext cx="4040597" cy="205613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9845816" y="5025494"/>
              <a:ext cx="2664408" cy="217069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9845816" y="4866980"/>
              <a:ext cx="4600006" cy="2329206"/>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9845816" y="4996186"/>
              <a:ext cx="6763251" cy="222931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845816" y="5143141"/>
              <a:ext cx="8756825" cy="20530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9996640" y="5044966"/>
              <a:ext cx="10669726" cy="2129286"/>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363422" y="5044960"/>
              <a:ext cx="6136935" cy="197077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363422" y="4866980"/>
              <a:ext cx="8084324" cy="214875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flipV="1">
              <a:off x="12500357" y="5018117"/>
              <a:ext cx="623405" cy="227454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10712882" y="4993382"/>
              <a:ext cx="2410880" cy="229928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9019408" y="5139034"/>
              <a:ext cx="4104354" cy="215363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7635061" y="5187853"/>
              <a:ext cx="5488701" cy="2104811"/>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flipV="1">
              <a:off x="5783501" y="5126184"/>
              <a:ext cx="7340261" cy="216648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3123762" y="4974251"/>
              <a:ext cx="3485305" cy="22512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13123762" y="5132765"/>
              <a:ext cx="5521008" cy="215989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13123762" y="5044962"/>
              <a:ext cx="7542604" cy="224770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18644770" y="5143139"/>
              <a:ext cx="1172522" cy="205304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19817293" y="5044964"/>
              <a:ext cx="849078" cy="212928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14496306" y="4850525"/>
              <a:ext cx="5320986" cy="237496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12500359" y="5018117"/>
              <a:ext cx="7316931" cy="220737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0712879" y="4966878"/>
              <a:ext cx="9054174" cy="225861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6433703" y="4996186"/>
              <a:ext cx="196583" cy="222931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16433703" y="5143143"/>
              <a:ext cx="2211062" cy="208235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16433703" y="5044966"/>
              <a:ext cx="4232663" cy="224769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14496304" y="4850530"/>
              <a:ext cx="1937399" cy="237496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flipV="1">
              <a:off x="12500354" y="5018121"/>
              <a:ext cx="3933349" cy="227454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10712874" y="4966881"/>
              <a:ext cx="9054174" cy="225861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5379518" y="7300265"/>
            <a:ext cx="15433372" cy="1778389"/>
            <a:chOff x="1583533" y="2222352"/>
            <a:chExt cx="6436087" cy="741631"/>
          </a:xfrm>
        </p:grpSpPr>
        <p:sp>
          <p:nvSpPr>
            <p:cNvPr id="158" name="Freeform 110"/>
            <p:cNvSpPr>
              <a:spLocks noChangeArrowheads="1"/>
            </p:cNvSpPr>
            <p:nvPr/>
          </p:nvSpPr>
          <p:spPr bwMode="auto">
            <a:xfrm>
              <a:off x="1781732" y="2222352"/>
              <a:ext cx="419791" cy="485457"/>
            </a:xfrm>
            <a:custGeom>
              <a:avLst/>
              <a:gdLst>
                <a:gd name="T0" fmla="*/ 759 w 790"/>
                <a:gd name="T1" fmla="*/ 304 h 912"/>
                <a:gd name="T2" fmla="*/ 637 w 790"/>
                <a:gd name="T3" fmla="*/ 304 h 912"/>
                <a:gd name="T4" fmla="*/ 637 w 790"/>
                <a:gd name="T5" fmla="*/ 273 h 912"/>
                <a:gd name="T6" fmla="*/ 632 w 790"/>
                <a:gd name="T7" fmla="*/ 217 h 912"/>
                <a:gd name="T8" fmla="*/ 596 w 790"/>
                <a:gd name="T9" fmla="*/ 119 h 912"/>
                <a:gd name="T10" fmla="*/ 567 w 790"/>
                <a:gd name="T11" fmla="*/ 79 h 912"/>
                <a:gd name="T12" fmla="*/ 531 w 790"/>
                <a:gd name="T13" fmla="*/ 46 h 912"/>
                <a:gd name="T14" fmla="*/ 490 w 790"/>
                <a:gd name="T15" fmla="*/ 21 h 912"/>
                <a:gd name="T16" fmla="*/ 444 w 790"/>
                <a:gd name="T17" fmla="*/ 5 h 912"/>
                <a:gd name="T18" fmla="*/ 394 w 790"/>
                <a:gd name="T19" fmla="*/ 0 h 912"/>
                <a:gd name="T20" fmla="*/ 345 w 790"/>
                <a:gd name="T21" fmla="*/ 5 h 912"/>
                <a:gd name="T22" fmla="*/ 299 w 790"/>
                <a:gd name="T23" fmla="*/ 21 h 912"/>
                <a:gd name="T24" fmla="*/ 258 w 790"/>
                <a:gd name="T25" fmla="*/ 46 h 912"/>
                <a:gd name="T26" fmla="*/ 222 w 790"/>
                <a:gd name="T27" fmla="*/ 79 h 912"/>
                <a:gd name="T28" fmla="*/ 192 w 790"/>
                <a:gd name="T29" fmla="*/ 119 h 912"/>
                <a:gd name="T30" fmla="*/ 156 w 790"/>
                <a:gd name="T31" fmla="*/ 217 h 912"/>
                <a:gd name="T32" fmla="*/ 151 w 790"/>
                <a:gd name="T33" fmla="*/ 273 h 912"/>
                <a:gd name="T34" fmla="*/ 151 w 790"/>
                <a:gd name="T35" fmla="*/ 304 h 912"/>
                <a:gd name="T36" fmla="*/ 30 w 790"/>
                <a:gd name="T37" fmla="*/ 304 h 912"/>
                <a:gd name="T38" fmla="*/ 0 w 790"/>
                <a:gd name="T39" fmla="*/ 334 h 912"/>
                <a:gd name="T40" fmla="*/ 0 w 790"/>
                <a:gd name="T41" fmla="*/ 880 h 912"/>
                <a:gd name="T42" fmla="*/ 30 w 790"/>
                <a:gd name="T43" fmla="*/ 911 h 912"/>
                <a:gd name="T44" fmla="*/ 759 w 790"/>
                <a:gd name="T45" fmla="*/ 911 h 912"/>
                <a:gd name="T46" fmla="*/ 789 w 790"/>
                <a:gd name="T47" fmla="*/ 880 h 912"/>
                <a:gd name="T48" fmla="*/ 789 w 790"/>
                <a:gd name="T49" fmla="*/ 334 h 912"/>
                <a:gd name="T50" fmla="*/ 759 w 790"/>
                <a:gd name="T51" fmla="*/ 304 h 912"/>
                <a:gd name="T52" fmla="*/ 425 w 790"/>
                <a:gd name="T53" fmla="*/ 599 h 912"/>
                <a:gd name="T54" fmla="*/ 425 w 790"/>
                <a:gd name="T55" fmla="*/ 638 h 912"/>
                <a:gd name="T56" fmla="*/ 425 w 790"/>
                <a:gd name="T57" fmla="*/ 727 h 912"/>
                <a:gd name="T58" fmla="*/ 394 w 790"/>
                <a:gd name="T59" fmla="*/ 758 h 912"/>
                <a:gd name="T60" fmla="*/ 364 w 790"/>
                <a:gd name="T61" fmla="*/ 727 h 912"/>
                <a:gd name="T62" fmla="*/ 364 w 790"/>
                <a:gd name="T63" fmla="*/ 607 h 912"/>
                <a:gd name="T64" fmla="*/ 364 w 790"/>
                <a:gd name="T65" fmla="*/ 599 h 912"/>
                <a:gd name="T66" fmla="*/ 334 w 790"/>
                <a:gd name="T67" fmla="*/ 546 h 912"/>
                <a:gd name="T68" fmla="*/ 394 w 790"/>
                <a:gd name="T69" fmla="*/ 486 h 912"/>
                <a:gd name="T70" fmla="*/ 455 w 790"/>
                <a:gd name="T71" fmla="*/ 546 h 912"/>
                <a:gd name="T72" fmla="*/ 425 w 790"/>
                <a:gd name="T73" fmla="*/ 599 h 912"/>
                <a:gd name="T74" fmla="*/ 577 w 790"/>
                <a:gd name="T75" fmla="*/ 304 h 912"/>
                <a:gd name="T76" fmla="*/ 212 w 790"/>
                <a:gd name="T77" fmla="*/ 304 h 912"/>
                <a:gd name="T78" fmla="*/ 212 w 790"/>
                <a:gd name="T79" fmla="*/ 273 h 912"/>
                <a:gd name="T80" fmla="*/ 219 w 790"/>
                <a:gd name="T81" fmla="*/ 215 h 912"/>
                <a:gd name="T82" fmla="*/ 249 w 790"/>
                <a:gd name="T83" fmla="*/ 143 h 912"/>
                <a:gd name="T84" fmla="*/ 273 w 790"/>
                <a:gd name="T85" fmla="*/ 113 h 912"/>
                <a:gd name="T86" fmla="*/ 335 w 790"/>
                <a:gd name="T87" fmla="*/ 71 h 912"/>
                <a:gd name="T88" fmla="*/ 394 w 790"/>
                <a:gd name="T89" fmla="*/ 61 h 912"/>
                <a:gd name="T90" fmla="*/ 487 w 790"/>
                <a:gd name="T91" fmla="*/ 89 h 912"/>
                <a:gd name="T92" fmla="*/ 516 w 790"/>
                <a:gd name="T93" fmla="*/ 113 h 912"/>
                <a:gd name="T94" fmla="*/ 539 w 790"/>
                <a:gd name="T95" fmla="*/ 143 h 912"/>
                <a:gd name="T96" fmla="*/ 564 w 790"/>
                <a:gd name="T97" fmla="*/ 196 h 912"/>
                <a:gd name="T98" fmla="*/ 577 w 790"/>
                <a:gd name="T99" fmla="*/ 273 h 912"/>
                <a:gd name="T100" fmla="*/ 577 w 790"/>
                <a:gd name="T101" fmla="*/ 30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0" h="912">
                  <a:moveTo>
                    <a:pt x="759" y="304"/>
                  </a:moveTo>
                  <a:lnTo>
                    <a:pt x="637" y="304"/>
                  </a:lnTo>
                  <a:lnTo>
                    <a:pt x="637" y="273"/>
                  </a:lnTo>
                  <a:cubicBezTo>
                    <a:pt x="637" y="254"/>
                    <a:pt x="636" y="235"/>
                    <a:pt x="632" y="217"/>
                  </a:cubicBezTo>
                  <a:cubicBezTo>
                    <a:pt x="626" y="181"/>
                    <a:pt x="614" y="148"/>
                    <a:pt x="596" y="119"/>
                  </a:cubicBezTo>
                  <a:cubicBezTo>
                    <a:pt x="588" y="105"/>
                    <a:pt x="578" y="91"/>
                    <a:pt x="567" y="79"/>
                  </a:cubicBezTo>
                  <a:cubicBezTo>
                    <a:pt x="556" y="67"/>
                    <a:pt x="544" y="56"/>
                    <a:pt x="531" y="46"/>
                  </a:cubicBezTo>
                  <a:cubicBezTo>
                    <a:pt x="518" y="36"/>
                    <a:pt x="504" y="28"/>
                    <a:pt x="490" y="21"/>
                  </a:cubicBezTo>
                  <a:cubicBezTo>
                    <a:pt x="475" y="14"/>
                    <a:pt x="460" y="9"/>
                    <a:pt x="444" y="5"/>
                  </a:cubicBezTo>
                  <a:cubicBezTo>
                    <a:pt x="428" y="2"/>
                    <a:pt x="411" y="0"/>
                    <a:pt x="394" y="0"/>
                  </a:cubicBezTo>
                  <a:cubicBezTo>
                    <a:pt x="377" y="0"/>
                    <a:pt x="361" y="2"/>
                    <a:pt x="345" y="5"/>
                  </a:cubicBezTo>
                  <a:cubicBezTo>
                    <a:pt x="329" y="9"/>
                    <a:pt x="314" y="14"/>
                    <a:pt x="299" y="21"/>
                  </a:cubicBezTo>
                  <a:cubicBezTo>
                    <a:pt x="284" y="28"/>
                    <a:pt x="271" y="36"/>
                    <a:pt x="258" y="46"/>
                  </a:cubicBezTo>
                  <a:cubicBezTo>
                    <a:pt x="245" y="56"/>
                    <a:pt x="233" y="67"/>
                    <a:pt x="222" y="79"/>
                  </a:cubicBezTo>
                  <a:cubicBezTo>
                    <a:pt x="211" y="91"/>
                    <a:pt x="201" y="105"/>
                    <a:pt x="192" y="119"/>
                  </a:cubicBezTo>
                  <a:cubicBezTo>
                    <a:pt x="175" y="148"/>
                    <a:pt x="163" y="181"/>
                    <a:pt x="156" y="217"/>
                  </a:cubicBezTo>
                  <a:cubicBezTo>
                    <a:pt x="153" y="235"/>
                    <a:pt x="151" y="254"/>
                    <a:pt x="151" y="273"/>
                  </a:cubicBezTo>
                  <a:lnTo>
                    <a:pt x="151" y="304"/>
                  </a:lnTo>
                  <a:lnTo>
                    <a:pt x="30" y="304"/>
                  </a:lnTo>
                  <a:cubicBezTo>
                    <a:pt x="13" y="304"/>
                    <a:pt x="0" y="317"/>
                    <a:pt x="0" y="334"/>
                  </a:cubicBezTo>
                  <a:lnTo>
                    <a:pt x="0" y="880"/>
                  </a:lnTo>
                  <a:cubicBezTo>
                    <a:pt x="0" y="897"/>
                    <a:pt x="13" y="911"/>
                    <a:pt x="30" y="911"/>
                  </a:cubicBezTo>
                  <a:lnTo>
                    <a:pt x="759" y="911"/>
                  </a:lnTo>
                  <a:cubicBezTo>
                    <a:pt x="776" y="911"/>
                    <a:pt x="789" y="897"/>
                    <a:pt x="789" y="880"/>
                  </a:cubicBezTo>
                  <a:lnTo>
                    <a:pt x="789" y="334"/>
                  </a:lnTo>
                  <a:cubicBezTo>
                    <a:pt x="789" y="317"/>
                    <a:pt x="776" y="304"/>
                    <a:pt x="759" y="304"/>
                  </a:cubicBezTo>
                  <a:close/>
                  <a:moveTo>
                    <a:pt x="425" y="599"/>
                  </a:moveTo>
                  <a:lnTo>
                    <a:pt x="425" y="638"/>
                  </a:lnTo>
                  <a:lnTo>
                    <a:pt x="425" y="727"/>
                  </a:lnTo>
                  <a:cubicBezTo>
                    <a:pt x="425" y="744"/>
                    <a:pt x="410" y="758"/>
                    <a:pt x="394" y="758"/>
                  </a:cubicBezTo>
                  <a:cubicBezTo>
                    <a:pt x="377" y="758"/>
                    <a:pt x="364" y="744"/>
                    <a:pt x="364" y="727"/>
                  </a:cubicBezTo>
                  <a:lnTo>
                    <a:pt x="364" y="607"/>
                  </a:lnTo>
                  <a:lnTo>
                    <a:pt x="364" y="599"/>
                  </a:lnTo>
                  <a:cubicBezTo>
                    <a:pt x="346" y="588"/>
                    <a:pt x="334" y="569"/>
                    <a:pt x="334" y="546"/>
                  </a:cubicBezTo>
                  <a:cubicBezTo>
                    <a:pt x="334" y="513"/>
                    <a:pt x="360" y="486"/>
                    <a:pt x="394" y="486"/>
                  </a:cubicBezTo>
                  <a:cubicBezTo>
                    <a:pt x="427" y="486"/>
                    <a:pt x="455" y="513"/>
                    <a:pt x="455" y="546"/>
                  </a:cubicBezTo>
                  <a:cubicBezTo>
                    <a:pt x="455" y="569"/>
                    <a:pt x="443" y="588"/>
                    <a:pt x="425" y="599"/>
                  </a:cubicBezTo>
                  <a:close/>
                  <a:moveTo>
                    <a:pt x="577" y="304"/>
                  </a:moveTo>
                  <a:lnTo>
                    <a:pt x="212" y="304"/>
                  </a:lnTo>
                  <a:lnTo>
                    <a:pt x="212" y="273"/>
                  </a:lnTo>
                  <a:cubicBezTo>
                    <a:pt x="212" y="254"/>
                    <a:pt x="215" y="234"/>
                    <a:pt x="219" y="215"/>
                  </a:cubicBezTo>
                  <a:cubicBezTo>
                    <a:pt x="225" y="189"/>
                    <a:pt x="236" y="165"/>
                    <a:pt x="249" y="143"/>
                  </a:cubicBezTo>
                  <a:cubicBezTo>
                    <a:pt x="256" y="132"/>
                    <a:pt x="264" y="122"/>
                    <a:pt x="273" y="113"/>
                  </a:cubicBezTo>
                  <a:cubicBezTo>
                    <a:pt x="290" y="95"/>
                    <a:pt x="311" y="80"/>
                    <a:pt x="335" y="71"/>
                  </a:cubicBezTo>
                  <a:cubicBezTo>
                    <a:pt x="353" y="64"/>
                    <a:pt x="373" y="61"/>
                    <a:pt x="394" y="61"/>
                  </a:cubicBezTo>
                  <a:cubicBezTo>
                    <a:pt x="430" y="61"/>
                    <a:pt x="461" y="71"/>
                    <a:pt x="487" y="89"/>
                  </a:cubicBezTo>
                  <a:cubicBezTo>
                    <a:pt x="498" y="96"/>
                    <a:pt x="507" y="104"/>
                    <a:pt x="516" y="113"/>
                  </a:cubicBezTo>
                  <a:cubicBezTo>
                    <a:pt x="525" y="122"/>
                    <a:pt x="532" y="132"/>
                    <a:pt x="539" y="143"/>
                  </a:cubicBezTo>
                  <a:cubicBezTo>
                    <a:pt x="550" y="159"/>
                    <a:pt x="558" y="177"/>
                    <a:pt x="564" y="196"/>
                  </a:cubicBezTo>
                  <a:cubicBezTo>
                    <a:pt x="572" y="221"/>
                    <a:pt x="577" y="247"/>
                    <a:pt x="577" y="273"/>
                  </a:cubicBezTo>
                  <a:lnTo>
                    <a:pt x="577" y="304"/>
                  </a:lnTo>
                  <a:close/>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nvGrpSpPr>
            <p:cNvPr id="159" name="Group 158"/>
            <p:cNvGrpSpPr/>
            <p:nvPr/>
          </p:nvGrpSpPr>
          <p:grpSpPr>
            <a:xfrm>
              <a:off x="5968143" y="2262492"/>
              <a:ext cx="442960" cy="445317"/>
              <a:chOff x="3350873" y="2489200"/>
              <a:chExt cx="298450" cy="300038"/>
            </a:xfrm>
          </p:grpSpPr>
          <p:sp>
            <p:nvSpPr>
              <p:cNvPr id="171" name="Freeform 111"/>
              <p:cNvSpPr>
                <a:spLocks noChangeArrowheads="1"/>
              </p:cNvSpPr>
              <p:nvPr/>
            </p:nvSpPr>
            <p:spPr bwMode="auto">
              <a:xfrm>
                <a:off x="3350873" y="2589213"/>
                <a:ext cx="298450" cy="20002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72" name="Freeform 112"/>
              <p:cNvSpPr>
                <a:spLocks noChangeArrowheads="1"/>
              </p:cNvSpPr>
              <p:nvPr/>
            </p:nvSpPr>
            <p:spPr bwMode="auto">
              <a:xfrm>
                <a:off x="3371511" y="2489200"/>
                <a:ext cx="263525" cy="165100"/>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sp>
          <p:nvSpPr>
            <p:cNvPr id="160" name="Freeform 113"/>
            <p:cNvSpPr>
              <a:spLocks noChangeArrowheads="1"/>
            </p:cNvSpPr>
            <p:nvPr/>
          </p:nvSpPr>
          <p:spPr bwMode="auto">
            <a:xfrm>
              <a:off x="7405767" y="2291420"/>
              <a:ext cx="416389" cy="416389"/>
            </a:xfrm>
            <a:custGeom>
              <a:avLst/>
              <a:gdLst>
                <a:gd name="T0" fmla="*/ 801 w 875"/>
                <a:gd name="T1" fmla="*/ 451 h 875"/>
                <a:gd name="T2" fmla="*/ 744 w 875"/>
                <a:gd name="T3" fmla="*/ 481 h 875"/>
                <a:gd name="T4" fmla="*/ 646 w 875"/>
                <a:gd name="T5" fmla="*/ 434 h 875"/>
                <a:gd name="T6" fmla="*/ 656 w 875"/>
                <a:gd name="T7" fmla="*/ 379 h 875"/>
                <a:gd name="T8" fmla="*/ 618 w 875"/>
                <a:gd name="T9" fmla="*/ 276 h 875"/>
                <a:gd name="T10" fmla="*/ 761 w 875"/>
                <a:gd name="T11" fmla="*/ 133 h 875"/>
                <a:gd name="T12" fmla="*/ 801 w 875"/>
                <a:gd name="T13" fmla="*/ 145 h 875"/>
                <a:gd name="T14" fmla="*/ 874 w 875"/>
                <a:gd name="T15" fmla="*/ 72 h 875"/>
                <a:gd name="T16" fmla="*/ 801 w 875"/>
                <a:gd name="T17" fmla="*/ 0 h 875"/>
                <a:gd name="T18" fmla="*/ 729 w 875"/>
                <a:gd name="T19" fmla="*/ 72 h 875"/>
                <a:gd name="T20" fmla="*/ 741 w 875"/>
                <a:gd name="T21" fmla="*/ 113 h 875"/>
                <a:gd name="T22" fmla="*/ 598 w 875"/>
                <a:gd name="T23" fmla="*/ 255 h 875"/>
                <a:gd name="T24" fmla="*/ 495 w 875"/>
                <a:gd name="T25" fmla="*/ 218 h 875"/>
                <a:gd name="T26" fmla="*/ 354 w 875"/>
                <a:gd name="T27" fmla="*/ 304 h 875"/>
                <a:gd name="T28" fmla="*/ 144 w 875"/>
                <a:gd name="T29" fmla="*/ 217 h 875"/>
                <a:gd name="T30" fmla="*/ 146 w 875"/>
                <a:gd name="T31" fmla="*/ 204 h 875"/>
                <a:gd name="T32" fmla="*/ 73 w 875"/>
                <a:gd name="T33" fmla="*/ 131 h 875"/>
                <a:gd name="T34" fmla="*/ 0 w 875"/>
                <a:gd name="T35" fmla="*/ 204 h 875"/>
                <a:gd name="T36" fmla="*/ 73 w 875"/>
                <a:gd name="T37" fmla="*/ 277 h 875"/>
                <a:gd name="T38" fmla="*/ 133 w 875"/>
                <a:gd name="T39" fmla="*/ 244 h 875"/>
                <a:gd name="T40" fmla="*/ 342 w 875"/>
                <a:gd name="T41" fmla="*/ 331 h 875"/>
                <a:gd name="T42" fmla="*/ 335 w 875"/>
                <a:gd name="T43" fmla="*/ 379 h 875"/>
                <a:gd name="T44" fmla="*/ 372 w 875"/>
                <a:gd name="T45" fmla="*/ 481 h 875"/>
                <a:gd name="T46" fmla="*/ 113 w 875"/>
                <a:gd name="T47" fmla="*/ 740 h 875"/>
                <a:gd name="T48" fmla="*/ 73 w 875"/>
                <a:gd name="T49" fmla="*/ 728 h 875"/>
                <a:gd name="T50" fmla="*/ 0 w 875"/>
                <a:gd name="T51" fmla="*/ 801 h 875"/>
                <a:gd name="T52" fmla="*/ 73 w 875"/>
                <a:gd name="T53" fmla="*/ 874 h 875"/>
                <a:gd name="T54" fmla="*/ 146 w 875"/>
                <a:gd name="T55" fmla="*/ 801 h 875"/>
                <a:gd name="T56" fmla="*/ 133 w 875"/>
                <a:gd name="T57" fmla="*/ 761 h 875"/>
                <a:gd name="T58" fmla="*/ 393 w 875"/>
                <a:gd name="T59" fmla="*/ 502 h 875"/>
                <a:gd name="T60" fmla="*/ 495 w 875"/>
                <a:gd name="T61" fmla="*/ 539 h 875"/>
                <a:gd name="T62" fmla="*/ 495 w 875"/>
                <a:gd name="T63" fmla="*/ 730 h 875"/>
                <a:gd name="T64" fmla="*/ 437 w 875"/>
                <a:gd name="T65" fmla="*/ 801 h 875"/>
                <a:gd name="T66" fmla="*/ 510 w 875"/>
                <a:gd name="T67" fmla="*/ 874 h 875"/>
                <a:gd name="T68" fmla="*/ 583 w 875"/>
                <a:gd name="T69" fmla="*/ 801 h 875"/>
                <a:gd name="T70" fmla="*/ 525 w 875"/>
                <a:gd name="T71" fmla="*/ 730 h 875"/>
                <a:gd name="T72" fmla="*/ 525 w 875"/>
                <a:gd name="T73" fmla="*/ 536 h 875"/>
                <a:gd name="T74" fmla="*/ 633 w 875"/>
                <a:gd name="T75" fmla="*/ 460 h 875"/>
                <a:gd name="T76" fmla="*/ 731 w 875"/>
                <a:gd name="T77" fmla="*/ 507 h 875"/>
                <a:gd name="T78" fmla="*/ 729 w 875"/>
                <a:gd name="T79" fmla="*/ 524 h 875"/>
                <a:gd name="T80" fmla="*/ 801 w 875"/>
                <a:gd name="T81" fmla="*/ 597 h 875"/>
                <a:gd name="T82" fmla="*/ 874 w 875"/>
                <a:gd name="T83" fmla="*/ 524 h 875"/>
                <a:gd name="T84" fmla="*/ 801 w 875"/>
                <a:gd name="T85" fmla="*/ 451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5" h="875">
                  <a:moveTo>
                    <a:pt x="801" y="451"/>
                  </a:moveTo>
                  <a:cubicBezTo>
                    <a:pt x="778" y="451"/>
                    <a:pt x="757" y="463"/>
                    <a:pt x="744" y="481"/>
                  </a:cubicBezTo>
                  <a:lnTo>
                    <a:pt x="646" y="434"/>
                  </a:lnTo>
                  <a:cubicBezTo>
                    <a:pt x="652" y="417"/>
                    <a:pt x="656" y="398"/>
                    <a:pt x="656" y="379"/>
                  </a:cubicBezTo>
                  <a:cubicBezTo>
                    <a:pt x="656" y="340"/>
                    <a:pt x="642" y="304"/>
                    <a:pt x="618" y="276"/>
                  </a:cubicBezTo>
                  <a:lnTo>
                    <a:pt x="761" y="133"/>
                  </a:lnTo>
                  <a:cubicBezTo>
                    <a:pt x="773" y="141"/>
                    <a:pt x="787" y="145"/>
                    <a:pt x="801" y="145"/>
                  </a:cubicBezTo>
                  <a:cubicBezTo>
                    <a:pt x="842" y="145"/>
                    <a:pt x="874" y="112"/>
                    <a:pt x="874" y="72"/>
                  </a:cubicBezTo>
                  <a:cubicBezTo>
                    <a:pt x="874" y="31"/>
                    <a:pt x="842" y="0"/>
                    <a:pt x="801" y="0"/>
                  </a:cubicBezTo>
                  <a:cubicBezTo>
                    <a:pt x="761" y="0"/>
                    <a:pt x="729" y="32"/>
                    <a:pt x="729" y="72"/>
                  </a:cubicBezTo>
                  <a:cubicBezTo>
                    <a:pt x="729" y="87"/>
                    <a:pt x="733" y="101"/>
                    <a:pt x="741" y="113"/>
                  </a:cubicBezTo>
                  <a:lnTo>
                    <a:pt x="598" y="255"/>
                  </a:lnTo>
                  <a:cubicBezTo>
                    <a:pt x="570" y="232"/>
                    <a:pt x="534" y="218"/>
                    <a:pt x="495" y="218"/>
                  </a:cubicBezTo>
                  <a:cubicBezTo>
                    <a:pt x="434" y="218"/>
                    <a:pt x="380" y="253"/>
                    <a:pt x="354" y="304"/>
                  </a:cubicBezTo>
                  <a:lnTo>
                    <a:pt x="144" y="217"/>
                  </a:lnTo>
                  <a:cubicBezTo>
                    <a:pt x="145" y="213"/>
                    <a:pt x="146" y="208"/>
                    <a:pt x="146" y="204"/>
                  </a:cubicBezTo>
                  <a:cubicBezTo>
                    <a:pt x="146" y="163"/>
                    <a:pt x="113" y="131"/>
                    <a:pt x="73" y="131"/>
                  </a:cubicBezTo>
                  <a:cubicBezTo>
                    <a:pt x="33" y="131"/>
                    <a:pt x="0" y="163"/>
                    <a:pt x="0" y="204"/>
                  </a:cubicBezTo>
                  <a:cubicBezTo>
                    <a:pt x="0" y="244"/>
                    <a:pt x="33" y="277"/>
                    <a:pt x="73" y="277"/>
                  </a:cubicBezTo>
                  <a:cubicBezTo>
                    <a:pt x="98" y="277"/>
                    <a:pt x="120" y="264"/>
                    <a:pt x="133" y="244"/>
                  </a:cubicBezTo>
                  <a:lnTo>
                    <a:pt x="342" y="331"/>
                  </a:lnTo>
                  <a:cubicBezTo>
                    <a:pt x="338" y="346"/>
                    <a:pt x="335" y="362"/>
                    <a:pt x="335" y="379"/>
                  </a:cubicBezTo>
                  <a:cubicBezTo>
                    <a:pt x="335" y="418"/>
                    <a:pt x="349" y="453"/>
                    <a:pt x="372" y="481"/>
                  </a:cubicBezTo>
                  <a:lnTo>
                    <a:pt x="113" y="740"/>
                  </a:lnTo>
                  <a:cubicBezTo>
                    <a:pt x="101" y="733"/>
                    <a:pt x="88" y="728"/>
                    <a:pt x="73" y="728"/>
                  </a:cubicBezTo>
                  <a:cubicBezTo>
                    <a:pt x="33" y="728"/>
                    <a:pt x="0" y="761"/>
                    <a:pt x="0" y="801"/>
                  </a:cubicBezTo>
                  <a:cubicBezTo>
                    <a:pt x="0" y="841"/>
                    <a:pt x="33" y="874"/>
                    <a:pt x="73" y="874"/>
                  </a:cubicBezTo>
                  <a:cubicBezTo>
                    <a:pt x="113" y="874"/>
                    <a:pt x="146" y="841"/>
                    <a:pt x="146" y="801"/>
                  </a:cubicBezTo>
                  <a:cubicBezTo>
                    <a:pt x="146" y="786"/>
                    <a:pt x="141" y="773"/>
                    <a:pt x="133" y="761"/>
                  </a:cubicBezTo>
                  <a:lnTo>
                    <a:pt x="393" y="502"/>
                  </a:lnTo>
                  <a:cubicBezTo>
                    <a:pt x="421" y="525"/>
                    <a:pt x="456" y="539"/>
                    <a:pt x="495" y="539"/>
                  </a:cubicBezTo>
                  <a:lnTo>
                    <a:pt x="495" y="730"/>
                  </a:lnTo>
                  <a:cubicBezTo>
                    <a:pt x="462" y="737"/>
                    <a:pt x="437" y="766"/>
                    <a:pt x="437" y="801"/>
                  </a:cubicBezTo>
                  <a:cubicBezTo>
                    <a:pt x="437" y="841"/>
                    <a:pt x="470" y="874"/>
                    <a:pt x="510" y="874"/>
                  </a:cubicBezTo>
                  <a:cubicBezTo>
                    <a:pt x="550" y="874"/>
                    <a:pt x="583" y="841"/>
                    <a:pt x="583" y="801"/>
                  </a:cubicBezTo>
                  <a:cubicBezTo>
                    <a:pt x="583" y="766"/>
                    <a:pt x="558" y="737"/>
                    <a:pt x="525" y="730"/>
                  </a:cubicBezTo>
                  <a:lnTo>
                    <a:pt x="525" y="536"/>
                  </a:lnTo>
                  <a:cubicBezTo>
                    <a:pt x="571" y="528"/>
                    <a:pt x="610" y="499"/>
                    <a:pt x="633" y="460"/>
                  </a:cubicBezTo>
                  <a:lnTo>
                    <a:pt x="731" y="507"/>
                  </a:lnTo>
                  <a:cubicBezTo>
                    <a:pt x="730" y="512"/>
                    <a:pt x="729" y="518"/>
                    <a:pt x="729" y="524"/>
                  </a:cubicBezTo>
                  <a:cubicBezTo>
                    <a:pt x="729" y="564"/>
                    <a:pt x="761" y="597"/>
                    <a:pt x="801" y="597"/>
                  </a:cubicBezTo>
                  <a:cubicBezTo>
                    <a:pt x="842" y="597"/>
                    <a:pt x="874" y="564"/>
                    <a:pt x="874" y="524"/>
                  </a:cubicBezTo>
                  <a:cubicBezTo>
                    <a:pt x="874" y="484"/>
                    <a:pt x="842" y="451"/>
                    <a:pt x="801" y="451"/>
                  </a:cubicBezTo>
                </a:path>
              </a:pathLst>
            </a:custGeom>
            <a:solidFill>
              <a:srgbClr val="FD2A00"/>
            </a:solidFill>
            <a:ln>
              <a:noFill/>
            </a:ln>
            <a:effectLst/>
          </p:spPr>
          <p:txBody>
            <a:bodyPr wrap="none" anchor="ctr"/>
            <a:lstStyle/>
            <a:p>
              <a:endParaRPr lang="en-US" dirty="0">
                <a:latin typeface="+mn-lt"/>
              </a:endParaRPr>
            </a:p>
          </p:txBody>
        </p:sp>
        <p:sp>
          <p:nvSpPr>
            <p:cNvPr id="161" name="Freeform 114"/>
            <p:cNvSpPr>
              <a:spLocks noChangeArrowheads="1"/>
            </p:cNvSpPr>
            <p:nvPr/>
          </p:nvSpPr>
          <p:spPr bwMode="auto">
            <a:xfrm>
              <a:off x="4627187" y="2346123"/>
              <a:ext cx="346292" cy="346292"/>
            </a:xfrm>
            <a:custGeom>
              <a:avLst/>
              <a:gdLst>
                <a:gd name="T0" fmla="*/ 15 w 876"/>
                <a:gd name="T1" fmla="*/ 0 h 876"/>
                <a:gd name="T2" fmla="*/ 0 w 876"/>
                <a:gd name="T3" fmla="*/ 860 h 876"/>
                <a:gd name="T4" fmla="*/ 860 w 876"/>
                <a:gd name="T5" fmla="*/ 875 h 876"/>
                <a:gd name="T6" fmla="*/ 875 w 876"/>
                <a:gd name="T7" fmla="*/ 15 h 876"/>
                <a:gd name="T8" fmla="*/ 248 w 876"/>
                <a:gd name="T9" fmla="*/ 743 h 876"/>
                <a:gd name="T10" fmla="*/ 248 w 876"/>
                <a:gd name="T11" fmla="*/ 627 h 876"/>
                <a:gd name="T12" fmla="*/ 248 w 876"/>
                <a:gd name="T13" fmla="*/ 743 h 876"/>
                <a:gd name="T14" fmla="*/ 306 w 876"/>
                <a:gd name="T15" fmla="*/ 408 h 876"/>
                <a:gd name="T16" fmla="*/ 262 w 876"/>
                <a:gd name="T17" fmla="*/ 529 h 876"/>
                <a:gd name="T18" fmla="*/ 233 w 876"/>
                <a:gd name="T19" fmla="*/ 529 h 876"/>
                <a:gd name="T20" fmla="*/ 190 w 876"/>
                <a:gd name="T21" fmla="*/ 408 h 876"/>
                <a:gd name="T22" fmla="*/ 175 w 876"/>
                <a:gd name="T23" fmla="*/ 335 h 876"/>
                <a:gd name="T24" fmla="*/ 233 w 876"/>
                <a:gd name="T25" fmla="*/ 321 h 876"/>
                <a:gd name="T26" fmla="*/ 248 w 876"/>
                <a:gd name="T27" fmla="*/ 110 h 876"/>
                <a:gd name="T28" fmla="*/ 262 w 876"/>
                <a:gd name="T29" fmla="*/ 321 h 876"/>
                <a:gd name="T30" fmla="*/ 321 w 876"/>
                <a:gd name="T31" fmla="*/ 335 h 876"/>
                <a:gd name="T32" fmla="*/ 452 w 876"/>
                <a:gd name="T33" fmla="*/ 743 h 876"/>
                <a:gd name="T34" fmla="*/ 452 w 876"/>
                <a:gd name="T35" fmla="*/ 627 h 876"/>
                <a:gd name="T36" fmla="*/ 452 w 876"/>
                <a:gd name="T37" fmla="*/ 743 h 876"/>
                <a:gd name="T38" fmla="*/ 510 w 876"/>
                <a:gd name="T39" fmla="*/ 292 h 876"/>
                <a:gd name="T40" fmla="*/ 466 w 876"/>
                <a:gd name="T41" fmla="*/ 529 h 876"/>
                <a:gd name="T42" fmla="*/ 437 w 876"/>
                <a:gd name="T43" fmla="*/ 529 h 876"/>
                <a:gd name="T44" fmla="*/ 394 w 876"/>
                <a:gd name="T45" fmla="*/ 292 h 876"/>
                <a:gd name="T46" fmla="*/ 379 w 876"/>
                <a:gd name="T47" fmla="*/ 219 h 876"/>
                <a:gd name="T48" fmla="*/ 437 w 876"/>
                <a:gd name="T49" fmla="*/ 204 h 876"/>
                <a:gd name="T50" fmla="*/ 452 w 876"/>
                <a:gd name="T51" fmla="*/ 110 h 876"/>
                <a:gd name="T52" fmla="*/ 466 w 876"/>
                <a:gd name="T53" fmla="*/ 204 h 876"/>
                <a:gd name="T54" fmla="*/ 525 w 876"/>
                <a:gd name="T55" fmla="*/ 219 h 876"/>
                <a:gd name="T56" fmla="*/ 627 w 876"/>
                <a:gd name="T57" fmla="*/ 743 h 876"/>
                <a:gd name="T58" fmla="*/ 627 w 876"/>
                <a:gd name="T59" fmla="*/ 627 h 876"/>
                <a:gd name="T60" fmla="*/ 627 w 876"/>
                <a:gd name="T61" fmla="*/ 743 h 876"/>
                <a:gd name="T62" fmla="*/ 685 w 876"/>
                <a:gd name="T63" fmla="*/ 466 h 876"/>
                <a:gd name="T64" fmla="*/ 641 w 876"/>
                <a:gd name="T65" fmla="*/ 529 h 876"/>
                <a:gd name="T66" fmla="*/ 612 w 876"/>
                <a:gd name="T67" fmla="*/ 529 h 876"/>
                <a:gd name="T68" fmla="*/ 569 w 876"/>
                <a:gd name="T69" fmla="*/ 466 h 876"/>
                <a:gd name="T70" fmla="*/ 554 w 876"/>
                <a:gd name="T71" fmla="*/ 394 h 876"/>
                <a:gd name="T72" fmla="*/ 612 w 876"/>
                <a:gd name="T73" fmla="*/ 379 h 876"/>
                <a:gd name="T74" fmla="*/ 627 w 876"/>
                <a:gd name="T75" fmla="*/ 110 h 876"/>
                <a:gd name="T76" fmla="*/ 641 w 876"/>
                <a:gd name="T77" fmla="*/ 379 h 876"/>
                <a:gd name="T78" fmla="*/ 700 w 876"/>
                <a:gd name="T79" fmla="*/ 3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6" h="876">
                  <a:moveTo>
                    <a:pt x="860" y="0"/>
                  </a:moveTo>
                  <a:lnTo>
                    <a:pt x="15" y="0"/>
                  </a:lnTo>
                  <a:cubicBezTo>
                    <a:pt x="7" y="0"/>
                    <a:pt x="0" y="7"/>
                    <a:pt x="0" y="15"/>
                  </a:cubicBezTo>
                  <a:lnTo>
                    <a:pt x="0" y="860"/>
                  </a:lnTo>
                  <a:cubicBezTo>
                    <a:pt x="0" y="868"/>
                    <a:pt x="7" y="875"/>
                    <a:pt x="15" y="875"/>
                  </a:cubicBezTo>
                  <a:lnTo>
                    <a:pt x="860" y="875"/>
                  </a:lnTo>
                  <a:cubicBezTo>
                    <a:pt x="868" y="875"/>
                    <a:pt x="875" y="868"/>
                    <a:pt x="875" y="860"/>
                  </a:cubicBezTo>
                  <a:lnTo>
                    <a:pt x="875" y="15"/>
                  </a:lnTo>
                  <a:cubicBezTo>
                    <a:pt x="875" y="7"/>
                    <a:pt x="868" y="0"/>
                    <a:pt x="860" y="0"/>
                  </a:cubicBezTo>
                  <a:close/>
                  <a:moveTo>
                    <a:pt x="248" y="743"/>
                  </a:moveTo>
                  <a:cubicBezTo>
                    <a:pt x="216" y="743"/>
                    <a:pt x="190" y="717"/>
                    <a:pt x="190" y="685"/>
                  </a:cubicBezTo>
                  <a:cubicBezTo>
                    <a:pt x="190" y="653"/>
                    <a:pt x="216" y="627"/>
                    <a:pt x="248" y="627"/>
                  </a:cubicBezTo>
                  <a:cubicBezTo>
                    <a:pt x="280" y="627"/>
                    <a:pt x="306" y="653"/>
                    <a:pt x="306" y="685"/>
                  </a:cubicBezTo>
                  <a:cubicBezTo>
                    <a:pt x="306" y="717"/>
                    <a:pt x="280" y="743"/>
                    <a:pt x="248" y="743"/>
                  </a:cubicBezTo>
                  <a:close/>
                  <a:moveTo>
                    <a:pt x="321" y="394"/>
                  </a:moveTo>
                  <a:cubicBezTo>
                    <a:pt x="321" y="402"/>
                    <a:pt x="314" y="408"/>
                    <a:pt x="306" y="408"/>
                  </a:cubicBezTo>
                  <a:lnTo>
                    <a:pt x="262" y="408"/>
                  </a:lnTo>
                  <a:lnTo>
                    <a:pt x="262" y="529"/>
                  </a:lnTo>
                  <a:cubicBezTo>
                    <a:pt x="262" y="537"/>
                    <a:pt x="256" y="544"/>
                    <a:pt x="248" y="544"/>
                  </a:cubicBezTo>
                  <a:cubicBezTo>
                    <a:pt x="240" y="544"/>
                    <a:pt x="233" y="537"/>
                    <a:pt x="233" y="529"/>
                  </a:cubicBezTo>
                  <a:lnTo>
                    <a:pt x="233" y="408"/>
                  </a:lnTo>
                  <a:lnTo>
                    <a:pt x="190" y="408"/>
                  </a:lnTo>
                  <a:cubicBezTo>
                    <a:pt x="182" y="408"/>
                    <a:pt x="175" y="402"/>
                    <a:pt x="175" y="394"/>
                  </a:cubicBezTo>
                  <a:lnTo>
                    <a:pt x="175" y="335"/>
                  </a:lnTo>
                  <a:cubicBezTo>
                    <a:pt x="175" y="327"/>
                    <a:pt x="182" y="321"/>
                    <a:pt x="190" y="321"/>
                  </a:cubicBezTo>
                  <a:lnTo>
                    <a:pt x="233" y="321"/>
                  </a:lnTo>
                  <a:lnTo>
                    <a:pt x="233" y="125"/>
                  </a:lnTo>
                  <a:cubicBezTo>
                    <a:pt x="233" y="117"/>
                    <a:pt x="240" y="110"/>
                    <a:pt x="248" y="110"/>
                  </a:cubicBezTo>
                  <a:cubicBezTo>
                    <a:pt x="256" y="110"/>
                    <a:pt x="262" y="117"/>
                    <a:pt x="262" y="125"/>
                  </a:cubicBezTo>
                  <a:lnTo>
                    <a:pt x="262" y="321"/>
                  </a:lnTo>
                  <a:lnTo>
                    <a:pt x="306" y="321"/>
                  </a:lnTo>
                  <a:cubicBezTo>
                    <a:pt x="314" y="321"/>
                    <a:pt x="321" y="327"/>
                    <a:pt x="321" y="335"/>
                  </a:cubicBezTo>
                  <a:lnTo>
                    <a:pt x="321" y="394"/>
                  </a:lnTo>
                  <a:close/>
                  <a:moveTo>
                    <a:pt x="452" y="743"/>
                  </a:moveTo>
                  <a:cubicBezTo>
                    <a:pt x="420" y="743"/>
                    <a:pt x="394" y="717"/>
                    <a:pt x="394" y="685"/>
                  </a:cubicBezTo>
                  <a:cubicBezTo>
                    <a:pt x="394" y="653"/>
                    <a:pt x="420" y="627"/>
                    <a:pt x="452" y="627"/>
                  </a:cubicBezTo>
                  <a:cubicBezTo>
                    <a:pt x="484" y="627"/>
                    <a:pt x="510" y="653"/>
                    <a:pt x="510" y="685"/>
                  </a:cubicBezTo>
                  <a:cubicBezTo>
                    <a:pt x="510" y="717"/>
                    <a:pt x="484" y="743"/>
                    <a:pt x="452" y="743"/>
                  </a:cubicBezTo>
                  <a:close/>
                  <a:moveTo>
                    <a:pt x="525" y="277"/>
                  </a:moveTo>
                  <a:cubicBezTo>
                    <a:pt x="525" y="285"/>
                    <a:pt x="518" y="292"/>
                    <a:pt x="510" y="292"/>
                  </a:cubicBezTo>
                  <a:lnTo>
                    <a:pt x="466" y="292"/>
                  </a:lnTo>
                  <a:lnTo>
                    <a:pt x="466" y="529"/>
                  </a:lnTo>
                  <a:cubicBezTo>
                    <a:pt x="466" y="537"/>
                    <a:pt x="460" y="544"/>
                    <a:pt x="452" y="544"/>
                  </a:cubicBezTo>
                  <a:cubicBezTo>
                    <a:pt x="444" y="544"/>
                    <a:pt x="437" y="537"/>
                    <a:pt x="437" y="529"/>
                  </a:cubicBezTo>
                  <a:lnTo>
                    <a:pt x="437" y="292"/>
                  </a:lnTo>
                  <a:lnTo>
                    <a:pt x="394" y="292"/>
                  </a:lnTo>
                  <a:cubicBezTo>
                    <a:pt x="386" y="292"/>
                    <a:pt x="379" y="285"/>
                    <a:pt x="379" y="277"/>
                  </a:cubicBezTo>
                  <a:lnTo>
                    <a:pt x="379" y="219"/>
                  </a:lnTo>
                  <a:cubicBezTo>
                    <a:pt x="379" y="211"/>
                    <a:pt x="386" y="204"/>
                    <a:pt x="394" y="204"/>
                  </a:cubicBezTo>
                  <a:lnTo>
                    <a:pt x="437" y="204"/>
                  </a:lnTo>
                  <a:lnTo>
                    <a:pt x="437" y="125"/>
                  </a:lnTo>
                  <a:cubicBezTo>
                    <a:pt x="437" y="117"/>
                    <a:pt x="444" y="110"/>
                    <a:pt x="452" y="110"/>
                  </a:cubicBezTo>
                  <a:cubicBezTo>
                    <a:pt x="460" y="110"/>
                    <a:pt x="466" y="117"/>
                    <a:pt x="466" y="125"/>
                  </a:cubicBezTo>
                  <a:lnTo>
                    <a:pt x="466" y="204"/>
                  </a:lnTo>
                  <a:lnTo>
                    <a:pt x="510" y="204"/>
                  </a:lnTo>
                  <a:cubicBezTo>
                    <a:pt x="518" y="204"/>
                    <a:pt x="525" y="211"/>
                    <a:pt x="525" y="219"/>
                  </a:cubicBezTo>
                  <a:lnTo>
                    <a:pt x="525" y="277"/>
                  </a:lnTo>
                  <a:close/>
                  <a:moveTo>
                    <a:pt x="627" y="743"/>
                  </a:moveTo>
                  <a:cubicBezTo>
                    <a:pt x="595" y="743"/>
                    <a:pt x="569" y="717"/>
                    <a:pt x="569" y="685"/>
                  </a:cubicBezTo>
                  <a:cubicBezTo>
                    <a:pt x="569" y="653"/>
                    <a:pt x="595" y="627"/>
                    <a:pt x="627" y="627"/>
                  </a:cubicBezTo>
                  <a:cubicBezTo>
                    <a:pt x="659" y="627"/>
                    <a:pt x="685" y="653"/>
                    <a:pt x="685" y="685"/>
                  </a:cubicBezTo>
                  <a:cubicBezTo>
                    <a:pt x="685" y="717"/>
                    <a:pt x="659" y="743"/>
                    <a:pt x="627" y="743"/>
                  </a:cubicBezTo>
                  <a:close/>
                  <a:moveTo>
                    <a:pt x="700" y="452"/>
                  </a:moveTo>
                  <a:cubicBezTo>
                    <a:pt x="700" y="460"/>
                    <a:pt x="693" y="466"/>
                    <a:pt x="685" y="466"/>
                  </a:cubicBezTo>
                  <a:lnTo>
                    <a:pt x="641" y="466"/>
                  </a:lnTo>
                  <a:lnTo>
                    <a:pt x="641" y="529"/>
                  </a:lnTo>
                  <a:cubicBezTo>
                    <a:pt x="641" y="537"/>
                    <a:pt x="635" y="544"/>
                    <a:pt x="627" y="544"/>
                  </a:cubicBezTo>
                  <a:cubicBezTo>
                    <a:pt x="619" y="544"/>
                    <a:pt x="612" y="537"/>
                    <a:pt x="612" y="529"/>
                  </a:cubicBezTo>
                  <a:lnTo>
                    <a:pt x="612" y="466"/>
                  </a:lnTo>
                  <a:lnTo>
                    <a:pt x="569" y="466"/>
                  </a:lnTo>
                  <a:cubicBezTo>
                    <a:pt x="560" y="466"/>
                    <a:pt x="554" y="460"/>
                    <a:pt x="554" y="452"/>
                  </a:cubicBezTo>
                  <a:lnTo>
                    <a:pt x="554" y="394"/>
                  </a:lnTo>
                  <a:cubicBezTo>
                    <a:pt x="554" y="386"/>
                    <a:pt x="560" y="379"/>
                    <a:pt x="569" y="379"/>
                  </a:cubicBezTo>
                  <a:lnTo>
                    <a:pt x="612" y="379"/>
                  </a:lnTo>
                  <a:lnTo>
                    <a:pt x="612" y="125"/>
                  </a:lnTo>
                  <a:cubicBezTo>
                    <a:pt x="612" y="117"/>
                    <a:pt x="619" y="110"/>
                    <a:pt x="627" y="110"/>
                  </a:cubicBezTo>
                  <a:cubicBezTo>
                    <a:pt x="635" y="110"/>
                    <a:pt x="641" y="117"/>
                    <a:pt x="641" y="125"/>
                  </a:cubicBezTo>
                  <a:lnTo>
                    <a:pt x="641" y="379"/>
                  </a:lnTo>
                  <a:lnTo>
                    <a:pt x="685" y="379"/>
                  </a:lnTo>
                  <a:cubicBezTo>
                    <a:pt x="693" y="379"/>
                    <a:pt x="700" y="386"/>
                    <a:pt x="700" y="394"/>
                  </a:cubicBezTo>
                  <a:lnTo>
                    <a:pt x="700" y="452"/>
                  </a:lnTo>
                  <a:close/>
                </a:path>
              </a:pathLst>
            </a:custGeom>
            <a:solidFill>
              <a:srgbClr val="FD2A00"/>
            </a:solidFill>
            <a:ln>
              <a:noFill/>
            </a:ln>
            <a:effectLst/>
          </p:spPr>
          <p:txBody>
            <a:bodyPr wrap="none" anchor="ctr"/>
            <a:lstStyle/>
            <a:p>
              <a:endParaRPr lang="en-US" dirty="0">
                <a:latin typeface="+mn-lt"/>
              </a:endParaRPr>
            </a:p>
          </p:txBody>
        </p:sp>
        <p:grpSp>
          <p:nvGrpSpPr>
            <p:cNvPr id="162" name="Group 1015"/>
            <p:cNvGrpSpPr/>
            <p:nvPr/>
          </p:nvGrpSpPr>
          <p:grpSpPr>
            <a:xfrm>
              <a:off x="3196187" y="2265244"/>
              <a:ext cx="436336" cy="442565"/>
              <a:chOff x="0" y="0"/>
              <a:chExt cx="2565866" cy="2602497"/>
            </a:xfrm>
          </p:grpSpPr>
          <p:sp>
            <p:nvSpPr>
              <p:cNvPr id="168" name="Shape 1012"/>
              <p:cNvSpPr/>
              <p:nvPr/>
            </p:nvSpPr>
            <p:spPr>
              <a:xfrm>
                <a:off x="410689" y="779612"/>
                <a:ext cx="1744490" cy="1744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69" name="Shape 1013"/>
              <p:cNvSpPr/>
              <p:nvPr/>
            </p:nvSpPr>
            <p:spPr>
              <a:xfrm>
                <a:off x="0" y="0"/>
                <a:ext cx="2565866" cy="2565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70" name="Shape 1014"/>
              <p:cNvSpPr/>
              <p:nvPr/>
            </p:nvSpPr>
            <p:spPr>
              <a:xfrm>
                <a:off x="723617" y="1486711"/>
                <a:ext cx="1115787" cy="1115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163" name="Shape 548"/>
            <p:cNvSpPr/>
            <p:nvPr/>
          </p:nvSpPr>
          <p:spPr>
            <a:xfrm>
              <a:off x="1583533"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Secure</a:t>
              </a:r>
              <a:endParaRPr sz="3600" dirty="0">
                <a:latin typeface="+mn-lt"/>
                <a:cs typeface="Helvetica Neue Light"/>
              </a:endParaRPr>
            </a:p>
          </p:txBody>
        </p:sp>
        <p:sp>
          <p:nvSpPr>
            <p:cNvPr id="164" name="Shape 548"/>
            <p:cNvSpPr/>
            <p:nvPr/>
          </p:nvSpPr>
          <p:spPr>
            <a:xfrm>
              <a:off x="3056031"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Scale</a:t>
              </a:r>
              <a:endParaRPr sz="3600" dirty="0">
                <a:latin typeface="+mn-lt"/>
                <a:cs typeface="Helvetica Neue Light"/>
              </a:endParaRPr>
            </a:p>
          </p:txBody>
        </p:sp>
        <p:sp>
          <p:nvSpPr>
            <p:cNvPr id="165" name="Shape 548"/>
            <p:cNvSpPr/>
            <p:nvPr/>
          </p:nvSpPr>
          <p:spPr>
            <a:xfrm>
              <a:off x="444456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Manage</a:t>
              </a:r>
              <a:endParaRPr sz="3600" dirty="0">
                <a:latin typeface="+mn-lt"/>
                <a:cs typeface="Helvetica Neue Light"/>
              </a:endParaRPr>
            </a:p>
          </p:txBody>
        </p:sp>
        <p:sp>
          <p:nvSpPr>
            <p:cNvPr id="166" name="Shape 548"/>
            <p:cNvSpPr/>
            <p:nvPr/>
          </p:nvSpPr>
          <p:spPr>
            <a:xfrm>
              <a:off x="5820447"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Analyze</a:t>
              </a:r>
              <a:endParaRPr sz="3600" dirty="0">
                <a:latin typeface="+mn-lt"/>
                <a:cs typeface="Helvetica Neue Light"/>
              </a:endParaRPr>
            </a:p>
          </p:txBody>
        </p:sp>
        <p:sp>
          <p:nvSpPr>
            <p:cNvPr id="167" name="Shape 548"/>
            <p:cNvSpPr/>
            <p:nvPr/>
          </p:nvSpPr>
          <p:spPr>
            <a:xfrm>
              <a:off x="726797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Connect</a:t>
              </a:r>
              <a:endParaRPr sz="3600" dirty="0">
                <a:latin typeface="+mn-lt"/>
                <a:cs typeface="Helvetica Neue Light"/>
              </a:endParaRPr>
            </a:p>
          </p:txBody>
        </p:sp>
      </p:grpSp>
      <p:sp>
        <p:nvSpPr>
          <p:cNvPr id="12" name="Footer Placeholder 11"/>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5248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t>Bridging the gap</a:t>
            </a:r>
            <a:endParaRPr lang="en-US" dirty="0"/>
          </a:p>
        </p:txBody>
      </p:sp>
      <p:sp>
        <p:nvSpPr>
          <p:cNvPr id="13" name="Slide Number Placeholder 12"/>
          <p:cNvSpPr>
            <a:spLocks noGrp="1"/>
          </p:cNvSpPr>
          <p:nvPr>
            <p:ph type="sldNum" sz="quarter" idx="4"/>
          </p:nvPr>
        </p:nvSpPr>
        <p:spPr/>
        <p:txBody>
          <a:bodyPr/>
          <a:lstStyle/>
          <a:p>
            <a:fld id="{B9CF2066-C172-C043-9656-E2597F9B5BE6}" type="slidenum">
              <a:rPr lang="en-US" smtClean="0"/>
              <a:pPr/>
              <a:t>6</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6"/>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04704" y="3812676"/>
              <a:ext cx="743793"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800" b="0" spc="-60" dirty="0">
                  <a:latin typeface="Helvetica Neue Light"/>
                  <a:cs typeface="Helvetica Neue Light"/>
                </a:rPr>
                <a:t>Days</a:t>
              </a:r>
            </a:p>
          </p:txBody>
        </p:sp>
        <p:sp>
          <p:nvSpPr>
            <p:cNvPr id="1219" name="Shape 1219"/>
            <p:cNvSpPr/>
            <p:nvPr/>
          </p:nvSpPr>
          <p:spPr>
            <a:xfrm>
              <a:off x="2803411" y="10291796"/>
              <a:ext cx="846386"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800" b="0" spc="-6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grpSp>
        <p:nvGrpSpPr>
          <p:cNvPr id="157" name="Group 156"/>
          <p:cNvGrpSpPr/>
          <p:nvPr/>
        </p:nvGrpSpPr>
        <p:grpSpPr>
          <a:xfrm>
            <a:off x="5379518" y="7300265"/>
            <a:ext cx="15433372" cy="1778389"/>
            <a:chOff x="1583533" y="2222352"/>
            <a:chExt cx="6436087" cy="741631"/>
          </a:xfrm>
        </p:grpSpPr>
        <p:sp>
          <p:nvSpPr>
            <p:cNvPr id="158" name="Freeform 110"/>
            <p:cNvSpPr>
              <a:spLocks noChangeArrowheads="1"/>
            </p:cNvSpPr>
            <p:nvPr/>
          </p:nvSpPr>
          <p:spPr bwMode="auto">
            <a:xfrm>
              <a:off x="1781732" y="2222352"/>
              <a:ext cx="419791" cy="485457"/>
            </a:xfrm>
            <a:custGeom>
              <a:avLst/>
              <a:gdLst>
                <a:gd name="T0" fmla="*/ 759 w 790"/>
                <a:gd name="T1" fmla="*/ 304 h 912"/>
                <a:gd name="T2" fmla="*/ 637 w 790"/>
                <a:gd name="T3" fmla="*/ 304 h 912"/>
                <a:gd name="T4" fmla="*/ 637 w 790"/>
                <a:gd name="T5" fmla="*/ 273 h 912"/>
                <a:gd name="T6" fmla="*/ 632 w 790"/>
                <a:gd name="T7" fmla="*/ 217 h 912"/>
                <a:gd name="T8" fmla="*/ 596 w 790"/>
                <a:gd name="T9" fmla="*/ 119 h 912"/>
                <a:gd name="T10" fmla="*/ 567 w 790"/>
                <a:gd name="T11" fmla="*/ 79 h 912"/>
                <a:gd name="T12" fmla="*/ 531 w 790"/>
                <a:gd name="T13" fmla="*/ 46 h 912"/>
                <a:gd name="T14" fmla="*/ 490 w 790"/>
                <a:gd name="T15" fmla="*/ 21 h 912"/>
                <a:gd name="T16" fmla="*/ 444 w 790"/>
                <a:gd name="T17" fmla="*/ 5 h 912"/>
                <a:gd name="T18" fmla="*/ 394 w 790"/>
                <a:gd name="T19" fmla="*/ 0 h 912"/>
                <a:gd name="T20" fmla="*/ 345 w 790"/>
                <a:gd name="T21" fmla="*/ 5 h 912"/>
                <a:gd name="T22" fmla="*/ 299 w 790"/>
                <a:gd name="T23" fmla="*/ 21 h 912"/>
                <a:gd name="T24" fmla="*/ 258 w 790"/>
                <a:gd name="T25" fmla="*/ 46 h 912"/>
                <a:gd name="T26" fmla="*/ 222 w 790"/>
                <a:gd name="T27" fmla="*/ 79 h 912"/>
                <a:gd name="T28" fmla="*/ 192 w 790"/>
                <a:gd name="T29" fmla="*/ 119 h 912"/>
                <a:gd name="T30" fmla="*/ 156 w 790"/>
                <a:gd name="T31" fmla="*/ 217 h 912"/>
                <a:gd name="T32" fmla="*/ 151 w 790"/>
                <a:gd name="T33" fmla="*/ 273 h 912"/>
                <a:gd name="T34" fmla="*/ 151 w 790"/>
                <a:gd name="T35" fmla="*/ 304 h 912"/>
                <a:gd name="T36" fmla="*/ 30 w 790"/>
                <a:gd name="T37" fmla="*/ 304 h 912"/>
                <a:gd name="T38" fmla="*/ 0 w 790"/>
                <a:gd name="T39" fmla="*/ 334 h 912"/>
                <a:gd name="T40" fmla="*/ 0 w 790"/>
                <a:gd name="T41" fmla="*/ 880 h 912"/>
                <a:gd name="T42" fmla="*/ 30 w 790"/>
                <a:gd name="T43" fmla="*/ 911 h 912"/>
                <a:gd name="T44" fmla="*/ 759 w 790"/>
                <a:gd name="T45" fmla="*/ 911 h 912"/>
                <a:gd name="T46" fmla="*/ 789 w 790"/>
                <a:gd name="T47" fmla="*/ 880 h 912"/>
                <a:gd name="T48" fmla="*/ 789 w 790"/>
                <a:gd name="T49" fmla="*/ 334 h 912"/>
                <a:gd name="T50" fmla="*/ 759 w 790"/>
                <a:gd name="T51" fmla="*/ 304 h 912"/>
                <a:gd name="T52" fmla="*/ 425 w 790"/>
                <a:gd name="T53" fmla="*/ 599 h 912"/>
                <a:gd name="T54" fmla="*/ 425 w 790"/>
                <a:gd name="T55" fmla="*/ 638 h 912"/>
                <a:gd name="T56" fmla="*/ 425 w 790"/>
                <a:gd name="T57" fmla="*/ 727 h 912"/>
                <a:gd name="T58" fmla="*/ 394 w 790"/>
                <a:gd name="T59" fmla="*/ 758 h 912"/>
                <a:gd name="T60" fmla="*/ 364 w 790"/>
                <a:gd name="T61" fmla="*/ 727 h 912"/>
                <a:gd name="T62" fmla="*/ 364 w 790"/>
                <a:gd name="T63" fmla="*/ 607 h 912"/>
                <a:gd name="T64" fmla="*/ 364 w 790"/>
                <a:gd name="T65" fmla="*/ 599 h 912"/>
                <a:gd name="T66" fmla="*/ 334 w 790"/>
                <a:gd name="T67" fmla="*/ 546 h 912"/>
                <a:gd name="T68" fmla="*/ 394 w 790"/>
                <a:gd name="T69" fmla="*/ 486 h 912"/>
                <a:gd name="T70" fmla="*/ 455 w 790"/>
                <a:gd name="T71" fmla="*/ 546 h 912"/>
                <a:gd name="T72" fmla="*/ 425 w 790"/>
                <a:gd name="T73" fmla="*/ 599 h 912"/>
                <a:gd name="T74" fmla="*/ 577 w 790"/>
                <a:gd name="T75" fmla="*/ 304 h 912"/>
                <a:gd name="T76" fmla="*/ 212 w 790"/>
                <a:gd name="T77" fmla="*/ 304 h 912"/>
                <a:gd name="T78" fmla="*/ 212 w 790"/>
                <a:gd name="T79" fmla="*/ 273 h 912"/>
                <a:gd name="T80" fmla="*/ 219 w 790"/>
                <a:gd name="T81" fmla="*/ 215 h 912"/>
                <a:gd name="T82" fmla="*/ 249 w 790"/>
                <a:gd name="T83" fmla="*/ 143 h 912"/>
                <a:gd name="T84" fmla="*/ 273 w 790"/>
                <a:gd name="T85" fmla="*/ 113 h 912"/>
                <a:gd name="T86" fmla="*/ 335 w 790"/>
                <a:gd name="T87" fmla="*/ 71 h 912"/>
                <a:gd name="T88" fmla="*/ 394 w 790"/>
                <a:gd name="T89" fmla="*/ 61 h 912"/>
                <a:gd name="T90" fmla="*/ 487 w 790"/>
                <a:gd name="T91" fmla="*/ 89 h 912"/>
                <a:gd name="T92" fmla="*/ 516 w 790"/>
                <a:gd name="T93" fmla="*/ 113 h 912"/>
                <a:gd name="T94" fmla="*/ 539 w 790"/>
                <a:gd name="T95" fmla="*/ 143 h 912"/>
                <a:gd name="T96" fmla="*/ 564 w 790"/>
                <a:gd name="T97" fmla="*/ 196 h 912"/>
                <a:gd name="T98" fmla="*/ 577 w 790"/>
                <a:gd name="T99" fmla="*/ 273 h 912"/>
                <a:gd name="T100" fmla="*/ 577 w 790"/>
                <a:gd name="T101" fmla="*/ 30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0" h="912">
                  <a:moveTo>
                    <a:pt x="759" y="304"/>
                  </a:moveTo>
                  <a:lnTo>
                    <a:pt x="637" y="304"/>
                  </a:lnTo>
                  <a:lnTo>
                    <a:pt x="637" y="273"/>
                  </a:lnTo>
                  <a:cubicBezTo>
                    <a:pt x="637" y="254"/>
                    <a:pt x="636" y="235"/>
                    <a:pt x="632" y="217"/>
                  </a:cubicBezTo>
                  <a:cubicBezTo>
                    <a:pt x="626" y="181"/>
                    <a:pt x="614" y="148"/>
                    <a:pt x="596" y="119"/>
                  </a:cubicBezTo>
                  <a:cubicBezTo>
                    <a:pt x="588" y="105"/>
                    <a:pt x="578" y="91"/>
                    <a:pt x="567" y="79"/>
                  </a:cubicBezTo>
                  <a:cubicBezTo>
                    <a:pt x="556" y="67"/>
                    <a:pt x="544" y="56"/>
                    <a:pt x="531" y="46"/>
                  </a:cubicBezTo>
                  <a:cubicBezTo>
                    <a:pt x="518" y="36"/>
                    <a:pt x="504" y="28"/>
                    <a:pt x="490" y="21"/>
                  </a:cubicBezTo>
                  <a:cubicBezTo>
                    <a:pt x="475" y="14"/>
                    <a:pt x="460" y="9"/>
                    <a:pt x="444" y="5"/>
                  </a:cubicBezTo>
                  <a:cubicBezTo>
                    <a:pt x="428" y="2"/>
                    <a:pt x="411" y="0"/>
                    <a:pt x="394" y="0"/>
                  </a:cubicBezTo>
                  <a:cubicBezTo>
                    <a:pt x="377" y="0"/>
                    <a:pt x="361" y="2"/>
                    <a:pt x="345" y="5"/>
                  </a:cubicBezTo>
                  <a:cubicBezTo>
                    <a:pt x="329" y="9"/>
                    <a:pt x="314" y="14"/>
                    <a:pt x="299" y="21"/>
                  </a:cubicBezTo>
                  <a:cubicBezTo>
                    <a:pt x="284" y="28"/>
                    <a:pt x="271" y="36"/>
                    <a:pt x="258" y="46"/>
                  </a:cubicBezTo>
                  <a:cubicBezTo>
                    <a:pt x="245" y="56"/>
                    <a:pt x="233" y="67"/>
                    <a:pt x="222" y="79"/>
                  </a:cubicBezTo>
                  <a:cubicBezTo>
                    <a:pt x="211" y="91"/>
                    <a:pt x="201" y="105"/>
                    <a:pt x="192" y="119"/>
                  </a:cubicBezTo>
                  <a:cubicBezTo>
                    <a:pt x="175" y="148"/>
                    <a:pt x="163" y="181"/>
                    <a:pt x="156" y="217"/>
                  </a:cubicBezTo>
                  <a:cubicBezTo>
                    <a:pt x="153" y="235"/>
                    <a:pt x="151" y="254"/>
                    <a:pt x="151" y="273"/>
                  </a:cubicBezTo>
                  <a:lnTo>
                    <a:pt x="151" y="304"/>
                  </a:lnTo>
                  <a:lnTo>
                    <a:pt x="30" y="304"/>
                  </a:lnTo>
                  <a:cubicBezTo>
                    <a:pt x="13" y="304"/>
                    <a:pt x="0" y="317"/>
                    <a:pt x="0" y="334"/>
                  </a:cubicBezTo>
                  <a:lnTo>
                    <a:pt x="0" y="880"/>
                  </a:lnTo>
                  <a:cubicBezTo>
                    <a:pt x="0" y="897"/>
                    <a:pt x="13" y="911"/>
                    <a:pt x="30" y="911"/>
                  </a:cubicBezTo>
                  <a:lnTo>
                    <a:pt x="759" y="911"/>
                  </a:lnTo>
                  <a:cubicBezTo>
                    <a:pt x="776" y="911"/>
                    <a:pt x="789" y="897"/>
                    <a:pt x="789" y="880"/>
                  </a:cubicBezTo>
                  <a:lnTo>
                    <a:pt x="789" y="334"/>
                  </a:lnTo>
                  <a:cubicBezTo>
                    <a:pt x="789" y="317"/>
                    <a:pt x="776" y="304"/>
                    <a:pt x="759" y="304"/>
                  </a:cubicBezTo>
                  <a:close/>
                  <a:moveTo>
                    <a:pt x="425" y="599"/>
                  </a:moveTo>
                  <a:lnTo>
                    <a:pt x="425" y="638"/>
                  </a:lnTo>
                  <a:lnTo>
                    <a:pt x="425" y="727"/>
                  </a:lnTo>
                  <a:cubicBezTo>
                    <a:pt x="425" y="744"/>
                    <a:pt x="410" y="758"/>
                    <a:pt x="394" y="758"/>
                  </a:cubicBezTo>
                  <a:cubicBezTo>
                    <a:pt x="377" y="758"/>
                    <a:pt x="364" y="744"/>
                    <a:pt x="364" y="727"/>
                  </a:cubicBezTo>
                  <a:lnTo>
                    <a:pt x="364" y="607"/>
                  </a:lnTo>
                  <a:lnTo>
                    <a:pt x="364" y="599"/>
                  </a:lnTo>
                  <a:cubicBezTo>
                    <a:pt x="346" y="588"/>
                    <a:pt x="334" y="569"/>
                    <a:pt x="334" y="546"/>
                  </a:cubicBezTo>
                  <a:cubicBezTo>
                    <a:pt x="334" y="513"/>
                    <a:pt x="360" y="486"/>
                    <a:pt x="394" y="486"/>
                  </a:cubicBezTo>
                  <a:cubicBezTo>
                    <a:pt x="427" y="486"/>
                    <a:pt x="455" y="513"/>
                    <a:pt x="455" y="546"/>
                  </a:cubicBezTo>
                  <a:cubicBezTo>
                    <a:pt x="455" y="569"/>
                    <a:pt x="443" y="588"/>
                    <a:pt x="425" y="599"/>
                  </a:cubicBezTo>
                  <a:close/>
                  <a:moveTo>
                    <a:pt x="577" y="304"/>
                  </a:moveTo>
                  <a:lnTo>
                    <a:pt x="212" y="304"/>
                  </a:lnTo>
                  <a:lnTo>
                    <a:pt x="212" y="273"/>
                  </a:lnTo>
                  <a:cubicBezTo>
                    <a:pt x="212" y="254"/>
                    <a:pt x="215" y="234"/>
                    <a:pt x="219" y="215"/>
                  </a:cubicBezTo>
                  <a:cubicBezTo>
                    <a:pt x="225" y="189"/>
                    <a:pt x="236" y="165"/>
                    <a:pt x="249" y="143"/>
                  </a:cubicBezTo>
                  <a:cubicBezTo>
                    <a:pt x="256" y="132"/>
                    <a:pt x="264" y="122"/>
                    <a:pt x="273" y="113"/>
                  </a:cubicBezTo>
                  <a:cubicBezTo>
                    <a:pt x="290" y="95"/>
                    <a:pt x="311" y="80"/>
                    <a:pt x="335" y="71"/>
                  </a:cubicBezTo>
                  <a:cubicBezTo>
                    <a:pt x="353" y="64"/>
                    <a:pt x="373" y="61"/>
                    <a:pt x="394" y="61"/>
                  </a:cubicBezTo>
                  <a:cubicBezTo>
                    <a:pt x="430" y="61"/>
                    <a:pt x="461" y="71"/>
                    <a:pt x="487" y="89"/>
                  </a:cubicBezTo>
                  <a:cubicBezTo>
                    <a:pt x="498" y="96"/>
                    <a:pt x="507" y="104"/>
                    <a:pt x="516" y="113"/>
                  </a:cubicBezTo>
                  <a:cubicBezTo>
                    <a:pt x="525" y="122"/>
                    <a:pt x="532" y="132"/>
                    <a:pt x="539" y="143"/>
                  </a:cubicBezTo>
                  <a:cubicBezTo>
                    <a:pt x="550" y="159"/>
                    <a:pt x="558" y="177"/>
                    <a:pt x="564" y="196"/>
                  </a:cubicBezTo>
                  <a:cubicBezTo>
                    <a:pt x="572" y="221"/>
                    <a:pt x="577" y="247"/>
                    <a:pt x="577" y="273"/>
                  </a:cubicBezTo>
                  <a:lnTo>
                    <a:pt x="577" y="304"/>
                  </a:lnTo>
                  <a:close/>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nvGrpSpPr>
            <p:cNvPr id="159" name="Group 158"/>
            <p:cNvGrpSpPr/>
            <p:nvPr/>
          </p:nvGrpSpPr>
          <p:grpSpPr>
            <a:xfrm>
              <a:off x="5968143" y="2262492"/>
              <a:ext cx="442960" cy="445317"/>
              <a:chOff x="3350873" y="2489200"/>
              <a:chExt cx="298450" cy="300038"/>
            </a:xfrm>
          </p:grpSpPr>
          <p:sp>
            <p:nvSpPr>
              <p:cNvPr id="171" name="Freeform 111"/>
              <p:cNvSpPr>
                <a:spLocks noChangeArrowheads="1"/>
              </p:cNvSpPr>
              <p:nvPr/>
            </p:nvSpPr>
            <p:spPr bwMode="auto">
              <a:xfrm>
                <a:off x="3350873" y="2589213"/>
                <a:ext cx="298450" cy="20002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72" name="Freeform 112"/>
              <p:cNvSpPr>
                <a:spLocks noChangeArrowheads="1"/>
              </p:cNvSpPr>
              <p:nvPr/>
            </p:nvSpPr>
            <p:spPr bwMode="auto">
              <a:xfrm>
                <a:off x="3371511" y="2489200"/>
                <a:ext cx="263525" cy="165100"/>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sp>
          <p:nvSpPr>
            <p:cNvPr id="160" name="Freeform 113"/>
            <p:cNvSpPr>
              <a:spLocks noChangeArrowheads="1"/>
            </p:cNvSpPr>
            <p:nvPr/>
          </p:nvSpPr>
          <p:spPr bwMode="auto">
            <a:xfrm>
              <a:off x="7405767" y="2291420"/>
              <a:ext cx="416389" cy="416389"/>
            </a:xfrm>
            <a:custGeom>
              <a:avLst/>
              <a:gdLst>
                <a:gd name="T0" fmla="*/ 801 w 875"/>
                <a:gd name="T1" fmla="*/ 451 h 875"/>
                <a:gd name="T2" fmla="*/ 744 w 875"/>
                <a:gd name="T3" fmla="*/ 481 h 875"/>
                <a:gd name="T4" fmla="*/ 646 w 875"/>
                <a:gd name="T5" fmla="*/ 434 h 875"/>
                <a:gd name="T6" fmla="*/ 656 w 875"/>
                <a:gd name="T7" fmla="*/ 379 h 875"/>
                <a:gd name="T8" fmla="*/ 618 w 875"/>
                <a:gd name="T9" fmla="*/ 276 h 875"/>
                <a:gd name="T10" fmla="*/ 761 w 875"/>
                <a:gd name="T11" fmla="*/ 133 h 875"/>
                <a:gd name="T12" fmla="*/ 801 w 875"/>
                <a:gd name="T13" fmla="*/ 145 h 875"/>
                <a:gd name="T14" fmla="*/ 874 w 875"/>
                <a:gd name="T15" fmla="*/ 72 h 875"/>
                <a:gd name="T16" fmla="*/ 801 w 875"/>
                <a:gd name="T17" fmla="*/ 0 h 875"/>
                <a:gd name="T18" fmla="*/ 729 w 875"/>
                <a:gd name="T19" fmla="*/ 72 h 875"/>
                <a:gd name="T20" fmla="*/ 741 w 875"/>
                <a:gd name="T21" fmla="*/ 113 h 875"/>
                <a:gd name="T22" fmla="*/ 598 w 875"/>
                <a:gd name="T23" fmla="*/ 255 h 875"/>
                <a:gd name="T24" fmla="*/ 495 w 875"/>
                <a:gd name="T25" fmla="*/ 218 h 875"/>
                <a:gd name="T26" fmla="*/ 354 w 875"/>
                <a:gd name="T27" fmla="*/ 304 h 875"/>
                <a:gd name="T28" fmla="*/ 144 w 875"/>
                <a:gd name="T29" fmla="*/ 217 h 875"/>
                <a:gd name="T30" fmla="*/ 146 w 875"/>
                <a:gd name="T31" fmla="*/ 204 h 875"/>
                <a:gd name="T32" fmla="*/ 73 w 875"/>
                <a:gd name="T33" fmla="*/ 131 h 875"/>
                <a:gd name="T34" fmla="*/ 0 w 875"/>
                <a:gd name="T35" fmla="*/ 204 h 875"/>
                <a:gd name="T36" fmla="*/ 73 w 875"/>
                <a:gd name="T37" fmla="*/ 277 h 875"/>
                <a:gd name="T38" fmla="*/ 133 w 875"/>
                <a:gd name="T39" fmla="*/ 244 h 875"/>
                <a:gd name="T40" fmla="*/ 342 w 875"/>
                <a:gd name="T41" fmla="*/ 331 h 875"/>
                <a:gd name="T42" fmla="*/ 335 w 875"/>
                <a:gd name="T43" fmla="*/ 379 h 875"/>
                <a:gd name="T44" fmla="*/ 372 w 875"/>
                <a:gd name="T45" fmla="*/ 481 h 875"/>
                <a:gd name="T46" fmla="*/ 113 w 875"/>
                <a:gd name="T47" fmla="*/ 740 h 875"/>
                <a:gd name="T48" fmla="*/ 73 w 875"/>
                <a:gd name="T49" fmla="*/ 728 h 875"/>
                <a:gd name="T50" fmla="*/ 0 w 875"/>
                <a:gd name="T51" fmla="*/ 801 h 875"/>
                <a:gd name="T52" fmla="*/ 73 w 875"/>
                <a:gd name="T53" fmla="*/ 874 h 875"/>
                <a:gd name="T54" fmla="*/ 146 w 875"/>
                <a:gd name="T55" fmla="*/ 801 h 875"/>
                <a:gd name="T56" fmla="*/ 133 w 875"/>
                <a:gd name="T57" fmla="*/ 761 h 875"/>
                <a:gd name="T58" fmla="*/ 393 w 875"/>
                <a:gd name="T59" fmla="*/ 502 h 875"/>
                <a:gd name="T60" fmla="*/ 495 w 875"/>
                <a:gd name="T61" fmla="*/ 539 h 875"/>
                <a:gd name="T62" fmla="*/ 495 w 875"/>
                <a:gd name="T63" fmla="*/ 730 h 875"/>
                <a:gd name="T64" fmla="*/ 437 w 875"/>
                <a:gd name="T65" fmla="*/ 801 h 875"/>
                <a:gd name="T66" fmla="*/ 510 w 875"/>
                <a:gd name="T67" fmla="*/ 874 h 875"/>
                <a:gd name="T68" fmla="*/ 583 w 875"/>
                <a:gd name="T69" fmla="*/ 801 h 875"/>
                <a:gd name="T70" fmla="*/ 525 w 875"/>
                <a:gd name="T71" fmla="*/ 730 h 875"/>
                <a:gd name="T72" fmla="*/ 525 w 875"/>
                <a:gd name="T73" fmla="*/ 536 h 875"/>
                <a:gd name="T74" fmla="*/ 633 w 875"/>
                <a:gd name="T75" fmla="*/ 460 h 875"/>
                <a:gd name="T76" fmla="*/ 731 w 875"/>
                <a:gd name="T77" fmla="*/ 507 h 875"/>
                <a:gd name="T78" fmla="*/ 729 w 875"/>
                <a:gd name="T79" fmla="*/ 524 h 875"/>
                <a:gd name="T80" fmla="*/ 801 w 875"/>
                <a:gd name="T81" fmla="*/ 597 h 875"/>
                <a:gd name="T82" fmla="*/ 874 w 875"/>
                <a:gd name="T83" fmla="*/ 524 h 875"/>
                <a:gd name="T84" fmla="*/ 801 w 875"/>
                <a:gd name="T85" fmla="*/ 451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5" h="875">
                  <a:moveTo>
                    <a:pt x="801" y="451"/>
                  </a:moveTo>
                  <a:cubicBezTo>
                    <a:pt x="778" y="451"/>
                    <a:pt x="757" y="463"/>
                    <a:pt x="744" y="481"/>
                  </a:cubicBezTo>
                  <a:lnTo>
                    <a:pt x="646" y="434"/>
                  </a:lnTo>
                  <a:cubicBezTo>
                    <a:pt x="652" y="417"/>
                    <a:pt x="656" y="398"/>
                    <a:pt x="656" y="379"/>
                  </a:cubicBezTo>
                  <a:cubicBezTo>
                    <a:pt x="656" y="340"/>
                    <a:pt x="642" y="304"/>
                    <a:pt x="618" y="276"/>
                  </a:cubicBezTo>
                  <a:lnTo>
                    <a:pt x="761" y="133"/>
                  </a:lnTo>
                  <a:cubicBezTo>
                    <a:pt x="773" y="141"/>
                    <a:pt x="787" y="145"/>
                    <a:pt x="801" y="145"/>
                  </a:cubicBezTo>
                  <a:cubicBezTo>
                    <a:pt x="842" y="145"/>
                    <a:pt x="874" y="112"/>
                    <a:pt x="874" y="72"/>
                  </a:cubicBezTo>
                  <a:cubicBezTo>
                    <a:pt x="874" y="31"/>
                    <a:pt x="842" y="0"/>
                    <a:pt x="801" y="0"/>
                  </a:cubicBezTo>
                  <a:cubicBezTo>
                    <a:pt x="761" y="0"/>
                    <a:pt x="729" y="32"/>
                    <a:pt x="729" y="72"/>
                  </a:cubicBezTo>
                  <a:cubicBezTo>
                    <a:pt x="729" y="87"/>
                    <a:pt x="733" y="101"/>
                    <a:pt x="741" y="113"/>
                  </a:cubicBezTo>
                  <a:lnTo>
                    <a:pt x="598" y="255"/>
                  </a:lnTo>
                  <a:cubicBezTo>
                    <a:pt x="570" y="232"/>
                    <a:pt x="534" y="218"/>
                    <a:pt x="495" y="218"/>
                  </a:cubicBezTo>
                  <a:cubicBezTo>
                    <a:pt x="434" y="218"/>
                    <a:pt x="380" y="253"/>
                    <a:pt x="354" y="304"/>
                  </a:cubicBezTo>
                  <a:lnTo>
                    <a:pt x="144" y="217"/>
                  </a:lnTo>
                  <a:cubicBezTo>
                    <a:pt x="145" y="213"/>
                    <a:pt x="146" y="208"/>
                    <a:pt x="146" y="204"/>
                  </a:cubicBezTo>
                  <a:cubicBezTo>
                    <a:pt x="146" y="163"/>
                    <a:pt x="113" y="131"/>
                    <a:pt x="73" y="131"/>
                  </a:cubicBezTo>
                  <a:cubicBezTo>
                    <a:pt x="33" y="131"/>
                    <a:pt x="0" y="163"/>
                    <a:pt x="0" y="204"/>
                  </a:cubicBezTo>
                  <a:cubicBezTo>
                    <a:pt x="0" y="244"/>
                    <a:pt x="33" y="277"/>
                    <a:pt x="73" y="277"/>
                  </a:cubicBezTo>
                  <a:cubicBezTo>
                    <a:pt x="98" y="277"/>
                    <a:pt x="120" y="264"/>
                    <a:pt x="133" y="244"/>
                  </a:cubicBezTo>
                  <a:lnTo>
                    <a:pt x="342" y="331"/>
                  </a:lnTo>
                  <a:cubicBezTo>
                    <a:pt x="338" y="346"/>
                    <a:pt x="335" y="362"/>
                    <a:pt x="335" y="379"/>
                  </a:cubicBezTo>
                  <a:cubicBezTo>
                    <a:pt x="335" y="418"/>
                    <a:pt x="349" y="453"/>
                    <a:pt x="372" y="481"/>
                  </a:cubicBezTo>
                  <a:lnTo>
                    <a:pt x="113" y="740"/>
                  </a:lnTo>
                  <a:cubicBezTo>
                    <a:pt x="101" y="733"/>
                    <a:pt x="88" y="728"/>
                    <a:pt x="73" y="728"/>
                  </a:cubicBezTo>
                  <a:cubicBezTo>
                    <a:pt x="33" y="728"/>
                    <a:pt x="0" y="761"/>
                    <a:pt x="0" y="801"/>
                  </a:cubicBezTo>
                  <a:cubicBezTo>
                    <a:pt x="0" y="841"/>
                    <a:pt x="33" y="874"/>
                    <a:pt x="73" y="874"/>
                  </a:cubicBezTo>
                  <a:cubicBezTo>
                    <a:pt x="113" y="874"/>
                    <a:pt x="146" y="841"/>
                    <a:pt x="146" y="801"/>
                  </a:cubicBezTo>
                  <a:cubicBezTo>
                    <a:pt x="146" y="786"/>
                    <a:pt x="141" y="773"/>
                    <a:pt x="133" y="761"/>
                  </a:cubicBezTo>
                  <a:lnTo>
                    <a:pt x="393" y="502"/>
                  </a:lnTo>
                  <a:cubicBezTo>
                    <a:pt x="421" y="525"/>
                    <a:pt x="456" y="539"/>
                    <a:pt x="495" y="539"/>
                  </a:cubicBezTo>
                  <a:lnTo>
                    <a:pt x="495" y="730"/>
                  </a:lnTo>
                  <a:cubicBezTo>
                    <a:pt x="462" y="737"/>
                    <a:pt x="437" y="766"/>
                    <a:pt x="437" y="801"/>
                  </a:cubicBezTo>
                  <a:cubicBezTo>
                    <a:pt x="437" y="841"/>
                    <a:pt x="470" y="874"/>
                    <a:pt x="510" y="874"/>
                  </a:cubicBezTo>
                  <a:cubicBezTo>
                    <a:pt x="550" y="874"/>
                    <a:pt x="583" y="841"/>
                    <a:pt x="583" y="801"/>
                  </a:cubicBezTo>
                  <a:cubicBezTo>
                    <a:pt x="583" y="766"/>
                    <a:pt x="558" y="737"/>
                    <a:pt x="525" y="730"/>
                  </a:cubicBezTo>
                  <a:lnTo>
                    <a:pt x="525" y="536"/>
                  </a:lnTo>
                  <a:cubicBezTo>
                    <a:pt x="571" y="528"/>
                    <a:pt x="610" y="499"/>
                    <a:pt x="633" y="460"/>
                  </a:cubicBezTo>
                  <a:lnTo>
                    <a:pt x="731" y="507"/>
                  </a:lnTo>
                  <a:cubicBezTo>
                    <a:pt x="730" y="512"/>
                    <a:pt x="729" y="518"/>
                    <a:pt x="729" y="524"/>
                  </a:cubicBezTo>
                  <a:cubicBezTo>
                    <a:pt x="729" y="564"/>
                    <a:pt x="761" y="597"/>
                    <a:pt x="801" y="597"/>
                  </a:cubicBezTo>
                  <a:cubicBezTo>
                    <a:pt x="842" y="597"/>
                    <a:pt x="874" y="564"/>
                    <a:pt x="874" y="524"/>
                  </a:cubicBezTo>
                  <a:cubicBezTo>
                    <a:pt x="874" y="484"/>
                    <a:pt x="842" y="451"/>
                    <a:pt x="801" y="451"/>
                  </a:cubicBezTo>
                </a:path>
              </a:pathLst>
            </a:custGeom>
            <a:solidFill>
              <a:srgbClr val="FD2A00"/>
            </a:solidFill>
            <a:ln>
              <a:noFill/>
            </a:ln>
            <a:effectLst/>
          </p:spPr>
          <p:txBody>
            <a:bodyPr wrap="none" anchor="ctr"/>
            <a:lstStyle/>
            <a:p>
              <a:endParaRPr lang="en-US" dirty="0">
                <a:latin typeface="+mn-lt"/>
              </a:endParaRPr>
            </a:p>
          </p:txBody>
        </p:sp>
        <p:sp>
          <p:nvSpPr>
            <p:cNvPr id="161" name="Freeform 114"/>
            <p:cNvSpPr>
              <a:spLocks noChangeArrowheads="1"/>
            </p:cNvSpPr>
            <p:nvPr/>
          </p:nvSpPr>
          <p:spPr bwMode="auto">
            <a:xfrm>
              <a:off x="4627187" y="2346123"/>
              <a:ext cx="346292" cy="346292"/>
            </a:xfrm>
            <a:custGeom>
              <a:avLst/>
              <a:gdLst>
                <a:gd name="T0" fmla="*/ 15 w 876"/>
                <a:gd name="T1" fmla="*/ 0 h 876"/>
                <a:gd name="T2" fmla="*/ 0 w 876"/>
                <a:gd name="T3" fmla="*/ 860 h 876"/>
                <a:gd name="T4" fmla="*/ 860 w 876"/>
                <a:gd name="T5" fmla="*/ 875 h 876"/>
                <a:gd name="T6" fmla="*/ 875 w 876"/>
                <a:gd name="T7" fmla="*/ 15 h 876"/>
                <a:gd name="T8" fmla="*/ 248 w 876"/>
                <a:gd name="T9" fmla="*/ 743 h 876"/>
                <a:gd name="T10" fmla="*/ 248 w 876"/>
                <a:gd name="T11" fmla="*/ 627 h 876"/>
                <a:gd name="T12" fmla="*/ 248 w 876"/>
                <a:gd name="T13" fmla="*/ 743 h 876"/>
                <a:gd name="T14" fmla="*/ 306 w 876"/>
                <a:gd name="T15" fmla="*/ 408 h 876"/>
                <a:gd name="T16" fmla="*/ 262 w 876"/>
                <a:gd name="T17" fmla="*/ 529 h 876"/>
                <a:gd name="T18" fmla="*/ 233 w 876"/>
                <a:gd name="T19" fmla="*/ 529 h 876"/>
                <a:gd name="T20" fmla="*/ 190 w 876"/>
                <a:gd name="T21" fmla="*/ 408 h 876"/>
                <a:gd name="T22" fmla="*/ 175 w 876"/>
                <a:gd name="T23" fmla="*/ 335 h 876"/>
                <a:gd name="T24" fmla="*/ 233 w 876"/>
                <a:gd name="T25" fmla="*/ 321 h 876"/>
                <a:gd name="T26" fmla="*/ 248 w 876"/>
                <a:gd name="T27" fmla="*/ 110 h 876"/>
                <a:gd name="T28" fmla="*/ 262 w 876"/>
                <a:gd name="T29" fmla="*/ 321 h 876"/>
                <a:gd name="T30" fmla="*/ 321 w 876"/>
                <a:gd name="T31" fmla="*/ 335 h 876"/>
                <a:gd name="T32" fmla="*/ 452 w 876"/>
                <a:gd name="T33" fmla="*/ 743 h 876"/>
                <a:gd name="T34" fmla="*/ 452 w 876"/>
                <a:gd name="T35" fmla="*/ 627 h 876"/>
                <a:gd name="T36" fmla="*/ 452 w 876"/>
                <a:gd name="T37" fmla="*/ 743 h 876"/>
                <a:gd name="T38" fmla="*/ 510 w 876"/>
                <a:gd name="T39" fmla="*/ 292 h 876"/>
                <a:gd name="T40" fmla="*/ 466 w 876"/>
                <a:gd name="T41" fmla="*/ 529 h 876"/>
                <a:gd name="T42" fmla="*/ 437 w 876"/>
                <a:gd name="T43" fmla="*/ 529 h 876"/>
                <a:gd name="T44" fmla="*/ 394 w 876"/>
                <a:gd name="T45" fmla="*/ 292 h 876"/>
                <a:gd name="T46" fmla="*/ 379 w 876"/>
                <a:gd name="T47" fmla="*/ 219 h 876"/>
                <a:gd name="T48" fmla="*/ 437 w 876"/>
                <a:gd name="T49" fmla="*/ 204 h 876"/>
                <a:gd name="T50" fmla="*/ 452 w 876"/>
                <a:gd name="T51" fmla="*/ 110 h 876"/>
                <a:gd name="T52" fmla="*/ 466 w 876"/>
                <a:gd name="T53" fmla="*/ 204 h 876"/>
                <a:gd name="T54" fmla="*/ 525 w 876"/>
                <a:gd name="T55" fmla="*/ 219 h 876"/>
                <a:gd name="T56" fmla="*/ 627 w 876"/>
                <a:gd name="T57" fmla="*/ 743 h 876"/>
                <a:gd name="T58" fmla="*/ 627 w 876"/>
                <a:gd name="T59" fmla="*/ 627 h 876"/>
                <a:gd name="T60" fmla="*/ 627 w 876"/>
                <a:gd name="T61" fmla="*/ 743 h 876"/>
                <a:gd name="T62" fmla="*/ 685 w 876"/>
                <a:gd name="T63" fmla="*/ 466 h 876"/>
                <a:gd name="T64" fmla="*/ 641 w 876"/>
                <a:gd name="T65" fmla="*/ 529 h 876"/>
                <a:gd name="T66" fmla="*/ 612 w 876"/>
                <a:gd name="T67" fmla="*/ 529 h 876"/>
                <a:gd name="T68" fmla="*/ 569 w 876"/>
                <a:gd name="T69" fmla="*/ 466 h 876"/>
                <a:gd name="T70" fmla="*/ 554 w 876"/>
                <a:gd name="T71" fmla="*/ 394 h 876"/>
                <a:gd name="T72" fmla="*/ 612 w 876"/>
                <a:gd name="T73" fmla="*/ 379 h 876"/>
                <a:gd name="T74" fmla="*/ 627 w 876"/>
                <a:gd name="T75" fmla="*/ 110 h 876"/>
                <a:gd name="T76" fmla="*/ 641 w 876"/>
                <a:gd name="T77" fmla="*/ 379 h 876"/>
                <a:gd name="T78" fmla="*/ 700 w 876"/>
                <a:gd name="T79" fmla="*/ 3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6" h="876">
                  <a:moveTo>
                    <a:pt x="860" y="0"/>
                  </a:moveTo>
                  <a:lnTo>
                    <a:pt x="15" y="0"/>
                  </a:lnTo>
                  <a:cubicBezTo>
                    <a:pt x="7" y="0"/>
                    <a:pt x="0" y="7"/>
                    <a:pt x="0" y="15"/>
                  </a:cubicBezTo>
                  <a:lnTo>
                    <a:pt x="0" y="860"/>
                  </a:lnTo>
                  <a:cubicBezTo>
                    <a:pt x="0" y="868"/>
                    <a:pt x="7" y="875"/>
                    <a:pt x="15" y="875"/>
                  </a:cubicBezTo>
                  <a:lnTo>
                    <a:pt x="860" y="875"/>
                  </a:lnTo>
                  <a:cubicBezTo>
                    <a:pt x="868" y="875"/>
                    <a:pt x="875" y="868"/>
                    <a:pt x="875" y="860"/>
                  </a:cubicBezTo>
                  <a:lnTo>
                    <a:pt x="875" y="15"/>
                  </a:lnTo>
                  <a:cubicBezTo>
                    <a:pt x="875" y="7"/>
                    <a:pt x="868" y="0"/>
                    <a:pt x="860" y="0"/>
                  </a:cubicBezTo>
                  <a:close/>
                  <a:moveTo>
                    <a:pt x="248" y="743"/>
                  </a:moveTo>
                  <a:cubicBezTo>
                    <a:pt x="216" y="743"/>
                    <a:pt x="190" y="717"/>
                    <a:pt x="190" y="685"/>
                  </a:cubicBezTo>
                  <a:cubicBezTo>
                    <a:pt x="190" y="653"/>
                    <a:pt x="216" y="627"/>
                    <a:pt x="248" y="627"/>
                  </a:cubicBezTo>
                  <a:cubicBezTo>
                    <a:pt x="280" y="627"/>
                    <a:pt x="306" y="653"/>
                    <a:pt x="306" y="685"/>
                  </a:cubicBezTo>
                  <a:cubicBezTo>
                    <a:pt x="306" y="717"/>
                    <a:pt x="280" y="743"/>
                    <a:pt x="248" y="743"/>
                  </a:cubicBezTo>
                  <a:close/>
                  <a:moveTo>
                    <a:pt x="321" y="394"/>
                  </a:moveTo>
                  <a:cubicBezTo>
                    <a:pt x="321" y="402"/>
                    <a:pt x="314" y="408"/>
                    <a:pt x="306" y="408"/>
                  </a:cubicBezTo>
                  <a:lnTo>
                    <a:pt x="262" y="408"/>
                  </a:lnTo>
                  <a:lnTo>
                    <a:pt x="262" y="529"/>
                  </a:lnTo>
                  <a:cubicBezTo>
                    <a:pt x="262" y="537"/>
                    <a:pt x="256" y="544"/>
                    <a:pt x="248" y="544"/>
                  </a:cubicBezTo>
                  <a:cubicBezTo>
                    <a:pt x="240" y="544"/>
                    <a:pt x="233" y="537"/>
                    <a:pt x="233" y="529"/>
                  </a:cubicBezTo>
                  <a:lnTo>
                    <a:pt x="233" y="408"/>
                  </a:lnTo>
                  <a:lnTo>
                    <a:pt x="190" y="408"/>
                  </a:lnTo>
                  <a:cubicBezTo>
                    <a:pt x="182" y="408"/>
                    <a:pt x="175" y="402"/>
                    <a:pt x="175" y="394"/>
                  </a:cubicBezTo>
                  <a:lnTo>
                    <a:pt x="175" y="335"/>
                  </a:lnTo>
                  <a:cubicBezTo>
                    <a:pt x="175" y="327"/>
                    <a:pt x="182" y="321"/>
                    <a:pt x="190" y="321"/>
                  </a:cubicBezTo>
                  <a:lnTo>
                    <a:pt x="233" y="321"/>
                  </a:lnTo>
                  <a:lnTo>
                    <a:pt x="233" y="125"/>
                  </a:lnTo>
                  <a:cubicBezTo>
                    <a:pt x="233" y="117"/>
                    <a:pt x="240" y="110"/>
                    <a:pt x="248" y="110"/>
                  </a:cubicBezTo>
                  <a:cubicBezTo>
                    <a:pt x="256" y="110"/>
                    <a:pt x="262" y="117"/>
                    <a:pt x="262" y="125"/>
                  </a:cubicBezTo>
                  <a:lnTo>
                    <a:pt x="262" y="321"/>
                  </a:lnTo>
                  <a:lnTo>
                    <a:pt x="306" y="321"/>
                  </a:lnTo>
                  <a:cubicBezTo>
                    <a:pt x="314" y="321"/>
                    <a:pt x="321" y="327"/>
                    <a:pt x="321" y="335"/>
                  </a:cubicBezTo>
                  <a:lnTo>
                    <a:pt x="321" y="394"/>
                  </a:lnTo>
                  <a:close/>
                  <a:moveTo>
                    <a:pt x="452" y="743"/>
                  </a:moveTo>
                  <a:cubicBezTo>
                    <a:pt x="420" y="743"/>
                    <a:pt x="394" y="717"/>
                    <a:pt x="394" y="685"/>
                  </a:cubicBezTo>
                  <a:cubicBezTo>
                    <a:pt x="394" y="653"/>
                    <a:pt x="420" y="627"/>
                    <a:pt x="452" y="627"/>
                  </a:cubicBezTo>
                  <a:cubicBezTo>
                    <a:pt x="484" y="627"/>
                    <a:pt x="510" y="653"/>
                    <a:pt x="510" y="685"/>
                  </a:cubicBezTo>
                  <a:cubicBezTo>
                    <a:pt x="510" y="717"/>
                    <a:pt x="484" y="743"/>
                    <a:pt x="452" y="743"/>
                  </a:cubicBezTo>
                  <a:close/>
                  <a:moveTo>
                    <a:pt x="525" y="277"/>
                  </a:moveTo>
                  <a:cubicBezTo>
                    <a:pt x="525" y="285"/>
                    <a:pt x="518" y="292"/>
                    <a:pt x="510" y="292"/>
                  </a:cubicBezTo>
                  <a:lnTo>
                    <a:pt x="466" y="292"/>
                  </a:lnTo>
                  <a:lnTo>
                    <a:pt x="466" y="529"/>
                  </a:lnTo>
                  <a:cubicBezTo>
                    <a:pt x="466" y="537"/>
                    <a:pt x="460" y="544"/>
                    <a:pt x="452" y="544"/>
                  </a:cubicBezTo>
                  <a:cubicBezTo>
                    <a:pt x="444" y="544"/>
                    <a:pt x="437" y="537"/>
                    <a:pt x="437" y="529"/>
                  </a:cubicBezTo>
                  <a:lnTo>
                    <a:pt x="437" y="292"/>
                  </a:lnTo>
                  <a:lnTo>
                    <a:pt x="394" y="292"/>
                  </a:lnTo>
                  <a:cubicBezTo>
                    <a:pt x="386" y="292"/>
                    <a:pt x="379" y="285"/>
                    <a:pt x="379" y="277"/>
                  </a:cubicBezTo>
                  <a:lnTo>
                    <a:pt x="379" y="219"/>
                  </a:lnTo>
                  <a:cubicBezTo>
                    <a:pt x="379" y="211"/>
                    <a:pt x="386" y="204"/>
                    <a:pt x="394" y="204"/>
                  </a:cubicBezTo>
                  <a:lnTo>
                    <a:pt x="437" y="204"/>
                  </a:lnTo>
                  <a:lnTo>
                    <a:pt x="437" y="125"/>
                  </a:lnTo>
                  <a:cubicBezTo>
                    <a:pt x="437" y="117"/>
                    <a:pt x="444" y="110"/>
                    <a:pt x="452" y="110"/>
                  </a:cubicBezTo>
                  <a:cubicBezTo>
                    <a:pt x="460" y="110"/>
                    <a:pt x="466" y="117"/>
                    <a:pt x="466" y="125"/>
                  </a:cubicBezTo>
                  <a:lnTo>
                    <a:pt x="466" y="204"/>
                  </a:lnTo>
                  <a:lnTo>
                    <a:pt x="510" y="204"/>
                  </a:lnTo>
                  <a:cubicBezTo>
                    <a:pt x="518" y="204"/>
                    <a:pt x="525" y="211"/>
                    <a:pt x="525" y="219"/>
                  </a:cubicBezTo>
                  <a:lnTo>
                    <a:pt x="525" y="277"/>
                  </a:lnTo>
                  <a:close/>
                  <a:moveTo>
                    <a:pt x="627" y="743"/>
                  </a:moveTo>
                  <a:cubicBezTo>
                    <a:pt x="595" y="743"/>
                    <a:pt x="569" y="717"/>
                    <a:pt x="569" y="685"/>
                  </a:cubicBezTo>
                  <a:cubicBezTo>
                    <a:pt x="569" y="653"/>
                    <a:pt x="595" y="627"/>
                    <a:pt x="627" y="627"/>
                  </a:cubicBezTo>
                  <a:cubicBezTo>
                    <a:pt x="659" y="627"/>
                    <a:pt x="685" y="653"/>
                    <a:pt x="685" y="685"/>
                  </a:cubicBezTo>
                  <a:cubicBezTo>
                    <a:pt x="685" y="717"/>
                    <a:pt x="659" y="743"/>
                    <a:pt x="627" y="743"/>
                  </a:cubicBezTo>
                  <a:close/>
                  <a:moveTo>
                    <a:pt x="700" y="452"/>
                  </a:moveTo>
                  <a:cubicBezTo>
                    <a:pt x="700" y="460"/>
                    <a:pt x="693" y="466"/>
                    <a:pt x="685" y="466"/>
                  </a:cubicBezTo>
                  <a:lnTo>
                    <a:pt x="641" y="466"/>
                  </a:lnTo>
                  <a:lnTo>
                    <a:pt x="641" y="529"/>
                  </a:lnTo>
                  <a:cubicBezTo>
                    <a:pt x="641" y="537"/>
                    <a:pt x="635" y="544"/>
                    <a:pt x="627" y="544"/>
                  </a:cubicBezTo>
                  <a:cubicBezTo>
                    <a:pt x="619" y="544"/>
                    <a:pt x="612" y="537"/>
                    <a:pt x="612" y="529"/>
                  </a:cubicBezTo>
                  <a:lnTo>
                    <a:pt x="612" y="466"/>
                  </a:lnTo>
                  <a:lnTo>
                    <a:pt x="569" y="466"/>
                  </a:lnTo>
                  <a:cubicBezTo>
                    <a:pt x="560" y="466"/>
                    <a:pt x="554" y="460"/>
                    <a:pt x="554" y="452"/>
                  </a:cubicBezTo>
                  <a:lnTo>
                    <a:pt x="554" y="394"/>
                  </a:lnTo>
                  <a:cubicBezTo>
                    <a:pt x="554" y="386"/>
                    <a:pt x="560" y="379"/>
                    <a:pt x="569" y="379"/>
                  </a:cubicBezTo>
                  <a:lnTo>
                    <a:pt x="612" y="379"/>
                  </a:lnTo>
                  <a:lnTo>
                    <a:pt x="612" y="125"/>
                  </a:lnTo>
                  <a:cubicBezTo>
                    <a:pt x="612" y="117"/>
                    <a:pt x="619" y="110"/>
                    <a:pt x="627" y="110"/>
                  </a:cubicBezTo>
                  <a:cubicBezTo>
                    <a:pt x="635" y="110"/>
                    <a:pt x="641" y="117"/>
                    <a:pt x="641" y="125"/>
                  </a:cubicBezTo>
                  <a:lnTo>
                    <a:pt x="641" y="379"/>
                  </a:lnTo>
                  <a:lnTo>
                    <a:pt x="685" y="379"/>
                  </a:lnTo>
                  <a:cubicBezTo>
                    <a:pt x="693" y="379"/>
                    <a:pt x="700" y="386"/>
                    <a:pt x="700" y="394"/>
                  </a:cubicBezTo>
                  <a:lnTo>
                    <a:pt x="700" y="452"/>
                  </a:lnTo>
                  <a:close/>
                </a:path>
              </a:pathLst>
            </a:custGeom>
            <a:solidFill>
              <a:srgbClr val="FD2A00"/>
            </a:solidFill>
            <a:ln>
              <a:noFill/>
            </a:ln>
            <a:effectLst/>
          </p:spPr>
          <p:txBody>
            <a:bodyPr wrap="none" anchor="ctr"/>
            <a:lstStyle/>
            <a:p>
              <a:endParaRPr lang="en-US" dirty="0">
                <a:latin typeface="+mn-lt"/>
              </a:endParaRPr>
            </a:p>
          </p:txBody>
        </p:sp>
        <p:grpSp>
          <p:nvGrpSpPr>
            <p:cNvPr id="162" name="Group 1015"/>
            <p:cNvGrpSpPr/>
            <p:nvPr/>
          </p:nvGrpSpPr>
          <p:grpSpPr>
            <a:xfrm>
              <a:off x="3196187" y="2265244"/>
              <a:ext cx="436336" cy="442565"/>
              <a:chOff x="0" y="0"/>
              <a:chExt cx="2565866" cy="2602497"/>
            </a:xfrm>
          </p:grpSpPr>
          <p:sp>
            <p:nvSpPr>
              <p:cNvPr id="168" name="Shape 1012"/>
              <p:cNvSpPr/>
              <p:nvPr/>
            </p:nvSpPr>
            <p:spPr>
              <a:xfrm>
                <a:off x="410689" y="779612"/>
                <a:ext cx="1744490" cy="1744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69" name="Shape 1013"/>
              <p:cNvSpPr/>
              <p:nvPr/>
            </p:nvSpPr>
            <p:spPr>
              <a:xfrm>
                <a:off x="0" y="0"/>
                <a:ext cx="2565866" cy="2565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70" name="Shape 1014"/>
              <p:cNvSpPr/>
              <p:nvPr/>
            </p:nvSpPr>
            <p:spPr>
              <a:xfrm>
                <a:off x="723617" y="1486711"/>
                <a:ext cx="1115787" cy="1115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163" name="Shape 548"/>
            <p:cNvSpPr/>
            <p:nvPr/>
          </p:nvSpPr>
          <p:spPr>
            <a:xfrm>
              <a:off x="1583533"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Secure</a:t>
              </a:r>
              <a:endParaRPr sz="3600" dirty="0">
                <a:latin typeface="+mn-lt"/>
                <a:cs typeface="Helvetica Neue Light"/>
              </a:endParaRPr>
            </a:p>
          </p:txBody>
        </p:sp>
        <p:sp>
          <p:nvSpPr>
            <p:cNvPr id="164" name="Shape 548"/>
            <p:cNvSpPr/>
            <p:nvPr/>
          </p:nvSpPr>
          <p:spPr>
            <a:xfrm>
              <a:off x="3056031"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Scale</a:t>
              </a:r>
              <a:endParaRPr sz="3600" dirty="0">
                <a:latin typeface="+mn-lt"/>
                <a:cs typeface="Helvetica Neue Light"/>
              </a:endParaRPr>
            </a:p>
          </p:txBody>
        </p:sp>
        <p:sp>
          <p:nvSpPr>
            <p:cNvPr id="165" name="Shape 548"/>
            <p:cNvSpPr/>
            <p:nvPr/>
          </p:nvSpPr>
          <p:spPr>
            <a:xfrm>
              <a:off x="444456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Manage</a:t>
              </a:r>
              <a:endParaRPr sz="3600" dirty="0">
                <a:latin typeface="+mn-lt"/>
                <a:cs typeface="Helvetica Neue Light"/>
              </a:endParaRPr>
            </a:p>
          </p:txBody>
        </p:sp>
        <p:sp>
          <p:nvSpPr>
            <p:cNvPr id="166" name="Shape 548"/>
            <p:cNvSpPr/>
            <p:nvPr/>
          </p:nvSpPr>
          <p:spPr>
            <a:xfrm>
              <a:off x="5820447"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Analyze</a:t>
              </a:r>
              <a:endParaRPr sz="3600" dirty="0">
                <a:latin typeface="+mn-lt"/>
                <a:cs typeface="Helvetica Neue Light"/>
              </a:endParaRPr>
            </a:p>
          </p:txBody>
        </p:sp>
        <p:sp>
          <p:nvSpPr>
            <p:cNvPr id="167" name="Shape 548"/>
            <p:cNvSpPr/>
            <p:nvPr/>
          </p:nvSpPr>
          <p:spPr>
            <a:xfrm>
              <a:off x="726797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Connect</a:t>
              </a:r>
              <a:endParaRPr sz="3600" dirty="0">
                <a:latin typeface="+mn-lt"/>
                <a:cs typeface="Helvetica Neue Light"/>
              </a:endParaRPr>
            </a:p>
          </p:txBody>
        </p:sp>
      </p:grpSp>
      <p:grpSp>
        <p:nvGrpSpPr>
          <p:cNvPr id="173" name="Group 172"/>
          <p:cNvGrpSpPr/>
          <p:nvPr/>
        </p:nvGrpSpPr>
        <p:grpSpPr>
          <a:xfrm>
            <a:off x="5229750" y="5163378"/>
            <a:ext cx="15859404" cy="4124244"/>
            <a:chOff x="5101271" y="4792056"/>
            <a:chExt cx="15859404" cy="4124243"/>
          </a:xfrm>
        </p:grpSpPr>
        <p:grpSp>
          <p:nvGrpSpPr>
            <p:cNvPr id="174" name="Group 1251"/>
            <p:cNvGrpSpPr/>
            <p:nvPr/>
          </p:nvGrpSpPr>
          <p:grpSpPr>
            <a:xfrm>
              <a:off x="5101271" y="4792056"/>
              <a:ext cx="15859404" cy="742491"/>
              <a:chOff x="0" y="0"/>
              <a:chExt cx="15859402" cy="742489"/>
            </a:xfrm>
          </p:grpSpPr>
          <p:sp>
            <p:nvSpPr>
              <p:cNvPr id="178" name="Shape 1249"/>
              <p:cNvSpPr/>
              <p:nvPr/>
            </p:nvSpPr>
            <p:spPr>
              <a:xfrm>
                <a:off x="0" y="0"/>
                <a:ext cx="15859402" cy="742489"/>
              </a:xfrm>
              <a:prstGeom prst="rect">
                <a:avLst/>
              </a:prstGeom>
              <a:solidFill>
                <a:srgbClr val="FF4300"/>
              </a:solidFill>
              <a:ln w="12700" cap="flat">
                <a:noFill/>
                <a:miter lim="400000"/>
              </a:ln>
              <a:effectLst/>
            </p:spPr>
            <p:txBody>
              <a:bodyPr wrap="square" lIns="0" tIns="0" rIns="0" bIns="0" numCol="1" anchor="ctr">
                <a:noAutofit/>
              </a:bodyPr>
              <a:lstStyle/>
              <a:p>
                <a:pPr algn="ctr">
                  <a:spcBef>
                    <a:spcPts val="0"/>
                  </a:spcBef>
                </a:pPr>
                <a:endParaRPr sz="4000" spc="0">
                  <a:solidFill>
                    <a:srgbClr val="FFFFFF"/>
                  </a:solidFill>
                  <a:latin typeface="Helvetica Neue"/>
                  <a:cs typeface="Helvetica Neue"/>
                </a:endParaRPr>
              </a:p>
            </p:txBody>
          </p:sp>
          <p:sp>
            <p:nvSpPr>
              <p:cNvPr id="179" name="Shape 1250"/>
              <p:cNvSpPr/>
              <p:nvPr/>
            </p:nvSpPr>
            <p:spPr>
              <a:xfrm>
                <a:off x="4004397" y="129447"/>
                <a:ext cx="7866207" cy="523219"/>
              </a:xfrm>
              <a:prstGeom prst="rect">
                <a:avLst/>
              </a:prstGeom>
              <a:solidFill>
                <a:srgbClr val="FF4300"/>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spcBef>
                    <a:spcPts val="0"/>
                  </a:spcBef>
                </a:pPr>
                <a:r>
                  <a:rPr sz="4000" spc="0" dirty="0">
                    <a:solidFill>
                      <a:srgbClr val="FFFFFF"/>
                    </a:solidFill>
                    <a:latin typeface="Helvetica Neue"/>
                    <a:cs typeface="Helvetica Neue"/>
                  </a:rPr>
                  <a:t>Systems of Engagement</a:t>
                </a:r>
              </a:p>
            </p:txBody>
          </p:sp>
        </p:grpSp>
        <p:grpSp>
          <p:nvGrpSpPr>
            <p:cNvPr id="175" name="Group 1627"/>
            <p:cNvGrpSpPr/>
            <p:nvPr/>
          </p:nvGrpSpPr>
          <p:grpSpPr>
            <a:xfrm>
              <a:off x="5106275" y="5519342"/>
              <a:ext cx="15849397" cy="3396957"/>
              <a:chOff x="-1" y="0"/>
              <a:chExt cx="15849395" cy="3396955"/>
            </a:xfrm>
          </p:grpSpPr>
          <p:sp>
            <p:nvSpPr>
              <p:cNvPr id="176" name="Shape 1625"/>
              <p:cNvSpPr/>
              <p:nvPr/>
            </p:nvSpPr>
            <p:spPr>
              <a:xfrm>
                <a:off x="-1" y="0"/>
                <a:ext cx="15849395" cy="3396955"/>
              </a:xfrm>
              <a:prstGeom prst="rect">
                <a:avLst/>
              </a:prstGeom>
              <a:solidFill>
                <a:schemeClr val="tx2"/>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4000">
                  <a:latin typeface="Helvetica Neue"/>
                  <a:cs typeface="Helvetica Neue"/>
                </a:endParaRPr>
              </a:p>
            </p:txBody>
          </p:sp>
          <p:sp>
            <p:nvSpPr>
              <p:cNvPr id="177" name="Shape 1626"/>
              <p:cNvSpPr/>
              <p:nvPr/>
            </p:nvSpPr>
            <p:spPr>
              <a:xfrm>
                <a:off x="2270436" y="1082926"/>
                <a:ext cx="11308520" cy="1231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4800" b="1" spc="-239">
                    <a:solidFill>
                      <a:srgbClr val="FFFFFF"/>
                    </a:solidFill>
                    <a:latin typeface="+mn-lt"/>
                    <a:ea typeface="+mn-ea"/>
                    <a:cs typeface="+mn-cs"/>
                    <a:sym typeface="Helvetica"/>
                  </a:defRPr>
                </a:lvl1pPr>
              </a:lstStyle>
              <a:p>
                <a:pPr>
                  <a:defRPr sz="1800" b="0" spc="0">
                    <a:solidFill>
                      <a:srgbClr val="000000"/>
                    </a:solidFill>
                  </a:defRPr>
                </a:pPr>
                <a:r>
                  <a:rPr lang="en-US" sz="8000" dirty="0">
                    <a:solidFill>
                      <a:schemeClr val="bg1"/>
                    </a:solidFill>
                    <a:latin typeface="Helvetica Neue Light"/>
                    <a:cs typeface="Helvetica Neue Light"/>
                  </a:rPr>
                  <a:t>Intelligent API </a:t>
                </a:r>
                <a:r>
                  <a:rPr lang="en-US" sz="8000" dirty="0" smtClean="0">
                    <a:solidFill>
                      <a:schemeClr val="bg1"/>
                    </a:solidFill>
                    <a:latin typeface="Helvetica Neue Light"/>
                    <a:cs typeface="Helvetica Neue Light"/>
                  </a:rPr>
                  <a:t>Platform</a:t>
                </a:r>
                <a:endParaRPr lang="en-US" sz="8000" dirty="0">
                  <a:solidFill>
                    <a:schemeClr val="bg1"/>
                  </a:solidFill>
                  <a:latin typeface="Helvetica Neue Light"/>
                  <a:cs typeface="Helvetica Neue Light"/>
                </a:endParaRPr>
              </a:p>
            </p:txBody>
          </p:sp>
        </p:grpSp>
      </p:grpSp>
      <p:grpSp>
        <p:nvGrpSpPr>
          <p:cNvPr id="287" name="Group 286"/>
          <p:cNvGrpSpPr>
            <a:grpSpLocks noChangeAspect="1"/>
          </p:cNvGrpSpPr>
          <p:nvPr/>
        </p:nvGrpSpPr>
        <p:grpSpPr>
          <a:xfrm>
            <a:off x="8788071" y="2084428"/>
            <a:ext cx="2799818" cy="1553357"/>
            <a:chOff x="10794239" y="1073565"/>
            <a:chExt cx="2532602" cy="1405099"/>
          </a:xfrm>
        </p:grpSpPr>
        <p:sp>
          <p:nvSpPr>
            <p:cNvPr id="288"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289"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290" name="Group 289"/>
          <p:cNvGrpSpPr>
            <a:grpSpLocks noChangeAspect="1"/>
          </p:cNvGrpSpPr>
          <p:nvPr/>
        </p:nvGrpSpPr>
        <p:grpSpPr>
          <a:xfrm>
            <a:off x="11209859" y="2093690"/>
            <a:ext cx="2871743" cy="1552134"/>
            <a:chOff x="11180873" y="1078804"/>
            <a:chExt cx="2588353" cy="1398966"/>
          </a:xfrm>
        </p:grpSpPr>
        <p:sp>
          <p:nvSpPr>
            <p:cNvPr id="291"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292" name="Group 1233"/>
            <p:cNvGrpSpPr/>
            <p:nvPr/>
          </p:nvGrpSpPr>
          <p:grpSpPr>
            <a:xfrm>
              <a:off x="12081974" y="1078804"/>
              <a:ext cx="786150" cy="787623"/>
              <a:chOff x="0" y="0"/>
              <a:chExt cx="1058413" cy="1060394"/>
            </a:xfrm>
          </p:grpSpPr>
          <p:sp>
            <p:nvSpPr>
              <p:cNvPr id="293"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4"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5"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6"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7"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8"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9"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300"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301" name="Group 300"/>
          <p:cNvGrpSpPr>
            <a:grpSpLocks noChangeAspect="1"/>
          </p:cNvGrpSpPr>
          <p:nvPr/>
        </p:nvGrpSpPr>
        <p:grpSpPr>
          <a:xfrm>
            <a:off x="13685807" y="2084984"/>
            <a:ext cx="2490148" cy="1553282"/>
            <a:chOff x="14503713" y="1073878"/>
            <a:chExt cx="2252004" cy="1404728"/>
          </a:xfrm>
        </p:grpSpPr>
        <p:grpSp>
          <p:nvGrpSpPr>
            <p:cNvPr id="302" name="Group 1241"/>
            <p:cNvGrpSpPr/>
            <p:nvPr/>
          </p:nvGrpSpPr>
          <p:grpSpPr>
            <a:xfrm>
              <a:off x="15233288" y="1073878"/>
              <a:ext cx="792854" cy="797475"/>
              <a:chOff x="0" y="0"/>
              <a:chExt cx="1067437" cy="1073659"/>
            </a:xfrm>
          </p:grpSpPr>
          <p:sp>
            <p:nvSpPr>
              <p:cNvPr id="304"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5"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6"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7"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8"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9"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303"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sp>
        <p:nvSpPr>
          <p:cNvPr id="310"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311"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sp>
        <p:nvSpPr>
          <p:cNvPr id="312" name="Shape 1625"/>
          <p:cNvSpPr/>
          <p:nvPr/>
        </p:nvSpPr>
        <p:spPr>
          <a:xfrm>
            <a:off x="5229750" y="5092869"/>
            <a:ext cx="15849398" cy="4154174"/>
          </a:xfrm>
          <a:prstGeom prst="rect">
            <a:avLst/>
          </a:prstGeom>
          <a:solidFill>
            <a:schemeClr val="tx2"/>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4000">
              <a:latin typeface="Helvetica Neue"/>
              <a:cs typeface="Helvetica Neue"/>
            </a:endParaRPr>
          </a:p>
        </p:txBody>
      </p:sp>
      <p:grpSp>
        <p:nvGrpSpPr>
          <p:cNvPr id="10" name="Group 9"/>
          <p:cNvGrpSpPr/>
          <p:nvPr/>
        </p:nvGrpSpPr>
        <p:grpSpPr>
          <a:xfrm>
            <a:off x="6398656" y="6148037"/>
            <a:ext cx="3250484" cy="2791352"/>
            <a:chOff x="6398656" y="6148019"/>
            <a:chExt cx="3250483" cy="2791342"/>
          </a:xfrm>
        </p:grpSpPr>
        <p:sp>
          <p:nvSpPr>
            <p:cNvPr id="330" name="Freeform 2"/>
            <p:cNvSpPr>
              <a:spLocks noChangeArrowheads="1"/>
            </p:cNvSpPr>
            <p:nvPr/>
          </p:nvSpPr>
          <p:spPr bwMode="auto">
            <a:xfrm>
              <a:off x="7001981" y="6148019"/>
              <a:ext cx="2043834" cy="2043834"/>
            </a:xfrm>
            <a:custGeom>
              <a:avLst/>
              <a:gdLst>
                <a:gd name="T0" fmla="*/ 0 w 2690"/>
                <a:gd name="T1" fmla="*/ 1344 h 2688"/>
                <a:gd name="T2" fmla="*/ 2689 w 2690"/>
                <a:gd name="T3" fmla="*/ 1344 h 2688"/>
                <a:gd name="T4" fmla="*/ 2097 w 2690"/>
                <a:gd name="T5" fmla="*/ 982 h 2688"/>
                <a:gd name="T6" fmla="*/ 2329 w 2690"/>
                <a:gd name="T7" fmla="*/ 937 h 2688"/>
                <a:gd name="T8" fmla="*/ 2133 w 2690"/>
                <a:gd name="T9" fmla="*/ 1068 h 2688"/>
                <a:gd name="T10" fmla="*/ 2072 w 2690"/>
                <a:gd name="T11" fmla="*/ 1043 h 2688"/>
                <a:gd name="T12" fmla="*/ 1621 w 2690"/>
                <a:gd name="T13" fmla="*/ 556 h 2688"/>
                <a:gd name="T14" fmla="*/ 1752 w 2690"/>
                <a:gd name="T15" fmla="*/ 360 h 2688"/>
                <a:gd name="T16" fmla="*/ 1706 w 2690"/>
                <a:gd name="T17" fmla="*/ 592 h 2688"/>
                <a:gd name="T18" fmla="*/ 1646 w 2690"/>
                <a:gd name="T19" fmla="*/ 617 h 2688"/>
                <a:gd name="T20" fmla="*/ 1298 w 2690"/>
                <a:gd name="T21" fmla="*/ 325 h 2688"/>
                <a:gd name="T22" fmla="*/ 1391 w 2690"/>
                <a:gd name="T23" fmla="*/ 325 h 2688"/>
                <a:gd name="T24" fmla="*/ 1344 w 2690"/>
                <a:gd name="T25" fmla="*/ 557 h 2688"/>
                <a:gd name="T26" fmla="*/ 1298 w 2690"/>
                <a:gd name="T27" fmla="*/ 325 h 2688"/>
                <a:gd name="T28" fmla="*/ 997 w 2690"/>
                <a:gd name="T29" fmla="*/ 385 h 2688"/>
                <a:gd name="T30" fmla="*/ 1043 w 2690"/>
                <a:gd name="T31" fmla="*/ 617 h 2688"/>
                <a:gd name="T32" fmla="*/ 982 w 2690"/>
                <a:gd name="T33" fmla="*/ 592 h 2688"/>
                <a:gd name="T34" fmla="*/ 937 w 2690"/>
                <a:gd name="T35" fmla="*/ 360 h 2688"/>
                <a:gd name="T36" fmla="*/ 325 w 2690"/>
                <a:gd name="T37" fmla="*/ 1298 h 2688"/>
                <a:gd name="T38" fmla="*/ 556 w 2690"/>
                <a:gd name="T39" fmla="*/ 1344 h 2688"/>
                <a:gd name="T40" fmla="*/ 325 w 2690"/>
                <a:gd name="T41" fmla="*/ 1391 h 2688"/>
                <a:gd name="T42" fmla="*/ 591 w 2690"/>
                <a:gd name="T43" fmla="*/ 1707 h 2688"/>
                <a:gd name="T44" fmla="*/ 402 w 2690"/>
                <a:gd name="T45" fmla="*/ 1781 h 2688"/>
                <a:gd name="T46" fmla="*/ 385 w 2690"/>
                <a:gd name="T47" fmla="*/ 1692 h 2688"/>
                <a:gd name="T48" fmla="*/ 616 w 2690"/>
                <a:gd name="T49" fmla="*/ 1646 h 2688"/>
                <a:gd name="T50" fmla="*/ 616 w 2690"/>
                <a:gd name="T51" fmla="*/ 1043 h 2688"/>
                <a:gd name="T52" fmla="*/ 556 w 2690"/>
                <a:gd name="T53" fmla="*/ 1068 h 2688"/>
                <a:gd name="T54" fmla="*/ 360 w 2690"/>
                <a:gd name="T55" fmla="*/ 937 h 2688"/>
                <a:gd name="T56" fmla="*/ 591 w 2690"/>
                <a:gd name="T57" fmla="*/ 982 h 2688"/>
                <a:gd name="T58" fmla="*/ 787 w 2690"/>
                <a:gd name="T59" fmla="*/ 787 h 2688"/>
                <a:gd name="T60" fmla="*/ 722 w 2690"/>
                <a:gd name="T61" fmla="*/ 787 h 2688"/>
                <a:gd name="T62" fmla="*/ 591 w 2690"/>
                <a:gd name="T63" fmla="*/ 591 h 2688"/>
                <a:gd name="T64" fmla="*/ 787 w 2690"/>
                <a:gd name="T65" fmla="*/ 722 h 2688"/>
                <a:gd name="T66" fmla="*/ 1854 w 2690"/>
                <a:gd name="T67" fmla="*/ 2178 h 2688"/>
                <a:gd name="T68" fmla="*/ 881 w 2690"/>
                <a:gd name="T69" fmla="*/ 2224 h 2688"/>
                <a:gd name="T70" fmla="*/ 835 w 2690"/>
                <a:gd name="T71" fmla="*/ 1901 h 2688"/>
                <a:gd name="T72" fmla="*/ 1808 w 2690"/>
                <a:gd name="T73" fmla="*/ 1854 h 2688"/>
                <a:gd name="T74" fmla="*/ 1854 w 2690"/>
                <a:gd name="T75" fmla="*/ 2178 h 2688"/>
                <a:gd name="T76" fmla="*/ 1538 w 2690"/>
                <a:gd name="T77" fmla="*/ 1217 h 2688"/>
                <a:gd name="T78" fmla="*/ 1344 w 2690"/>
                <a:gd name="T79" fmla="*/ 1576 h 2688"/>
                <a:gd name="T80" fmla="*/ 1344 w 2690"/>
                <a:gd name="T81" fmla="*/ 1113 h 2688"/>
                <a:gd name="T82" fmla="*/ 1960 w 2690"/>
                <a:gd name="T83" fmla="*/ 663 h 2688"/>
                <a:gd name="T84" fmla="*/ 2026 w 2690"/>
                <a:gd name="T85" fmla="*/ 728 h 2688"/>
                <a:gd name="T86" fmla="*/ 2286 w 2690"/>
                <a:gd name="T87" fmla="*/ 1781 h 2688"/>
                <a:gd name="T88" fmla="*/ 2097 w 2690"/>
                <a:gd name="T89" fmla="*/ 1707 h 2688"/>
                <a:gd name="T90" fmla="*/ 2133 w 2690"/>
                <a:gd name="T91" fmla="*/ 1621 h 2688"/>
                <a:gd name="T92" fmla="*/ 2329 w 2690"/>
                <a:gd name="T93" fmla="*/ 1753 h 2688"/>
                <a:gd name="T94" fmla="*/ 2364 w 2690"/>
                <a:gd name="T95" fmla="*/ 1391 h 2688"/>
                <a:gd name="T96" fmla="*/ 2132 w 2690"/>
                <a:gd name="T97" fmla="*/ 1345 h 2688"/>
                <a:gd name="T98" fmla="*/ 2364 w 2690"/>
                <a:gd name="T99" fmla="*/ 1298 h 2688"/>
                <a:gd name="T100" fmla="*/ 2364 w 2690"/>
                <a:gd name="T101" fmla="*/ 1391 h 2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0" h="2688">
                  <a:moveTo>
                    <a:pt x="1344" y="0"/>
                  </a:moveTo>
                  <a:cubicBezTo>
                    <a:pt x="603" y="0"/>
                    <a:pt x="0" y="603"/>
                    <a:pt x="0" y="1344"/>
                  </a:cubicBezTo>
                  <a:cubicBezTo>
                    <a:pt x="0" y="2086"/>
                    <a:pt x="602" y="2687"/>
                    <a:pt x="1344" y="2687"/>
                  </a:cubicBezTo>
                  <a:cubicBezTo>
                    <a:pt x="2085" y="2687"/>
                    <a:pt x="2689" y="2086"/>
                    <a:pt x="2689" y="1344"/>
                  </a:cubicBezTo>
                  <a:cubicBezTo>
                    <a:pt x="2689" y="603"/>
                    <a:pt x="2086" y="0"/>
                    <a:pt x="1344" y="0"/>
                  </a:cubicBezTo>
                  <a:close/>
                  <a:moveTo>
                    <a:pt x="2097" y="982"/>
                  </a:moveTo>
                  <a:lnTo>
                    <a:pt x="2269" y="912"/>
                  </a:lnTo>
                  <a:cubicBezTo>
                    <a:pt x="2292" y="902"/>
                    <a:pt x="2319" y="913"/>
                    <a:pt x="2329" y="937"/>
                  </a:cubicBezTo>
                  <a:cubicBezTo>
                    <a:pt x="2339" y="960"/>
                    <a:pt x="2328" y="988"/>
                    <a:pt x="2304" y="997"/>
                  </a:cubicBezTo>
                  <a:lnTo>
                    <a:pt x="2133" y="1068"/>
                  </a:lnTo>
                  <a:cubicBezTo>
                    <a:pt x="2127" y="1070"/>
                    <a:pt x="2121" y="1072"/>
                    <a:pt x="2115" y="1072"/>
                  </a:cubicBezTo>
                  <a:cubicBezTo>
                    <a:pt x="2097" y="1072"/>
                    <a:pt x="2080" y="1061"/>
                    <a:pt x="2072" y="1043"/>
                  </a:cubicBezTo>
                  <a:cubicBezTo>
                    <a:pt x="2063" y="1019"/>
                    <a:pt x="2074" y="992"/>
                    <a:pt x="2097" y="982"/>
                  </a:cubicBezTo>
                  <a:close/>
                  <a:moveTo>
                    <a:pt x="1621" y="556"/>
                  </a:moveTo>
                  <a:lnTo>
                    <a:pt x="1692" y="385"/>
                  </a:lnTo>
                  <a:cubicBezTo>
                    <a:pt x="1702" y="361"/>
                    <a:pt x="1729" y="350"/>
                    <a:pt x="1752" y="360"/>
                  </a:cubicBezTo>
                  <a:cubicBezTo>
                    <a:pt x="1776" y="370"/>
                    <a:pt x="1787" y="397"/>
                    <a:pt x="1777" y="420"/>
                  </a:cubicBezTo>
                  <a:lnTo>
                    <a:pt x="1706" y="592"/>
                  </a:lnTo>
                  <a:cubicBezTo>
                    <a:pt x="1699" y="609"/>
                    <a:pt x="1682" y="620"/>
                    <a:pt x="1664" y="620"/>
                  </a:cubicBezTo>
                  <a:cubicBezTo>
                    <a:pt x="1658" y="620"/>
                    <a:pt x="1652" y="619"/>
                    <a:pt x="1646" y="617"/>
                  </a:cubicBezTo>
                  <a:cubicBezTo>
                    <a:pt x="1622" y="607"/>
                    <a:pt x="1611" y="580"/>
                    <a:pt x="1621" y="556"/>
                  </a:cubicBezTo>
                  <a:close/>
                  <a:moveTo>
                    <a:pt x="1298" y="325"/>
                  </a:moveTo>
                  <a:cubicBezTo>
                    <a:pt x="1298" y="299"/>
                    <a:pt x="1319" y="279"/>
                    <a:pt x="1344" y="279"/>
                  </a:cubicBezTo>
                  <a:cubicBezTo>
                    <a:pt x="1370" y="279"/>
                    <a:pt x="1391" y="299"/>
                    <a:pt x="1391" y="325"/>
                  </a:cubicBezTo>
                  <a:lnTo>
                    <a:pt x="1391" y="510"/>
                  </a:lnTo>
                  <a:cubicBezTo>
                    <a:pt x="1391" y="536"/>
                    <a:pt x="1370" y="557"/>
                    <a:pt x="1344" y="557"/>
                  </a:cubicBezTo>
                  <a:cubicBezTo>
                    <a:pt x="1319" y="557"/>
                    <a:pt x="1298" y="536"/>
                    <a:pt x="1298" y="510"/>
                  </a:cubicBezTo>
                  <a:lnTo>
                    <a:pt x="1298" y="325"/>
                  </a:lnTo>
                  <a:close/>
                  <a:moveTo>
                    <a:pt x="937" y="360"/>
                  </a:moveTo>
                  <a:cubicBezTo>
                    <a:pt x="960" y="350"/>
                    <a:pt x="987" y="361"/>
                    <a:pt x="997" y="385"/>
                  </a:cubicBezTo>
                  <a:lnTo>
                    <a:pt x="1068" y="556"/>
                  </a:lnTo>
                  <a:cubicBezTo>
                    <a:pt x="1078" y="580"/>
                    <a:pt x="1066" y="607"/>
                    <a:pt x="1043" y="617"/>
                  </a:cubicBezTo>
                  <a:cubicBezTo>
                    <a:pt x="1037" y="619"/>
                    <a:pt x="1031" y="620"/>
                    <a:pt x="1025" y="620"/>
                  </a:cubicBezTo>
                  <a:cubicBezTo>
                    <a:pt x="1007" y="620"/>
                    <a:pt x="990" y="609"/>
                    <a:pt x="982" y="592"/>
                  </a:cubicBezTo>
                  <a:lnTo>
                    <a:pt x="911" y="420"/>
                  </a:lnTo>
                  <a:cubicBezTo>
                    <a:pt x="902" y="397"/>
                    <a:pt x="913" y="369"/>
                    <a:pt x="937" y="360"/>
                  </a:cubicBezTo>
                  <a:close/>
                  <a:moveTo>
                    <a:pt x="278" y="1344"/>
                  </a:moveTo>
                  <a:cubicBezTo>
                    <a:pt x="278" y="1319"/>
                    <a:pt x="299" y="1298"/>
                    <a:pt x="325" y="1298"/>
                  </a:cubicBezTo>
                  <a:lnTo>
                    <a:pt x="510" y="1298"/>
                  </a:lnTo>
                  <a:cubicBezTo>
                    <a:pt x="536" y="1298"/>
                    <a:pt x="556" y="1319"/>
                    <a:pt x="556" y="1344"/>
                  </a:cubicBezTo>
                  <a:cubicBezTo>
                    <a:pt x="556" y="1370"/>
                    <a:pt x="536" y="1391"/>
                    <a:pt x="510" y="1391"/>
                  </a:cubicBezTo>
                  <a:lnTo>
                    <a:pt x="325" y="1391"/>
                  </a:lnTo>
                  <a:cubicBezTo>
                    <a:pt x="299" y="1391"/>
                    <a:pt x="278" y="1370"/>
                    <a:pt x="278" y="1344"/>
                  </a:cubicBezTo>
                  <a:close/>
                  <a:moveTo>
                    <a:pt x="591" y="1707"/>
                  </a:moveTo>
                  <a:lnTo>
                    <a:pt x="420" y="1777"/>
                  </a:lnTo>
                  <a:cubicBezTo>
                    <a:pt x="414" y="1780"/>
                    <a:pt x="408" y="1781"/>
                    <a:pt x="402" y="1781"/>
                  </a:cubicBezTo>
                  <a:cubicBezTo>
                    <a:pt x="384" y="1781"/>
                    <a:pt x="367" y="1770"/>
                    <a:pt x="360" y="1752"/>
                  </a:cubicBezTo>
                  <a:cubicBezTo>
                    <a:pt x="350" y="1729"/>
                    <a:pt x="361" y="1702"/>
                    <a:pt x="385" y="1692"/>
                  </a:cubicBezTo>
                  <a:lnTo>
                    <a:pt x="556" y="1621"/>
                  </a:lnTo>
                  <a:cubicBezTo>
                    <a:pt x="579" y="1611"/>
                    <a:pt x="607" y="1622"/>
                    <a:pt x="616" y="1646"/>
                  </a:cubicBezTo>
                  <a:cubicBezTo>
                    <a:pt x="626" y="1670"/>
                    <a:pt x="615" y="1697"/>
                    <a:pt x="591" y="1707"/>
                  </a:cubicBezTo>
                  <a:close/>
                  <a:moveTo>
                    <a:pt x="616" y="1043"/>
                  </a:moveTo>
                  <a:cubicBezTo>
                    <a:pt x="609" y="1061"/>
                    <a:pt x="592" y="1072"/>
                    <a:pt x="574" y="1072"/>
                  </a:cubicBezTo>
                  <a:cubicBezTo>
                    <a:pt x="568" y="1072"/>
                    <a:pt x="562" y="1070"/>
                    <a:pt x="556" y="1068"/>
                  </a:cubicBezTo>
                  <a:lnTo>
                    <a:pt x="385" y="997"/>
                  </a:lnTo>
                  <a:cubicBezTo>
                    <a:pt x="361" y="987"/>
                    <a:pt x="350" y="960"/>
                    <a:pt x="360" y="937"/>
                  </a:cubicBezTo>
                  <a:cubicBezTo>
                    <a:pt x="369" y="913"/>
                    <a:pt x="397" y="902"/>
                    <a:pt x="420" y="911"/>
                  </a:cubicBezTo>
                  <a:lnTo>
                    <a:pt x="591" y="982"/>
                  </a:lnTo>
                  <a:cubicBezTo>
                    <a:pt x="615" y="992"/>
                    <a:pt x="626" y="1019"/>
                    <a:pt x="616" y="1043"/>
                  </a:cubicBezTo>
                  <a:close/>
                  <a:moveTo>
                    <a:pt x="787" y="787"/>
                  </a:moveTo>
                  <a:cubicBezTo>
                    <a:pt x="778" y="796"/>
                    <a:pt x="766" y="801"/>
                    <a:pt x="754" y="801"/>
                  </a:cubicBezTo>
                  <a:cubicBezTo>
                    <a:pt x="743" y="801"/>
                    <a:pt x="731" y="796"/>
                    <a:pt x="722" y="787"/>
                  </a:cubicBezTo>
                  <a:lnTo>
                    <a:pt x="591" y="656"/>
                  </a:lnTo>
                  <a:cubicBezTo>
                    <a:pt x="573" y="638"/>
                    <a:pt x="573" y="609"/>
                    <a:pt x="591" y="591"/>
                  </a:cubicBezTo>
                  <a:cubicBezTo>
                    <a:pt x="609" y="573"/>
                    <a:pt x="638" y="573"/>
                    <a:pt x="656" y="591"/>
                  </a:cubicBezTo>
                  <a:lnTo>
                    <a:pt x="787" y="722"/>
                  </a:lnTo>
                  <a:cubicBezTo>
                    <a:pt x="805" y="740"/>
                    <a:pt x="805" y="769"/>
                    <a:pt x="787" y="787"/>
                  </a:cubicBezTo>
                  <a:close/>
                  <a:moveTo>
                    <a:pt x="1854" y="2178"/>
                  </a:moveTo>
                  <a:cubicBezTo>
                    <a:pt x="1854" y="2203"/>
                    <a:pt x="1834" y="2224"/>
                    <a:pt x="1808" y="2224"/>
                  </a:cubicBezTo>
                  <a:lnTo>
                    <a:pt x="881" y="2224"/>
                  </a:lnTo>
                  <a:cubicBezTo>
                    <a:pt x="855" y="2224"/>
                    <a:pt x="835" y="2203"/>
                    <a:pt x="835" y="2178"/>
                  </a:cubicBezTo>
                  <a:lnTo>
                    <a:pt x="835" y="1901"/>
                  </a:lnTo>
                  <a:cubicBezTo>
                    <a:pt x="835" y="1875"/>
                    <a:pt x="855" y="1854"/>
                    <a:pt x="881" y="1854"/>
                  </a:cubicBezTo>
                  <a:lnTo>
                    <a:pt x="1808" y="1854"/>
                  </a:lnTo>
                  <a:cubicBezTo>
                    <a:pt x="1834" y="1854"/>
                    <a:pt x="1854" y="1875"/>
                    <a:pt x="1854" y="1901"/>
                  </a:cubicBezTo>
                  <a:lnTo>
                    <a:pt x="1854" y="2178"/>
                  </a:lnTo>
                  <a:close/>
                  <a:moveTo>
                    <a:pt x="2026" y="728"/>
                  </a:moveTo>
                  <a:lnTo>
                    <a:pt x="1538" y="1217"/>
                  </a:lnTo>
                  <a:cubicBezTo>
                    <a:pt x="1562" y="1254"/>
                    <a:pt x="1576" y="1297"/>
                    <a:pt x="1576" y="1344"/>
                  </a:cubicBezTo>
                  <a:cubicBezTo>
                    <a:pt x="1576" y="1472"/>
                    <a:pt x="1471" y="1576"/>
                    <a:pt x="1344" y="1576"/>
                  </a:cubicBezTo>
                  <a:cubicBezTo>
                    <a:pt x="1216" y="1576"/>
                    <a:pt x="1113" y="1472"/>
                    <a:pt x="1113" y="1344"/>
                  </a:cubicBezTo>
                  <a:cubicBezTo>
                    <a:pt x="1113" y="1217"/>
                    <a:pt x="1217" y="1113"/>
                    <a:pt x="1344" y="1113"/>
                  </a:cubicBezTo>
                  <a:cubicBezTo>
                    <a:pt x="1392" y="1113"/>
                    <a:pt x="1435" y="1127"/>
                    <a:pt x="1472" y="1151"/>
                  </a:cubicBezTo>
                  <a:lnTo>
                    <a:pt x="1960" y="663"/>
                  </a:lnTo>
                  <a:cubicBezTo>
                    <a:pt x="1979" y="645"/>
                    <a:pt x="2008" y="645"/>
                    <a:pt x="2026" y="663"/>
                  </a:cubicBezTo>
                  <a:cubicBezTo>
                    <a:pt x="2044" y="681"/>
                    <a:pt x="2044" y="710"/>
                    <a:pt x="2026" y="728"/>
                  </a:cubicBezTo>
                  <a:close/>
                  <a:moveTo>
                    <a:pt x="2329" y="1753"/>
                  </a:moveTo>
                  <a:cubicBezTo>
                    <a:pt x="2322" y="1770"/>
                    <a:pt x="2304" y="1781"/>
                    <a:pt x="2286" y="1781"/>
                  </a:cubicBezTo>
                  <a:cubicBezTo>
                    <a:pt x="2280" y="1781"/>
                    <a:pt x="2274" y="1780"/>
                    <a:pt x="2269" y="1778"/>
                  </a:cubicBezTo>
                  <a:lnTo>
                    <a:pt x="2097" y="1707"/>
                  </a:lnTo>
                  <a:cubicBezTo>
                    <a:pt x="2074" y="1697"/>
                    <a:pt x="2062" y="1670"/>
                    <a:pt x="2072" y="1646"/>
                  </a:cubicBezTo>
                  <a:cubicBezTo>
                    <a:pt x="2082" y="1622"/>
                    <a:pt x="2109" y="1611"/>
                    <a:pt x="2133" y="1621"/>
                  </a:cubicBezTo>
                  <a:lnTo>
                    <a:pt x="2304" y="1692"/>
                  </a:lnTo>
                  <a:cubicBezTo>
                    <a:pt x="2328" y="1702"/>
                    <a:pt x="2339" y="1729"/>
                    <a:pt x="2329" y="1753"/>
                  </a:cubicBezTo>
                  <a:close/>
                  <a:moveTo>
                    <a:pt x="2364" y="1391"/>
                  </a:moveTo>
                  <a:lnTo>
                    <a:pt x="2364" y="1391"/>
                  </a:lnTo>
                  <a:lnTo>
                    <a:pt x="2179" y="1391"/>
                  </a:lnTo>
                  <a:cubicBezTo>
                    <a:pt x="2153" y="1391"/>
                    <a:pt x="2132" y="1370"/>
                    <a:pt x="2132" y="1345"/>
                  </a:cubicBezTo>
                  <a:cubicBezTo>
                    <a:pt x="2132" y="1319"/>
                    <a:pt x="2153" y="1298"/>
                    <a:pt x="2179" y="1298"/>
                  </a:cubicBezTo>
                  <a:lnTo>
                    <a:pt x="2364" y="1298"/>
                  </a:lnTo>
                  <a:cubicBezTo>
                    <a:pt x="2390" y="1298"/>
                    <a:pt x="2410" y="1319"/>
                    <a:pt x="2410" y="1345"/>
                  </a:cubicBezTo>
                  <a:cubicBezTo>
                    <a:pt x="2410" y="1370"/>
                    <a:pt x="2390" y="1391"/>
                    <a:pt x="2364" y="1391"/>
                  </a:cubicBezTo>
                  <a:close/>
                </a:path>
              </a:pathLst>
            </a:custGeom>
            <a:solidFill>
              <a:srgbClr val="FFFFFF"/>
            </a:solidFill>
            <a:ln>
              <a:noFill/>
            </a:ln>
            <a:effectLst/>
          </p:spPr>
          <p:txBody>
            <a:bodyPr wrap="none" anchor="ctr"/>
            <a:lstStyle/>
            <a:p>
              <a:endParaRPr lang="en-US" dirty="0"/>
            </a:p>
          </p:txBody>
        </p:sp>
        <p:sp>
          <p:nvSpPr>
            <p:cNvPr id="9" name="TextBox 8"/>
            <p:cNvSpPr txBox="1"/>
            <p:nvPr/>
          </p:nvSpPr>
          <p:spPr>
            <a:xfrm>
              <a:off x="6398656" y="8246867"/>
              <a:ext cx="3250483" cy="692494"/>
            </a:xfrm>
            <a:prstGeom prst="rect">
              <a:avLst/>
            </a:prstGeom>
            <a:noFill/>
          </p:spPr>
          <p:txBody>
            <a:bodyPr wrap="square" lIns="45720" tIns="45720" rIns="45720" bIns="91440" rtlCol="0" anchor="t">
              <a:spAutoFit/>
            </a:bodyPr>
            <a:lstStyle/>
            <a:p>
              <a:pPr algn="ctr"/>
              <a:r>
                <a:rPr lang="en-US" sz="3600" dirty="0">
                  <a:solidFill>
                    <a:schemeClr val="bg1"/>
                  </a:solidFill>
                </a:rPr>
                <a:t>Speed</a:t>
              </a:r>
            </a:p>
          </p:txBody>
        </p:sp>
      </p:grpSp>
      <p:grpSp>
        <p:nvGrpSpPr>
          <p:cNvPr id="11" name="Group 10"/>
          <p:cNvGrpSpPr/>
          <p:nvPr/>
        </p:nvGrpSpPr>
        <p:grpSpPr>
          <a:xfrm>
            <a:off x="11556085" y="5849983"/>
            <a:ext cx="3250484" cy="3089406"/>
            <a:chOff x="11556068" y="5849968"/>
            <a:chExt cx="3250483" cy="3089395"/>
          </a:xfrm>
        </p:grpSpPr>
        <p:grpSp>
          <p:nvGrpSpPr>
            <p:cNvPr id="8" name="Group 7"/>
            <p:cNvGrpSpPr/>
            <p:nvPr/>
          </p:nvGrpSpPr>
          <p:grpSpPr>
            <a:xfrm>
              <a:off x="12016880" y="5849968"/>
              <a:ext cx="2278091" cy="2310615"/>
              <a:chOff x="6508637" y="6083694"/>
              <a:chExt cx="2725511" cy="2764423"/>
            </a:xfrm>
          </p:grpSpPr>
          <p:sp>
            <p:nvSpPr>
              <p:cNvPr id="324" name="Shape 1012"/>
              <p:cNvSpPr/>
              <p:nvPr/>
            </p:nvSpPr>
            <p:spPr>
              <a:xfrm>
                <a:off x="6944879" y="6911812"/>
                <a:ext cx="1853029" cy="1853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cmpd="sng">
                <a:solidFill>
                  <a:schemeClr val="bg1"/>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325" name="Shape 1013"/>
              <p:cNvSpPr/>
              <p:nvPr/>
            </p:nvSpPr>
            <p:spPr>
              <a:xfrm>
                <a:off x="6508637" y="6083694"/>
                <a:ext cx="2725511" cy="27255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cmpd="sng">
                <a:solidFill>
                  <a:schemeClr val="bg1"/>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326" name="Shape 1014"/>
              <p:cNvSpPr/>
              <p:nvPr/>
            </p:nvSpPr>
            <p:spPr>
              <a:xfrm>
                <a:off x="7277278" y="7662906"/>
                <a:ext cx="1185211" cy="11852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331" name="TextBox 330"/>
            <p:cNvSpPr txBox="1"/>
            <p:nvPr/>
          </p:nvSpPr>
          <p:spPr>
            <a:xfrm>
              <a:off x="11556068" y="8246868"/>
              <a:ext cx="3250483" cy="692495"/>
            </a:xfrm>
            <a:prstGeom prst="rect">
              <a:avLst/>
            </a:prstGeom>
            <a:noFill/>
          </p:spPr>
          <p:txBody>
            <a:bodyPr wrap="square" lIns="45720" tIns="45720" rIns="45720" bIns="91440" rtlCol="0" anchor="t">
              <a:spAutoFit/>
            </a:bodyPr>
            <a:lstStyle/>
            <a:p>
              <a:pPr algn="ctr"/>
              <a:r>
                <a:rPr lang="en-US" sz="3600" dirty="0">
                  <a:solidFill>
                    <a:schemeClr val="bg1"/>
                  </a:solidFill>
                </a:rPr>
                <a:t>Scale</a:t>
              </a:r>
            </a:p>
          </p:txBody>
        </p:sp>
      </p:grpSp>
      <p:grpSp>
        <p:nvGrpSpPr>
          <p:cNvPr id="12" name="Group 11"/>
          <p:cNvGrpSpPr/>
          <p:nvPr/>
        </p:nvGrpSpPr>
        <p:grpSpPr>
          <a:xfrm>
            <a:off x="16498663" y="6000720"/>
            <a:ext cx="3250484" cy="2938672"/>
            <a:chOff x="16498662" y="6000702"/>
            <a:chExt cx="3250483" cy="2938661"/>
          </a:xfrm>
        </p:grpSpPr>
        <p:sp>
          <p:nvSpPr>
            <p:cNvPr id="329" name="Freeform 1"/>
            <p:cNvSpPr>
              <a:spLocks noChangeArrowheads="1"/>
            </p:cNvSpPr>
            <p:nvPr/>
          </p:nvSpPr>
          <p:spPr bwMode="auto">
            <a:xfrm>
              <a:off x="17790684" y="6000702"/>
              <a:ext cx="1054408" cy="2102498"/>
            </a:xfrm>
            <a:custGeom>
              <a:avLst/>
              <a:gdLst>
                <a:gd name="T0" fmla="*/ 1422 w 1475"/>
                <a:gd name="T1" fmla="*/ 979 h 2938"/>
                <a:gd name="T2" fmla="*/ 876 w 1475"/>
                <a:gd name="T3" fmla="*/ 979 h 2938"/>
                <a:gd name="T4" fmla="*/ 1463 w 1475"/>
                <a:gd name="T5" fmla="*/ 76 h 2938"/>
                <a:gd name="T6" fmla="*/ 1465 w 1475"/>
                <a:gd name="T7" fmla="*/ 26 h 2938"/>
                <a:gd name="T8" fmla="*/ 1422 w 1475"/>
                <a:gd name="T9" fmla="*/ 0 h 2938"/>
                <a:gd name="T10" fmla="*/ 394 w 1475"/>
                <a:gd name="T11" fmla="*/ 0 h 2938"/>
                <a:gd name="T12" fmla="*/ 346 w 1475"/>
                <a:gd name="T13" fmla="*/ 38 h 2938"/>
                <a:gd name="T14" fmla="*/ 4 w 1475"/>
                <a:gd name="T15" fmla="*/ 1507 h 2938"/>
                <a:gd name="T16" fmla="*/ 13 w 1475"/>
                <a:gd name="T17" fmla="*/ 1548 h 2938"/>
                <a:gd name="T18" fmla="*/ 51 w 1475"/>
                <a:gd name="T19" fmla="*/ 1567 h 2938"/>
                <a:gd name="T20" fmla="*/ 476 w 1475"/>
                <a:gd name="T21" fmla="*/ 1567 h 2938"/>
                <a:gd name="T22" fmla="*/ 102 w 1475"/>
                <a:gd name="T23" fmla="*/ 2874 h 2938"/>
                <a:gd name="T24" fmla="*/ 128 w 1475"/>
                <a:gd name="T25" fmla="*/ 2932 h 2938"/>
                <a:gd name="T26" fmla="*/ 149 w 1475"/>
                <a:gd name="T27" fmla="*/ 2937 h 2938"/>
                <a:gd name="T28" fmla="*/ 190 w 1475"/>
                <a:gd name="T29" fmla="*/ 2915 h 2938"/>
                <a:gd name="T30" fmla="*/ 1462 w 1475"/>
                <a:gd name="T31" fmla="*/ 1056 h 2938"/>
                <a:gd name="T32" fmla="*/ 1465 w 1475"/>
                <a:gd name="T33" fmla="*/ 1006 h 2938"/>
                <a:gd name="T34" fmla="*/ 1422 w 1475"/>
                <a:gd name="T35" fmla="*/ 979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5" h="2938">
                  <a:moveTo>
                    <a:pt x="1422" y="979"/>
                  </a:moveTo>
                  <a:lnTo>
                    <a:pt x="876" y="979"/>
                  </a:lnTo>
                  <a:lnTo>
                    <a:pt x="1463" y="76"/>
                  </a:lnTo>
                  <a:cubicBezTo>
                    <a:pt x="1473" y="61"/>
                    <a:pt x="1474" y="42"/>
                    <a:pt x="1465" y="26"/>
                  </a:cubicBezTo>
                  <a:cubicBezTo>
                    <a:pt x="1456" y="10"/>
                    <a:pt x="1440" y="0"/>
                    <a:pt x="1422" y="0"/>
                  </a:cubicBezTo>
                  <a:lnTo>
                    <a:pt x="394" y="0"/>
                  </a:lnTo>
                  <a:cubicBezTo>
                    <a:pt x="371" y="0"/>
                    <a:pt x="351" y="16"/>
                    <a:pt x="346" y="38"/>
                  </a:cubicBezTo>
                  <a:lnTo>
                    <a:pt x="4" y="1507"/>
                  </a:lnTo>
                  <a:cubicBezTo>
                    <a:pt x="0" y="1521"/>
                    <a:pt x="4" y="1537"/>
                    <a:pt x="13" y="1548"/>
                  </a:cubicBezTo>
                  <a:cubicBezTo>
                    <a:pt x="22" y="1560"/>
                    <a:pt x="36" y="1567"/>
                    <a:pt x="51" y="1567"/>
                  </a:cubicBezTo>
                  <a:lnTo>
                    <a:pt x="476" y="1567"/>
                  </a:lnTo>
                  <a:lnTo>
                    <a:pt x="102" y="2874"/>
                  </a:lnTo>
                  <a:cubicBezTo>
                    <a:pt x="96" y="2897"/>
                    <a:pt x="107" y="2922"/>
                    <a:pt x="128" y="2932"/>
                  </a:cubicBezTo>
                  <a:cubicBezTo>
                    <a:pt x="135" y="2935"/>
                    <a:pt x="142" y="2937"/>
                    <a:pt x="149" y="2937"/>
                  </a:cubicBezTo>
                  <a:cubicBezTo>
                    <a:pt x="165" y="2937"/>
                    <a:pt x="180" y="2929"/>
                    <a:pt x="190" y="2915"/>
                  </a:cubicBezTo>
                  <a:lnTo>
                    <a:pt x="1462" y="1056"/>
                  </a:lnTo>
                  <a:cubicBezTo>
                    <a:pt x="1473" y="1041"/>
                    <a:pt x="1474" y="1022"/>
                    <a:pt x="1465" y="1006"/>
                  </a:cubicBezTo>
                  <a:cubicBezTo>
                    <a:pt x="1457" y="990"/>
                    <a:pt x="1440" y="979"/>
                    <a:pt x="1422" y="979"/>
                  </a:cubicBezTo>
                </a:path>
              </a:pathLst>
            </a:custGeom>
            <a:solidFill>
              <a:srgbClr val="FFFFFF"/>
            </a:solidFill>
            <a:ln>
              <a:noFill/>
            </a:ln>
            <a:effectLst/>
          </p:spPr>
          <p:txBody>
            <a:bodyPr wrap="none" anchor="ctr"/>
            <a:lstStyle/>
            <a:p>
              <a:endParaRPr lang="en-US" dirty="0"/>
            </a:p>
          </p:txBody>
        </p:sp>
        <p:sp>
          <p:nvSpPr>
            <p:cNvPr id="332" name="TextBox 331"/>
            <p:cNvSpPr txBox="1"/>
            <p:nvPr/>
          </p:nvSpPr>
          <p:spPr>
            <a:xfrm>
              <a:off x="16498662" y="8246868"/>
              <a:ext cx="3250483" cy="692495"/>
            </a:xfrm>
            <a:prstGeom prst="rect">
              <a:avLst/>
            </a:prstGeom>
            <a:noFill/>
          </p:spPr>
          <p:txBody>
            <a:bodyPr wrap="square" lIns="45720" tIns="45720" rIns="45720" bIns="91440" rtlCol="0" anchor="t">
              <a:spAutoFit/>
            </a:bodyPr>
            <a:lstStyle/>
            <a:p>
              <a:pPr algn="ctr"/>
              <a:r>
                <a:rPr lang="en-US" sz="3600" dirty="0">
                  <a:solidFill>
                    <a:schemeClr val="bg1"/>
                  </a:solidFill>
                </a:rPr>
                <a:t>Agility</a:t>
              </a:r>
            </a:p>
          </p:txBody>
        </p:sp>
      </p:grpSp>
      <p:sp>
        <p:nvSpPr>
          <p:cNvPr id="17" name="Footer Placeholder 16"/>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9616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down)">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fade">
                                      <p:cBhvr>
                                        <p:cTn id="12" dur="500"/>
                                        <p:tgtEl>
                                          <p:spTgt spid="3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hundreds of enterprises succeed in digital</a:t>
            </a:r>
            <a:endParaRPr lang="en-US" dirty="0"/>
          </a:p>
        </p:txBody>
      </p:sp>
      <p:sp>
        <p:nvSpPr>
          <p:cNvPr id="70" name="Slide Number Placeholder 69"/>
          <p:cNvSpPr>
            <a:spLocks noGrp="1"/>
          </p:cNvSpPr>
          <p:nvPr>
            <p:ph type="sldNum" sz="quarter" idx="4"/>
          </p:nvPr>
        </p:nvSpPr>
        <p:spPr/>
        <p:txBody>
          <a:bodyPr/>
          <a:lstStyle/>
          <a:p>
            <a:fld id="{B9CF2066-C172-C043-9656-E2597F9B5BE6}" type="slidenum">
              <a:rPr lang="en-US" smtClean="0"/>
              <a:pPr/>
              <a:t>7</a:t>
            </a:fld>
            <a:endParaRPr lang="en-US" dirty="0"/>
          </a:p>
        </p:txBody>
      </p:sp>
      <p:sp>
        <p:nvSpPr>
          <p:cNvPr id="68" name="Footer Placeholder 14"/>
          <p:cNvSpPr txBox="1">
            <a:spLocks/>
          </p:cNvSpPr>
          <p:nvPr/>
        </p:nvSpPr>
        <p:spPr>
          <a:xfrm>
            <a:off x="18192926" y="12001052"/>
            <a:ext cx="3375018" cy="736168"/>
          </a:xfrm>
          <a:prstGeom prst="rect">
            <a:avLst/>
          </a:prstGeom>
        </p:spPr>
        <p:txBody>
          <a:bodyPr vert="horz" lIns="182691" tIns="91345" rIns="182691" bIns="91345"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0"/>
              </a:spcBef>
            </a:pPr>
            <a:r>
              <a:rPr lang="en-US" sz="1800" spc="0" dirty="0">
                <a:solidFill>
                  <a:srgbClr val="7C5377"/>
                </a:solidFill>
                <a:latin typeface="Arial"/>
                <a:cs typeface="Arial"/>
              </a:rPr>
              <a:t>Updated 1/26/15</a:t>
            </a:r>
          </a:p>
        </p:txBody>
      </p:sp>
      <p:sp>
        <p:nvSpPr>
          <p:cNvPr id="75" name="Footer Placeholder 74"/>
          <p:cNvSpPr>
            <a:spLocks noGrp="1"/>
          </p:cNvSpPr>
          <p:nvPr>
            <p:ph type="ftr" sz="quarter" idx="3"/>
          </p:nvPr>
        </p:nvSpPr>
        <p:spPr/>
        <p:txBody>
          <a:bodyPr/>
          <a:lstStyle/>
          <a:p>
            <a:r>
              <a:rPr lang="en-US" dirty="0" smtClean="0"/>
              <a:t>©2015 Apigee. All Rights Reserved. </a:t>
            </a:r>
            <a:endParaRPr lang="en-US" dirty="0"/>
          </a:p>
        </p:txBody>
      </p:sp>
      <p:pic>
        <p:nvPicPr>
          <p:cNvPr id="71" name="Picture 70" descr="McCormick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27" y="3714365"/>
            <a:ext cx="1404668" cy="1020725"/>
          </a:xfrm>
          <a:prstGeom prst="rect">
            <a:avLst/>
          </a:prstGeom>
        </p:spPr>
      </p:pic>
      <p:pic>
        <p:nvPicPr>
          <p:cNvPr id="72" name="Picture 7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85167" y="2721496"/>
            <a:ext cx="1685591" cy="641630"/>
          </a:xfrm>
          <a:prstGeom prst="rect">
            <a:avLst/>
          </a:prstGeom>
          <a:ln>
            <a:noFill/>
          </a:ln>
        </p:spPr>
      </p:pic>
      <p:pic>
        <p:nvPicPr>
          <p:cNvPr id="73" name="Picture 72"/>
          <p:cNvPicPr>
            <a:picLocks noChangeAspect="1"/>
          </p:cNvPicPr>
          <p:nvPr/>
        </p:nvPicPr>
        <p:blipFill>
          <a:blip r:embed="rId5"/>
          <a:stretch>
            <a:fillRect/>
          </a:stretch>
        </p:blipFill>
        <p:spPr>
          <a:xfrm>
            <a:off x="5408209" y="9736374"/>
            <a:ext cx="2039507" cy="1061137"/>
          </a:xfrm>
          <a:prstGeom prst="rect">
            <a:avLst/>
          </a:prstGeom>
        </p:spPr>
      </p:pic>
      <p:pic>
        <p:nvPicPr>
          <p:cNvPr id="74" name="Picture 73" descr="Bugaboo.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062083" y="5204411"/>
            <a:ext cx="2032117" cy="49066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690515" y="10996732"/>
            <a:ext cx="945288" cy="944304"/>
          </a:xfrm>
          <a:prstGeom prst="rect">
            <a:avLst/>
          </a:prstGeom>
        </p:spPr>
      </p:pic>
      <p:pic>
        <p:nvPicPr>
          <p:cNvPr id="77" name="Picture 7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9749195" y="5170482"/>
            <a:ext cx="2191460" cy="558523"/>
          </a:xfrm>
          <a:prstGeom prst="rect">
            <a:avLst/>
          </a:prstGeom>
        </p:spPr>
      </p:pic>
      <p:pic>
        <p:nvPicPr>
          <p:cNvPr id="78" name="Picture 77"/>
          <p:cNvPicPr>
            <a:picLocks noChangeAspect="1"/>
          </p:cNvPicPr>
          <p:nvPr/>
        </p:nvPicPr>
        <p:blipFill>
          <a:blip r:embed="rId9"/>
          <a:stretch>
            <a:fillRect/>
          </a:stretch>
        </p:blipFill>
        <p:spPr>
          <a:xfrm>
            <a:off x="19652613" y="2421962"/>
            <a:ext cx="2384624" cy="1240698"/>
          </a:xfrm>
          <a:prstGeom prst="rect">
            <a:avLst/>
          </a:prstGeom>
        </p:spPr>
      </p:pic>
      <p:pic>
        <p:nvPicPr>
          <p:cNvPr id="79" name="Picture 78"/>
          <p:cNvPicPr>
            <a:picLocks noChangeAspect="1"/>
          </p:cNvPicPr>
          <p:nvPr/>
        </p:nvPicPr>
        <p:blipFill>
          <a:blip r:embed="rId10"/>
          <a:stretch>
            <a:fillRect/>
          </a:stretch>
        </p:blipFill>
        <p:spPr>
          <a:xfrm>
            <a:off x="19866628" y="3715728"/>
            <a:ext cx="1956594" cy="1017998"/>
          </a:xfrm>
          <a:prstGeom prst="rect">
            <a:avLst/>
          </a:prstGeom>
        </p:spPr>
      </p:pic>
      <p:pic>
        <p:nvPicPr>
          <p:cNvPr id="80" name="Picture 79"/>
          <p:cNvPicPr>
            <a:picLocks noChangeAspect="1"/>
          </p:cNvPicPr>
          <p:nvPr/>
        </p:nvPicPr>
        <p:blipFill>
          <a:blip r:embed="rId11"/>
          <a:stretch>
            <a:fillRect/>
          </a:stretch>
        </p:blipFill>
        <p:spPr>
          <a:xfrm>
            <a:off x="2582710" y="6369476"/>
            <a:ext cx="1923718" cy="653917"/>
          </a:xfrm>
          <a:prstGeom prst="rect">
            <a:avLst/>
          </a:prstGeom>
        </p:spPr>
      </p:pic>
      <p:pic>
        <p:nvPicPr>
          <p:cNvPr id="81" name="Picture 80"/>
          <p:cNvPicPr>
            <a:picLocks noChangeAspect="1"/>
          </p:cNvPicPr>
          <p:nvPr/>
        </p:nvPicPr>
        <p:blipFill>
          <a:blip r:embed="rId12"/>
          <a:stretch>
            <a:fillRect/>
          </a:stretch>
        </p:blipFill>
        <p:spPr>
          <a:xfrm>
            <a:off x="16771276" y="3289964"/>
            <a:ext cx="2380517" cy="1869527"/>
          </a:xfrm>
          <a:prstGeom prst="rect">
            <a:avLst/>
          </a:prstGeom>
        </p:spPr>
      </p:pic>
      <p:pic>
        <p:nvPicPr>
          <p:cNvPr id="82" name="Picture 8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719572" y="5114896"/>
            <a:ext cx="2483924" cy="669695"/>
          </a:xfrm>
          <a:prstGeom prst="rect">
            <a:avLst/>
          </a:prstGeom>
        </p:spPr>
      </p:pic>
      <p:pic>
        <p:nvPicPr>
          <p:cNvPr id="83" name="Picture 82" descr="itv_logo.eps"/>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463403" y="6375517"/>
            <a:ext cx="1257071" cy="641834"/>
          </a:xfrm>
          <a:prstGeom prst="rect">
            <a:avLst/>
          </a:prstGeom>
        </p:spPr>
      </p:pic>
      <p:pic>
        <p:nvPicPr>
          <p:cNvPr id="84" name="Picture 8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52317" y="11125486"/>
            <a:ext cx="1684863" cy="686797"/>
          </a:xfrm>
          <a:prstGeom prst="rect">
            <a:avLst/>
          </a:prstGeom>
        </p:spPr>
      </p:pic>
      <p:pic>
        <p:nvPicPr>
          <p:cNvPr id="85" name="Picture 84"/>
          <p:cNvPicPr>
            <a:picLocks noChangeAspect="1"/>
          </p:cNvPicPr>
          <p:nvPr/>
        </p:nvPicPr>
        <p:blipFill>
          <a:blip r:embed="rId16"/>
          <a:stretch>
            <a:fillRect/>
          </a:stretch>
        </p:blipFill>
        <p:spPr>
          <a:xfrm>
            <a:off x="11286317" y="8574568"/>
            <a:ext cx="1816863" cy="945296"/>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378785" y="3914994"/>
            <a:ext cx="1865141" cy="619466"/>
          </a:xfrm>
          <a:prstGeom prst="rect">
            <a:avLst/>
          </a:prstGeom>
        </p:spPr>
      </p:pic>
      <p:pic>
        <p:nvPicPr>
          <p:cNvPr id="87" name="Picture 86"/>
          <p:cNvPicPr>
            <a:picLocks noChangeAspect="1"/>
          </p:cNvPicPr>
          <p:nvPr/>
        </p:nvPicPr>
        <p:blipFill>
          <a:blip r:embed="rId18"/>
          <a:stretch>
            <a:fillRect/>
          </a:stretch>
        </p:blipFill>
        <p:spPr>
          <a:xfrm>
            <a:off x="8060518" y="2391512"/>
            <a:ext cx="2501674" cy="1301598"/>
          </a:xfrm>
          <a:prstGeom prst="rect">
            <a:avLst/>
          </a:prstGeom>
        </p:spPr>
      </p:pic>
      <p:sp>
        <p:nvSpPr>
          <p:cNvPr id="88" name="Footer Placeholder 14"/>
          <p:cNvSpPr txBox="1">
            <a:spLocks/>
          </p:cNvSpPr>
          <p:nvPr/>
        </p:nvSpPr>
        <p:spPr>
          <a:xfrm>
            <a:off x="18192926" y="12001052"/>
            <a:ext cx="3375018" cy="736168"/>
          </a:xfrm>
          <a:prstGeom prst="rect">
            <a:avLst/>
          </a:prstGeom>
        </p:spPr>
        <p:txBody>
          <a:bodyPr vert="horz" lIns="182691" tIns="91345" rIns="182691" bIns="91345"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0"/>
              </a:spcBef>
            </a:pPr>
            <a:r>
              <a:rPr lang="en-US" sz="1800" spc="0" dirty="0">
                <a:solidFill>
                  <a:srgbClr val="474747"/>
                </a:solidFill>
                <a:latin typeface="Arial"/>
                <a:cs typeface="Arial"/>
              </a:rPr>
              <a:t>Updated 1/26/15</a:t>
            </a:r>
          </a:p>
        </p:txBody>
      </p:sp>
      <p:pic>
        <p:nvPicPr>
          <p:cNvPr id="89" name="Picture 88" descr="1280px-Walgreens_Logo.svg.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92425" y="2785779"/>
            <a:ext cx="2304288" cy="513064"/>
          </a:xfrm>
          <a:prstGeom prst="rect">
            <a:avLst/>
          </a:prstGeom>
        </p:spPr>
      </p:pic>
      <p:pic>
        <p:nvPicPr>
          <p:cNvPr id="90" name="Picture 89" descr="att_416x416.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654967" y="2502530"/>
            <a:ext cx="1079563" cy="1079563"/>
          </a:xfrm>
          <a:prstGeom prst="rect">
            <a:avLst/>
          </a:prstGeom>
        </p:spPr>
      </p:pic>
      <p:pic>
        <p:nvPicPr>
          <p:cNvPr id="91" name="Picture 90" descr="2000px-Marks_&amp;_Spencer_new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102228" y="2704174"/>
            <a:ext cx="1718612" cy="676274"/>
          </a:xfrm>
          <a:prstGeom prst="rect">
            <a:avLst/>
          </a:prstGeom>
        </p:spPr>
      </p:pic>
      <p:pic>
        <p:nvPicPr>
          <p:cNvPr id="92" name="Picture 91" descr="Pearson_Without_Strapline_Purple_RGB_LoRe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49776" y="2736289"/>
            <a:ext cx="2056730" cy="612044"/>
          </a:xfrm>
          <a:prstGeom prst="rect">
            <a:avLst/>
          </a:prstGeom>
        </p:spPr>
      </p:pic>
      <p:grpSp>
        <p:nvGrpSpPr>
          <p:cNvPr id="93" name="Group 92"/>
          <p:cNvGrpSpPr>
            <a:grpSpLocks noChangeAspect="1"/>
          </p:cNvGrpSpPr>
          <p:nvPr/>
        </p:nvGrpSpPr>
        <p:grpSpPr>
          <a:xfrm>
            <a:off x="8158864" y="4977826"/>
            <a:ext cx="2304983" cy="943834"/>
            <a:chOff x="2713038" y="2640013"/>
            <a:chExt cx="4691062" cy="1920875"/>
          </a:xfrm>
          <a:solidFill>
            <a:schemeClr val="bg2">
              <a:lumMod val="10000"/>
            </a:schemeClr>
          </a:solidFill>
        </p:grpSpPr>
        <p:sp>
          <p:nvSpPr>
            <p:cNvPr id="94" name="Freeform 1"/>
            <p:cNvSpPr>
              <a:spLocks noChangeArrowheads="1"/>
            </p:cNvSpPr>
            <p:nvPr/>
          </p:nvSpPr>
          <p:spPr bwMode="auto">
            <a:xfrm>
              <a:off x="4183063" y="4459288"/>
              <a:ext cx="119062" cy="100012"/>
            </a:xfrm>
            <a:custGeom>
              <a:avLst/>
              <a:gdLst>
                <a:gd name="T0" fmla="*/ 0 w 329"/>
                <a:gd name="T1" fmla="*/ 273 h 280"/>
                <a:gd name="T2" fmla="*/ 0 w 329"/>
                <a:gd name="T3" fmla="*/ 251 h 280"/>
                <a:gd name="T4" fmla="*/ 49 w 329"/>
                <a:gd name="T5" fmla="*/ 251 h 280"/>
                <a:gd name="T6" fmla="*/ 49 w 329"/>
                <a:gd name="T7" fmla="*/ 27 h 280"/>
                <a:gd name="T8" fmla="*/ 0 w 329"/>
                <a:gd name="T9" fmla="*/ 27 h 280"/>
                <a:gd name="T10" fmla="*/ 0 w 329"/>
                <a:gd name="T11" fmla="*/ 0 h 280"/>
                <a:gd name="T12" fmla="*/ 185 w 329"/>
                <a:gd name="T13" fmla="*/ 0 h 280"/>
                <a:gd name="T14" fmla="*/ 185 w 329"/>
                <a:gd name="T15" fmla="*/ 27 h 280"/>
                <a:gd name="T16" fmla="*/ 136 w 329"/>
                <a:gd name="T17" fmla="*/ 27 h 280"/>
                <a:gd name="T18" fmla="*/ 136 w 329"/>
                <a:gd name="T19" fmla="*/ 251 h 280"/>
                <a:gd name="T20" fmla="*/ 175 w 329"/>
                <a:gd name="T21" fmla="*/ 251 h 280"/>
                <a:gd name="T22" fmla="*/ 300 w 329"/>
                <a:gd name="T23" fmla="*/ 153 h 280"/>
                <a:gd name="T24" fmla="*/ 328 w 329"/>
                <a:gd name="T25" fmla="*/ 153 h 280"/>
                <a:gd name="T26" fmla="*/ 328 w 329"/>
                <a:gd name="T27" fmla="*/ 273 h 280"/>
                <a:gd name="T28" fmla="*/ 0 w 329"/>
                <a:gd name="T29" fmla="*/ 27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80">
                  <a:moveTo>
                    <a:pt x="0" y="273"/>
                  </a:moveTo>
                  <a:lnTo>
                    <a:pt x="0" y="251"/>
                  </a:lnTo>
                  <a:lnTo>
                    <a:pt x="49" y="251"/>
                  </a:lnTo>
                  <a:lnTo>
                    <a:pt x="49" y="27"/>
                  </a:lnTo>
                  <a:lnTo>
                    <a:pt x="0" y="27"/>
                  </a:lnTo>
                  <a:lnTo>
                    <a:pt x="0" y="0"/>
                  </a:lnTo>
                  <a:lnTo>
                    <a:pt x="185" y="0"/>
                  </a:lnTo>
                  <a:lnTo>
                    <a:pt x="185" y="27"/>
                  </a:lnTo>
                  <a:lnTo>
                    <a:pt x="136" y="27"/>
                  </a:lnTo>
                  <a:lnTo>
                    <a:pt x="136" y="251"/>
                  </a:lnTo>
                  <a:lnTo>
                    <a:pt x="175" y="251"/>
                  </a:lnTo>
                  <a:cubicBezTo>
                    <a:pt x="273" y="251"/>
                    <a:pt x="300" y="224"/>
                    <a:pt x="300" y="153"/>
                  </a:cubicBezTo>
                  <a:lnTo>
                    <a:pt x="328" y="153"/>
                  </a:lnTo>
                  <a:lnTo>
                    <a:pt x="328" y="273"/>
                  </a:lnTo>
                  <a:cubicBezTo>
                    <a:pt x="328" y="279"/>
                    <a:pt x="0" y="273"/>
                    <a:pt x="0" y="27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5" name="Freeform 2"/>
            <p:cNvSpPr>
              <a:spLocks noChangeArrowheads="1"/>
            </p:cNvSpPr>
            <p:nvPr/>
          </p:nvSpPr>
          <p:spPr bwMode="auto">
            <a:xfrm>
              <a:off x="4448175" y="4456113"/>
              <a:ext cx="131763" cy="104775"/>
            </a:xfrm>
            <a:custGeom>
              <a:avLst/>
              <a:gdLst>
                <a:gd name="T0" fmla="*/ 181 w 367"/>
                <a:gd name="T1" fmla="*/ 290 h 291"/>
                <a:gd name="T2" fmla="*/ 0 w 367"/>
                <a:gd name="T3" fmla="*/ 148 h 291"/>
                <a:gd name="T4" fmla="*/ 181 w 367"/>
                <a:gd name="T5" fmla="*/ 0 h 291"/>
                <a:gd name="T6" fmla="*/ 366 w 367"/>
                <a:gd name="T7" fmla="*/ 148 h 291"/>
                <a:gd name="T8" fmla="*/ 181 w 367"/>
                <a:gd name="T9" fmla="*/ 290 h 291"/>
                <a:gd name="T10" fmla="*/ 241 w 367"/>
                <a:gd name="T11" fmla="*/ 38 h 291"/>
                <a:gd name="T12" fmla="*/ 181 w 367"/>
                <a:gd name="T13" fmla="*/ 27 h 291"/>
                <a:gd name="T14" fmla="*/ 126 w 367"/>
                <a:gd name="T15" fmla="*/ 38 h 291"/>
                <a:gd name="T16" fmla="*/ 93 w 367"/>
                <a:gd name="T17" fmla="*/ 148 h 291"/>
                <a:gd name="T18" fmla="*/ 126 w 367"/>
                <a:gd name="T19" fmla="*/ 251 h 291"/>
                <a:gd name="T20" fmla="*/ 181 w 367"/>
                <a:gd name="T21" fmla="*/ 262 h 291"/>
                <a:gd name="T22" fmla="*/ 241 w 367"/>
                <a:gd name="T23" fmla="*/ 251 h 291"/>
                <a:gd name="T24" fmla="*/ 279 w 367"/>
                <a:gd name="T25" fmla="*/ 148 h 291"/>
                <a:gd name="T26" fmla="*/ 241 w 367"/>
                <a:gd name="T27" fmla="*/ 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291">
                  <a:moveTo>
                    <a:pt x="181" y="290"/>
                  </a:moveTo>
                  <a:cubicBezTo>
                    <a:pt x="88" y="290"/>
                    <a:pt x="0" y="224"/>
                    <a:pt x="0" y="148"/>
                  </a:cubicBezTo>
                  <a:cubicBezTo>
                    <a:pt x="0" y="71"/>
                    <a:pt x="77" y="0"/>
                    <a:pt x="181" y="0"/>
                  </a:cubicBezTo>
                  <a:cubicBezTo>
                    <a:pt x="290" y="0"/>
                    <a:pt x="366" y="71"/>
                    <a:pt x="366" y="148"/>
                  </a:cubicBezTo>
                  <a:cubicBezTo>
                    <a:pt x="366" y="224"/>
                    <a:pt x="290" y="290"/>
                    <a:pt x="181" y="290"/>
                  </a:cubicBezTo>
                  <a:close/>
                  <a:moveTo>
                    <a:pt x="241" y="38"/>
                  </a:moveTo>
                  <a:cubicBezTo>
                    <a:pt x="230" y="27"/>
                    <a:pt x="213" y="27"/>
                    <a:pt x="181" y="27"/>
                  </a:cubicBezTo>
                  <a:cubicBezTo>
                    <a:pt x="164" y="27"/>
                    <a:pt x="142" y="27"/>
                    <a:pt x="126" y="38"/>
                  </a:cubicBezTo>
                  <a:cubicBezTo>
                    <a:pt x="104" y="60"/>
                    <a:pt x="93" y="77"/>
                    <a:pt x="93" y="148"/>
                  </a:cubicBezTo>
                  <a:cubicBezTo>
                    <a:pt x="93" y="224"/>
                    <a:pt x="104" y="235"/>
                    <a:pt x="126" y="251"/>
                  </a:cubicBezTo>
                  <a:cubicBezTo>
                    <a:pt x="142" y="262"/>
                    <a:pt x="164" y="262"/>
                    <a:pt x="181" y="262"/>
                  </a:cubicBezTo>
                  <a:cubicBezTo>
                    <a:pt x="213" y="262"/>
                    <a:pt x="230" y="262"/>
                    <a:pt x="241" y="251"/>
                  </a:cubicBezTo>
                  <a:cubicBezTo>
                    <a:pt x="268" y="235"/>
                    <a:pt x="279" y="224"/>
                    <a:pt x="279" y="148"/>
                  </a:cubicBezTo>
                  <a:cubicBezTo>
                    <a:pt x="279" y="77"/>
                    <a:pt x="268" y="60"/>
                    <a:pt x="241"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6" name="Freeform 3"/>
            <p:cNvSpPr>
              <a:spLocks noChangeArrowheads="1"/>
            </p:cNvSpPr>
            <p:nvPr/>
          </p:nvSpPr>
          <p:spPr bwMode="auto">
            <a:xfrm>
              <a:off x="4727575" y="4459288"/>
              <a:ext cx="149225" cy="100012"/>
            </a:xfrm>
            <a:custGeom>
              <a:avLst/>
              <a:gdLst>
                <a:gd name="T0" fmla="*/ 366 w 416"/>
                <a:gd name="T1" fmla="*/ 27 h 280"/>
                <a:gd name="T2" fmla="*/ 366 w 416"/>
                <a:gd name="T3" fmla="*/ 279 h 280"/>
                <a:gd name="T4" fmla="*/ 317 w 416"/>
                <a:gd name="T5" fmla="*/ 279 h 280"/>
                <a:gd name="T6" fmla="*/ 77 w 416"/>
                <a:gd name="T7" fmla="*/ 27 h 280"/>
                <a:gd name="T8" fmla="*/ 77 w 416"/>
                <a:gd name="T9" fmla="*/ 251 h 280"/>
                <a:gd name="T10" fmla="*/ 126 w 416"/>
                <a:gd name="T11" fmla="*/ 251 h 280"/>
                <a:gd name="T12" fmla="*/ 126 w 416"/>
                <a:gd name="T13" fmla="*/ 273 h 280"/>
                <a:gd name="T14" fmla="*/ 0 w 416"/>
                <a:gd name="T15" fmla="*/ 273 h 280"/>
                <a:gd name="T16" fmla="*/ 0 w 416"/>
                <a:gd name="T17" fmla="*/ 251 h 280"/>
                <a:gd name="T18" fmla="*/ 44 w 416"/>
                <a:gd name="T19" fmla="*/ 251 h 280"/>
                <a:gd name="T20" fmla="*/ 44 w 416"/>
                <a:gd name="T21" fmla="*/ 27 h 280"/>
                <a:gd name="T22" fmla="*/ 0 w 416"/>
                <a:gd name="T23" fmla="*/ 27 h 280"/>
                <a:gd name="T24" fmla="*/ 0 w 416"/>
                <a:gd name="T25" fmla="*/ 0 h 280"/>
                <a:gd name="T26" fmla="*/ 164 w 416"/>
                <a:gd name="T27" fmla="*/ 0 h 280"/>
                <a:gd name="T28" fmla="*/ 339 w 416"/>
                <a:gd name="T29" fmla="*/ 186 h 280"/>
                <a:gd name="T30" fmla="*/ 339 w 416"/>
                <a:gd name="T31" fmla="*/ 27 h 280"/>
                <a:gd name="T32" fmla="*/ 279 w 416"/>
                <a:gd name="T33" fmla="*/ 27 h 280"/>
                <a:gd name="T34" fmla="*/ 279 w 416"/>
                <a:gd name="T35" fmla="*/ 0 h 280"/>
                <a:gd name="T36" fmla="*/ 415 w 416"/>
                <a:gd name="T37" fmla="*/ 0 h 280"/>
                <a:gd name="T38" fmla="*/ 415 w 416"/>
                <a:gd name="T39" fmla="*/ 27 h 280"/>
                <a:gd name="T40" fmla="*/ 366 w 416"/>
                <a:gd name="T41" fmla="*/ 2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6" h="280">
                  <a:moveTo>
                    <a:pt x="366" y="27"/>
                  </a:moveTo>
                  <a:lnTo>
                    <a:pt x="366" y="279"/>
                  </a:lnTo>
                  <a:lnTo>
                    <a:pt x="317" y="279"/>
                  </a:lnTo>
                  <a:lnTo>
                    <a:pt x="77" y="27"/>
                  </a:lnTo>
                  <a:lnTo>
                    <a:pt x="77" y="251"/>
                  </a:lnTo>
                  <a:lnTo>
                    <a:pt x="126" y="251"/>
                  </a:lnTo>
                  <a:lnTo>
                    <a:pt x="126" y="273"/>
                  </a:lnTo>
                  <a:lnTo>
                    <a:pt x="0" y="273"/>
                  </a:lnTo>
                  <a:lnTo>
                    <a:pt x="0" y="251"/>
                  </a:lnTo>
                  <a:lnTo>
                    <a:pt x="44" y="251"/>
                  </a:lnTo>
                  <a:lnTo>
                    <a:pt x="44" y="27"/>
                  </a:lnTo>
                  <a:lnTo>
                    <a:pt x="0" y="27"/>
                  </a:lnTo>
                  <a:lnTo>
                    <a:pt x="0" y="0"/>
                  </a:lnTo>
                  <a:lnTo>
                    <a:pt x="164" y="0"/>
                  </a:lnTo>
                  <a:lnTo>
                    <a:pt x="339" y="186"/>
                  </a:lnTo>
                  <a:lnTo>
                    <a:pt x="339" y="27"/>
                  </a:lnTo>
                  <a:lnTo>
                    <a:pt x="279" y="27"/>
                  </a:lnTo>
                  <a:lnTo>
                    <a:pt x="279" y="0"/>
                  </a:lnTo>
                  <a:lnTo>
                    <a:pt x="415" y="0"/>
                  </a:lnTo>
                  <a:lnTo>
                    <a:pt x="415" y="27"/>
                  </a:lnTo>
                  <a:lnTo>
                    <a:pt x="366" y="27"/>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7" name="Freeform 4"/>
            <p:cNvSpPr>
              <a:spLocks noChangeArrowheads="1"/>
            </p:cNvSpPr>
            <p:nvPr/>
          </p:nvSpPr>
          <p:spPr bwMode="auto">
            <a:xfrm>
              <a:off x="5302250" y="4456113"/>
              <a:ext cx="136525" cy="104775"/>
            </a:xfrm>
            <a:custGeom>
              <a:avLst/>
              <a:gdLst>
                <a:gd name="T0" fmla="*/ 185 w 378"/>
                <a:gd name="T1" fmla="*/ 290 h 291"/>
                <a:gd name="T2" fmla="*/ 0 w 378"/>
                <a:gd name="T3" fmla="*/ 148 h 291"/>
                <a:gd name="T4" fmla="*/ 185 w 378"/>
                <a:gd name="T5" fmla="*/ 0 h 291"/>
                <a:gd name="T6" fmla="*/ 377 w 378"/>
                <a:gd name="T7" fmla="*/ 148 h 291"/>
                <a:gd name="T8" fmla="*/ 185 w 378"/>
                <a:gd name="T9" fmla="*/ 290 h 291"/>
                <a:gd name="T10" fmla="*/ 240 w 378"/>
                <a:gd name="T11" fmla="*/ 38 h 291"/>
                <a:gd name="T12" fmla="*/ 185 w 378"/>
                <a:gd name="T13" fmla="*/ 27 h 291"/>
                <a:gd name="T14" fmla="*/ 136 w 378"/>
                <a:gd name="T15" fmla="*/ 38 h 291"/>
                <a:gd name="T16" fmla="*/ 98 w 378"/>
                <a:gd name="T17" fmla="*/ 148 h 291"/>
                <a:gd name="T18" fmla="*/ 136 w 378"/>
                <a:gd name="T19" fmla="*/ 251 h 291"/>
                <a:gd name="T20" fmla="*/ 185 w 378"/>
                <a:gd name="T21" fmla="*/ 262 h 291"/>
                <a:gd name="T22" fmla="*/ 240 w 378"/>
                <a:gd name="T23" fmla="*/ 251 h 291"/>
                <a:gd name="T24" fmla="*/ 284 w 378"/>
                <a:gd name="T25" fmla="*/ 148 h 291"/>
                <a:gd name="T26" fmla="*/ 240 w 378"/>
                <a:gd name="T27" fmla="*/ 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91">
                  <a:moveTo>
                    <a:pt x="185" y="290"/>
                  </a:moveTo>
                  <a:cubicBezTo>
                    <a:pt x="87" y="290"/>
                    <a:pt x="0" y="224"/>
                    <a:pt x="0" y="148"/>
                  </a:cubicBezTo>
                  <a:cubicBezTo>
                    <a:pt x="0" y="71"/>
                    <a:pt x="76" y="0"/>
                    <a:pt x="185" y="0"/>
                  </a:cubicBezTo>
                  <a:cubicBezTo>
                    <a:pt x="289" y="0"/>
                    <a:pt x="377" y="71"/>
                    <a:pt x="377" y="148"/>
                  </a:cubicBezTo>
                  <a:cubicBezTo>
                    <a:pt x="377" y="224"/>
                    <a:pt x="289" y="290"/>
                    <a:pt x="185" y="290"/>
                  </a:cubicBezTo>
                  <a:close/>
                  <a:moveTo>
                    <a:pt x="240" y="38"/>
                  </a:moveTo>
                  <a:cubicBezTo>
                    <a:pt x="235" y="27"/>
                    <a:pt x="213" y="27"/>
                    <a:pt x="185" y="27"/>
                  </a:cubicBezTo>
                  <a:cubicBezTo>
                    <a:pt x="164" y="27"/>
                    <a:pt x="147" y="27"/>
                    <a:pt x="136" y="38"/>
                  </a:cubicBezTo>
                  <a:cubicBezTo>
                    <a:pt x="109" y="60"/>
                    <a:pt x="98" y="77"/>
                    <a:pt x="98" y="148"/>
                  </a:cubicBezTo>
                  <a:cubicBezTo>
                    <a:pt x="98" y="224"/>
                    <a:pt x="109" y="235"/>
                    <a:pt x="136" y="251"/>
                  </a:cubicBezTo>
                  <a:cubicBezTo>
                    <a:pt x="147" y="262"/>
                    <a:pt x="164" y="262"/>
                    <a:pt x="185" y="262"/>
                  </a:cubicBezTo>
                  <a:cubicBezTo>
                    <a:pt x="213" y="262"/>
                    <a:pt x="235" y="262"/>
                    <a:pt x="240" y="251"/>
                  </a:cubicBezTo>
                  <a:cubicBezTo>
                    <a:pt x="273" y="235"/>
                    <a:pt x="284" y="224"/>
                    <a:pt x="284" y="148"/>
                  </a:cubicBezTo>
                  <a:cubicBezTo>
                    <a:pt x="284" y="77"/>
                    <a:pt x="273" y="60"/>
                    <a:pt x="240"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8" name="Freeform 5"/>
            <p:cNvSpPr>
              <a:spLocks noChangeArrowheads="1"/>
            </p:cNvSpPr>
            <p:nvPr/>
          </p:nvSpPr>
          <p:spPr bwMode="auto">
            <a:xfrm>
              <a:off x="5584825" y="4459288"/>
              <a:ext cx="150813" cy="100012"/>
            </a:xfrm>
            <a:custGeom>
              <a:avLst/>
              <a:gdLst>
                <a:gd name="T0" fmla="*/ 366 w 417"/>
                <a:gd name="T1" fmla="*/ 27 h 280"/>
                <a:gd name="T2" fmla="*/ 366 w 417"/>
                <a:gd name="T3" fmla="*/ 279 h 280"/>
                <a:gd name="T4" fmla="*/ 328 w 417"/>
                <a:gd name="T5" fmla="*/ 279 h 280"/>
                <a:gd name="T6" fmla="*/ 77 w 417"/>
                <a:gd name="T7" fmla="*/ 27 h 280"/>
                <a:gd name="T8" fmla="*/ 77 w 417"/>
                <a:gd name="T9" fmla="*/ 251 h 280"/>
                <a:gd name="T10" fmla="*/ 126 w 417"/>
                <a:gd name="T11" fmla="*/ 251 h 280"/>
                <a:gd name="T12" fmla="*/ 126 w 417"/>
                <a:gd name="T13" fmla="*/ 273 h 280"/>
                <a:gd name="T14" fmla="*/ 0 w 417"/>
                <a:gd name="T15" fmla="*/ 273 h 280"/>
                <a:gd name="T16" fmla="*/ 0 w 417"/>
                <a:gd name="T17" fmla="*/ 251 h 280"/>
                <a:gd name="T18" fmla="*/ 50 w 417"/>
                <a:gd name="T19" fmla="*/ 251 h 280"/>
                <a:gd name="T20" fmla="*/ 50 w 417"/>
                <a:gd name="T21" fmla="*/ 27 h 280"/>
                <a:gd name="T22" fmla="*/ 0 w 417"/>
                <a:gd name="T23" fmla="*/ 27 h 280"/>
                <a:gd name="T24" fmla="*/ 0 w 417"/>
                <a:gd name="T25" fmla="*/ 0 h 280"/>
                <a:gd name="T26" fmla="*/ 164 w 417"/>
                <a:gd name="T27" fmla="*/ 0 h 280"/>
                <a:gd name="T28" fmla="*/ 339 w 417"/>
                <a:gd name="T29" fmla="*/ 186 h 280"/>
                <a:gd name="T30" fmla="*/ 339 w 417"/>
                <a:gd name="T31" fmla="*/ 27 h 280"/>
                <a:gd name="T32" fmla="*/ 279 w 417"/>
                <a:gd name="T33" fmla="*/ 27 h 280"/>
                <a:gd name="T34" fmla="*/ 279 w 417"/>
                <a:gd name="T35" fmla="*/ 0 h 280"/>
                <a:gd name="T36" fmla="*/ 416 w 417"/>
                <a:gd name="T37" fmla="*/ 0 h 280"/>
                <a:gd name="T38" fmla="*/ 416 w 417"/>
                <a:gd name="T39" fmla="*/ 27 h 280"/>
                <a:gd name="T40" fmla="*/ 366 w 417"/>
                <a:gd name="T41" fmla="*/ 2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7" h="280">
                  <a:moveTo>
                    <a:pt x="366" y="27"/>
                  </a:moveTo>
                  <a:lnTo>
                    <a:pt x="366" y="279"/>
                  </a:lnTo>
                  <a:lnTo>
                    <a:pt x="328" y="279"/>
                  </a:lnTo>
                  <a:lnTo>
                    <a:pt x="77" y="27"/>
                  </a:lnTo>
                  <a:lnTo>
                    <a:pt x="77" y="251"/>
                  </a:lnTo>
                  <a:lnTo>
                    <a:pt x="126" y="251"/>
                  </a:lnTo>
                  <a:lnTo>
                    <a:pt x="126" y="273"/>
                  </a:lnTo>
                  <a:lnTo>
                    <a:pt x="0" y="273"/>
                  </a:lnTo>
                  <a:lnTo>
                    <a:pt x="0" y="251"/>
                  </a:lnTo>
                  <a:lnTo>
                    <a:pt x="50" y="251"/>
                  </a:lnTo>
                  <a:lnTo>
                    <a:pt x="50" y="27"/>
                  </a:lnTo>
                  <a:lnTo>
                    <a:pt x="0" y="27"/>
                  </a:lnTo>
                  <a:lnTo>
                    <a:pt x="0" y="0"/>
                  </a:lnTo>
                  <a:lnTo>
                    <a:pt x="164" y="0"/>
                  </a:lnTo>
                  <a:lnTo>
                    <a:pt x="339" y="186"/>
                  </a:lnTo>
                  <a:lnTo>
                    <a:pt x="339" y="27"/>
                  </a:lnTo>
                  <a:lnTo>
                    <a:pt x="279" y="27"/>
                  </a:lnTo>
                  <a:lnTo>
                    <a:pt x="279" y="0"/>
                  </a:lnTo>
                  <a:lnTo>
                    <a:pt x="416" y="0"/>
                  </a:lnTo>
                  <a:lnTo>
                    <a:pt x="416" y="27"/>
                  </a:lnTo>
                  <a:lnTo>
                    <a:pt x="366" y="27"/>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9" name="Freeform 6"/>
            <p:cNvSpPr>
              <a:spLocks noChangeArrowheads="1"/>
            </p:cNvSpPr>
            <p:nvPr/>
          </p:nvSpPr>
          <p:spPr bwMode="auto">
            <a:xfrm>
              <a:off x="5021263" y="4459288"/>
              <a:ext cx="128587" cy="98425"/>
            </a:xfrm>
            <a:custGeom>
              <a:avLst/>
              <a:gdLst>
                <a:gd name="T0" fmla="*/ 169 w 355"/>
                <a:gd name="T1" fmla="*/ 273 h 274"/>
                <a:gd name="T2" fmla="*/ 0 w 355"/>
                <a:gd name="T3" fmla="*/ 273 h 274"/>
                <a:gd name="T4" fmla="*/ 0 w 355"/>
                <a:gd name="T5" fmla="*/ 251 h 274"/>
                <a:gd name="T6" fmla="*/ 44 w 355"/>
                <a:gd name="T7" fmla="*/ 251 h 274"/>
                <a:gd name="T8" fmla="*/ 44 w 355"/>
                <a:gd name="T9" fmla="*/ 27 h 274"/>
                <a:gd name="T10" fmla="*/ 0 w 355"/>
                <a:gd name="T11" fmla="*/ 27 h 274"/>
                <a:gd name="T12" fmla="*/ 0 w 355"/>
                <a:gd name="T13" fmla="*/ 0 h 274"/>
                <a:gd name="T14" fmla="*/ 169 w 355"/>
                <a:gd name="T15" fmla="*/ 0 h 274"/>
                <a:gd name="T16" fmla="*/ 354 w 355"/>
                <a:gd name="T17" fmla="*/ 137 h 274"/>
                <a:gd name="T18" fmla="*/ 169 w 355"/>
                <a:gd name="T19" fmla="*/ 273 h 274"/>
                <a:gd name="T20" fmla="*/ 229 w 355"/>
                <a:gd name="T21" fmla="*/ 38 h 274"/>
                <a:gd name="T22" fmla="*/ 169 w 355"/>
                <a:gd name="T23" fmla="*/ 27 h 274"/>
                <a:gd name="T24" fmla="*/ 130 w 355"/>
                <a:gd name="T25" fmla="*/ 27 h 274"/>
                <a:gd name="T26" fmla="*/ 130 w 355"/>
                <a:gd name="T27" fmla="*/ 251 h 274"/>
                <a:gd name="T28" fmla="*/ 169 w 355"/>
                <a:gd name="T29" fmla="*/ 251 h 274"/>
                <a:gd name="T30" fmla="*/ 229 w 355"/>
                <a:gd name="T31" fmla="*/ 229 h 274"/>
                <a:gd name="T32" fmla="*/ 267 w 355"/>
                <a:gd name="T33" fmla="*/ 137 h 274"/>
                <a:gd name="T34" fmla="*/ 229 w 355"/>
                <a:gd name="T35" fmla="*/ 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274">
                  <a:moveTo>
                    <a:pt x="169" y="273"/>
                  </a:moveTo>
                  <a:lnTo>
                    <a:pt x="0" y="273"/>
                  </a:lnTo>
                  <a:lnTo>
                    <a:pt x="0" y="251"/>
                  </a:lnTo>
                  <a:lnTo>
                    <a:pt x="44" y="251"/>
                  </a:lnTo>
                  <a:lnTo>
                    <a:pt x="44" y="27"/>
                  </a:lnTo>
                  <a:lnTo>
                    <a:pt x="0" y="27"/>
                  </a:lnTo>
                  <a:lnTo>
                    <a:pt x="0" y="0"/>
                  </a:lnTo>
                  <a:lnTo>
                    <a:pt x="169" y="0"/>
                  </a:lnTo>
                  <a:cubicBezTo>
                    <a:pt x="278" y="0"/>
                    <a:pt x="354" y="60"/>
                    <a:pt x="354" y="137"/>
                  </a:cubicBezTo>
                  <a:cubicBezTo>
                    <a:pt x="354" y="213"/>
                    <a:pt x="278" y="273"/>
                    <a:pt x="169" y="273"/>
                  </a:cubicBezTo>
                  <a:close/>
                  <a:moveTo>
                    <a:pt x="229" y="38"/>
                  </a:moveTo>
                  <a:cubicBezTo>
                    <a:pt x="218" y="27"/>
                    <a:pt x="201" y="27"/>
                    <a:pt x="169" y="27"/>
                  </a:cubicBezTo>
                  <a:lnTo>
                    <a:pt x="130" y="27"/>
                  </a:lnTo>
                  <a:lnTo>
                    <a:pt x="130" y="251"/>
                  </a:lnTo>
                  <a:lnTo>
                    <a:pt x="169" y="251"/>
                  </a:lnTo>
                  <a:cubicBezTo>
                    <a:pt x="201" y="251"/>
                    <a:pt x="218" y="240"/>
                    <a:pt x="229" y="229"/>
                  </a:cubicBezTo>
                  <a:cubicBezTo>
                    <a:pt x="256" y="213"/>
                    <a:pt x="267" y="213"/>
                    <a:pt x="267" y="137"/>
                  </a:cubicBezTo>
                  <a:cubicBezTo>
                    <a:pt x="267" y="76"/>
                    <a:pt x="256" y="60"/>
                    <a:pt x="229"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0" name="Freeform 7"/>
            <p:cNvSpPr>
              <a:spLocks noChangeArrowheads="1"/>
            </p:cNvSpPr>
            <p:nvPr/>
          </p:nvSpPr>
          <p:spPr bwMode="auto">
            <a:xfrm>
              <a:off x="2713038" y="3894138"/>
              <a:ext cx="441325" cy="317500"/>
            </a:xfrm>
            <a:custGeom>
              <a:avLst/>
              <a:gdLst>
                <a:gd name="T0" fmla="*/ 814 w 1225"/>
                <a:gd name="T1" fmla="*/ 880 h 881"/>
                <a:gd name="T2" fmla="*/ 0 w 1225"/>
                <a:gd name="T3" fmla="*/ 880 h 881"/>
                <a:gd name="T4" fmla="*/ 0 w 1225"/>
                <a:gd name="T5" fmla="*/ 841 h 881"/>
                <a:gd name="T6" fmla="*/ 213 w 1225"/>
                <a:gd name="T7" fmla="*/ 841 h 881"/>
                <a:gd name="T8" fmla="*/ 213 w 1225"/>
                <a:gd name="T9" fmla="*/ 49 h 881"/>
                <a:gd name="T10" fmla="*/ 0 w 1225"/>
                <a:gd name="T11" fmla="*/ 49 h 881"/>
                <a:gd name="T12" fmla="*/ 0 w 1225"/>
                <a:gd name="T13" fmla="*/ 0 h 881"/>
                <a:gd name="T14" fmla="*/ 727 w 1225"/>
                <a:gd name="T15" fmla="*/ 0 h 881"/>
                <a:gd name="T16" fmla="*/ 1137 w 1225"/>
                <a:gd name="T17" fmla="*/ 213 h 881"/>
                <a:gd name="T18" fmla="*/ 809 w 1225"/>
                <a:gd name="T19" fmla="*/ 404 h 881"/>
                <a:gd name="T20" fmla="*/ 1224 w 1225"/>
                <a:gd name="T21" fmla="*/ 645 h 881"/>
                <a:gd name="T22" fmla="*/ 814 w 1225"/>
                <a:gd name="T23" fmla="*/ 880 h 881"/>
                <a:gd name="T24" fmla="*/ 645 w 1225"/>
                <a:gd name="T25" fmla="*/ 49 h 881"/>
                <a:gd name="T26" fmla="*/ 470 w 1225"/>
                <a:gd name="T27" fmla="*/ 49 h 881"/>
                <a:gd name="T28" fmla="*/ 470 w 1225"/>
                <a:gd name="T29" fmla="*/ 388 h 881"/>
                <a:gd name="T30" fmla="*/ 689 w 1225"/>
                <a:gd name="T31" fmla="*/ 388 h 881"/>
                <a:gd name="T32" fmla="*/ 913 w 1225"/>
                <a:gd name="T33" fmla="*/ 213 h 881"/>
                <a:gd name="T34" fmla="*/ 645 w 1225"/>
                <a:gd name="T35" fmla="*/ 49 h 881"/>
                <a:gd name="T36" fmla="*/ 683 w 1225"/>
                <a:gd name="T37" fmla="*/ 432 h 881"/>
                <a:gd name="T38" fmla="*/ 470 w 1225"/>
                <a:gd name="T39" fmla="*/ 432 h 881"/>
                <a:gd name="T40" fmla="*/ 470 w 1225"/>
                <a:gd name="T41" fmla="*/ 841 h 881"/>
                <a:gd name="T42" fmla="*/ 689 w 1225"/>
                <a:gd name="T43" fmla="*/ 841 h 881"/>
                <a:gd name="T44" fmla="*/ 984 w 1225"/>
                <a:gd name="T45" fmla="*/ 645 h 881"/>
                <a:gd name="T46" fmla="*/ 683 w 1225"/>
                <a:gd name="T47" fmla="*/ 43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5" h="881">
                  <a:moveTo>
                    <a:pt x="814" y="880"/>
                  </a:moveTo>
                  <a:lnTo>
                    <a:pt x="0" y="880"/>
                  </a:lnTo>
                  <a:lnTo>
                    <a:pt x="0" y="841"/>
                  </a:lnTo>
                  <a:lnTo>
                    <a:pt x="213" y="841"/>
                  </a:lnTo>
                  <a:lnTo>
                    <a:pt x="213" y="49"/>
                  </a:lnTo>
                  <a:lnTo>
                    <a:pt x="0" y="49"/>
                  </a:lnTo>
                  <a:lnTo>
                    <a:pt x="0" y="0"/>
                  </a:lnTo>
                  <a:lnTo>
                    <a:pt x="727" y="0"/>
                  </a:lnTo>
                  <a:cubicBezTo>
                    <a:pt x="962" y="0"/>
                    <a:pt x="1137" y="66"/>
                    <a:pt x="1137" y="213"/>
                  </a:cubicBezTo>
                  <a:cubicBezTo>
                    <a:pt x="1137" y="339"/>
                    <a:pt x="989" y="404"/>
                    <a:pt x="809" y="404"/>
                  </a:cubicBezTo>
                  <a:cubicBezTo>
                    <a:pt x="1027" y="404"/>
                    <a:pt x="1224" y="492"/>
                    <a:pt x="1224" y="645"/>
                  </a:cubicBezTo>
                  <a:cubicBezTo>
                    <a:pt x="1224" y="765"/>
                    <a:pt x="1088" y="880"/>
                    <a:pt x="814" y="880"/>
                  </a:cubicBezTo>
                  <a:close/>
                  <a:moveTo>
                    <a:pt x="645" y="49"/>
                  </a:moveTo>
                  <a:lnTo>
                    <a:pt x="470" y="49"/>
                  </a:lnTo>
                  <a:lnTo>
                    <a:pt x="470" y="388"/>
                  </a:lnTo>
                  <a:lnTo>
                    <a:pt x="689" y="388"/>
                  </a:lnTo>
                  <a:cubicBezTo>
                    <a:pt x="814" y="388"/>
                    <a:pt x="913" y="366"/>
                    <a:pt x="913" y="213"/>
                  </a:cubicBezTo>
                  <a:cubicBezTo>
                    <a:pt x="913" y="66"/>
                    <a:pt x="814" y="49"/>
                    <a:pt x="645" y="49"/>
                  </a:cubicBezTo>
                  <a:close/>
                  <a:moveTo>
                    <a:pt x="683" y="432"/>
                  </a:moveTo>
                  <a:lnTo>
                    <a:pt x="470" y="432"/>
                  </a:lnTo>
                  <a:lnTo>
                    <a:pt x="470" y="841"/>
                  </a:lnTo>
                  <a:lnTo>
                    <a:pt x="689" y="841"/>
                  </a:lnTo>
                  <a:cubicBezTo>
                    <a:pt x="825" y="841"/>
                    <a:pt x="984" y="814"/>
                    <a:pt x="984" y="645"/>
                  </a:cubicBezTo>
                  <a:cubicBezTo>
                    <a:pt x="984" y="453"/>
                    <a:pt x="858" y="432"/>
                    <a:pt x="683" y="432"/>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1" name="Freeform 8"/>
            <p:cNvSpPr>
              <a:spLocks noChangeArrowheads="1"/>
            </p:cNvSpPr>
            <p:nvPr/>
          </p:nvSpPr>
          <p:spPr bwMode="auto">
            <a:xfrm>
              <a:off x="4427538" y="3894138"/>
              <a:ext cx="441325" cy="317500"/>
            </a:xfrm>
            <a:custGeom>
              <a:avLst/>
              <a:gdLst>
                <a:gd name="T0" fmla="*/ 814 w 1225"/>
                <a:gd name="T1" fmla="*/ 880 h 881"/>
                <a:gd name="T2" fmla="*/ 0 w 1225"/>
                <a:gd name="T3" fmla="*/ 880 h 881"/>
                <a:gd name="T4" fmla="*/ 0 w 1225"/>
                <a:gd name="T5" fmla="*/ 841 h 881"/>
                <a:gd name="T6" fmla="*/ 213 w 1225"/>
                <a:gd name="T7" fmla="*/ 841 h 881"/>
                <a:gd name="T8" fmla="*/ 213 w 1225"/>
                <a:gd name="T9" fmla="*/ 49 h 881"/>
                <a:gd name="T10" fmla="*/ 0 w 1225"/>
                <a:gd name="T11" fmla="*/ 49 h 881"/>
                <a:gd name="T12" fmla="*/ 0 w 1225"/>
                <a:gd name="T13" fmla="*/ 0 h 881"/>
                <a:gd name="T14" fmla="*/ 727 w 1225"/>
                <a:gd name="T15" fmla="*/ 0 h 881"/>
                <a:gd name="T16" fmla="*/ 1137 w 1225"/>
                <a:gd name="T17" fmla="*/ 213 h 881"/>
                <a:gd name="T18" fmla="*/ 803 w 1225"/>
                <a:gd name="T19" fmla="*/ 404 h 881"/>
                <a:gd name="T20" fmla="*/ 1224 w 1225"/>
                <a:gd name="T21" fmla="*/ 645 h 881"/>
                <a:gd name="T22" fmla="*/ 814 w 1225"/>
                <a:gd name="T23" fmla="*/ 880 h 881"/>
                <a:gd name="T24" fmla="*/ 639 w 1225"/>
                <a:gd name="T25" fmla="*/ 49 h 881"/>
                <a:gd name="T26" fmla="*/ 465 w 1225"/>
                <a:gd name="T27" fmla="*/ 49 h 881"/>
                <a:gd name="T28" fmla="*/ 465 w 1225"/>
                <a:gd name="T29" fmla="*/ 388 h 881"/>
                <a:gd name="T30" fmla="*/ 689 w 1225"/>
                <a:gd name="T31" fmla="*/ 388 h 881"/>
                <a:gd name="T32" fmla="*/ 913 w 1225"/>
                <a:gd name="T33" fmla="*/ 213 h 881"/>
                <a:gd name="T34" fmla="*/ 639 w 1225"/>
                <a:gd name="T35" fmla="*/ 49 h 881"/>
                <a:gd name="T36" fmla="*/ 678 w 1225"/>
                <a:gd name="T37" fmla="*/ 432 h 881"/>
                <a:gd name="T38" fmla="*/ 465 w 1225"/>
                <a:gd name="T39" fmla="*/ 432 h 881"/>
                <a:gd name="T40" fmla="*/ 465 w 1225"/>
                <a:gd name="T41" fmla="*/ 841 h 881"/>
                <a:gd name="T42" fmla="*/ 689 w 1225"/>
                <a:gd name="T43" fmla="*/ 841 h 881"/>
                <a:gd name="T44" fmla="*/ 967 w 1225"/>
                <a:gd name="T45" fmla="*/ 645 h 881"/>
                <a:gd name="T46" fmla="*/ 678 w 1225"/>
                <a:gd name="T47" fmla="*/ 43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5" h="881">
                  <a:moveTo>
                    <a:pt x="814" y="880"/>
                  </a:moveTo>
                  <a:lnTo>
                    <a:pt x="0" y="880"/>
                  </a:lnTo>
                  <a:lnTo>
                    <a:pt x="0" y="841"/>
                  </a:lnTo>
                  <a:lnTo>
                    <a:pt x="213" y="841"/>
                  </a:lnTo>
                  <a:lnTo>
                    <a:pt x="213" y="49"/>
                  </a:lnTo>
                  <a:lnTo>
                    <a:pt x="0" y="49"/>
                  </a:lnTo>
                  <a:lnTo>
                    <a:pt x="0" y="0"/>
                  </a:lnTo>
                  <a:lnTo>
                    <a:pt x="727" y="0"/>
                  </a:lnTo>
                  <a:cubicBezTo>
                    <a:pt x="962" y="0"/>
                    <a:pt x="1137" y="66"/>
                    <a:pt x="1137" y="213"/>
                  </a:cubicBezTo>
                  <a:cubicBezTo>
                    <a:pt x="1137" y="339"/>
                    <a:pt x="989" y="404"/>
                    <a:pt x="803" y="404"/>
                  </a:cubicBezTo>
                  <a:cubicBezTo>
                    <a:pt x="1027" y="404"/>
                    <a:pt x="1224" y="492"/>
                    <a:pt x="1224" y="645"/>
                  </a:cubicBezTo>
                  <a:cubicBezTo>
                    <a:pt x="1224" y="765"/>
                    <a:pt x="1087" y="880"/>
                    <a:pt x="814" y="880"/>
                  </a:cubicBezTo>
                  <a:close/>
                  <a:moveTo>
                    <a:pt x="639" y="49"/>
                  </a:moveTo>
                  <a:lnTo>
                    <a:pt x="465" y="49"/>
                  </a:lnTo>
                  <a:lnTo>
                    <a:pt x="465" y="388"/>
                  </a:lnTo>
                  <a:lnTo>
                    <a:pt x="689" y="388"/>
                  </a:lnTo>
                  <a:cubicBezTo>
                    <a:pt x="814" y="388"/>
                    <a:pt x="913" y="366"/>
                    <a:pt x="913" y="213"/>
                  </a:cubicBezTo>
                  <a:cubicBezTo>
                    <a:pt x="913" y="66"/>
                    <a:pt x="814" y="49"/>
                    <a:pt x="639" y="49"/>
                  </a:cubicBezTo>
                  <a:close/>
                  <a:moveTo>
                    <a:pt x="678" y="432"/>
                  </a:moveTo>
                  <a:lnTo>
                    <a:pt x="465" y="432"/>
                  </a:lnTo>
                  <a:lnTo>
                    <a:pt x="465" y="841"/>
                  </a:lnTo>
                  <a:lnTo>
                    <a:pt x="689" y="841"/>
                  </a:lnTo>
                  <a:cubicBezTo>
                    <a:pt x="825" y="841"/>
                    <a:pt x="967" y="814"/>
                    <a:pt x="967" y="645"/>
                  </a:cubicBezTo>
                  <a:cubicBezTo>
                    <a:pt x="967" y="453"/>
                    <a:pt x="853" y="432"/>
                    <a:pt x="678" y="432"/>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2" name="Freeform 9"/>
            <p:cNvSpPr>
              <a:spLocks noChangeArrowheads="1"/>
            </p:cNvSpPr>
            <p:nvPr/>
          </p:nvSpPr>
          <p:spPr bwMode="auto">
            <a:xfrm>
              <a:off x="3241675" y="3894138"/>
              <a:ext cx="527050" cy="327025"/>
            </a:xfrm>
            <a:custGeom>
              <a:avLst/>
              <a:gdLst>
                <a:gd name="T0" fmla="*/ 1240 w 1465"/>
                <a:gd name="T1" fmla="*/ 49 h 908"/>
                <a:gd name="T2" fmla="*/ 1240 w 1465"/>
                <a:gd name="T3" fmla="*/ 590 h 908"/>
                <a:gd name="T4" fmla="*/ 759 w 1465"/>
                <a:gd name="T5" fmla="*/ 907 h 908"/>
                <a:gd name="T6" fmla="*/ 213 w 1465"/>
                <a:gd name="T7" fmla="*/ 601 h 908"/>
                <a:gd name="T8" fmla="*/ 213 w 1465"/>
                <a:gd name="T9" fmla="*/ 49 h 908"/>
                <a:gd name="T10" fmla="*/ 0 w 1465"/>
                <a:gd name="T11" fmla="*/ 49 h 908"/>
                <a:gd name="T12" fmla="*/ 0 w 1465"/>
                <a:gd name="T13" fmla="*/ 0 h 908"/>
                <a:gd name="T14" fmla="*/ 688 w 1465"/>
                <a:gd name="T15" fmla="*/ 0 h 908"/>
                <a:gd name="T16" fmla="*/ 688 w 1465"/>
                <a:gd name="T17" fmla="*/ 49 h 908"/>
                <a:gd name="T18" fmla="*/ 464 w 1465"/>
                <a:gd name="T19" fmla="*/ 49 h 908"/>
                <a:gd name="T20" fmla="*/ 464 w 1465"/>
                <a:gd name="T21" fmla="*/ 601 h 908"/>
                <a:gd name="T22" fmla="*/ 803 w 1465"/>
                <a:gd name="T23" fmla="*/ 841 h 908"/>
                <a:gd name="T24" fmla="*/ 1191 w 1465"/>
                <a:gd name="T25" fmla="*/ 590 h 908"/>
                <a:gd name="T26" fmla="*/ 1191 w 1465"/>
                <a:gd name="T27" fmla="*/ 49 h 908"/>
                <a:gd name="T28" fmla="*/ 972 w 1465"/>
                <a:gd name="T29" fmla="*/ 49 h 908"/>
                <a:gd name="T30" fmla="*/ 972 w 1465"/>
                <a:gd name="T31" fmla="*/ 0 h 908"/>
                <a:gd name="T32" fmla="*/ 1464 w 1465"/>
                <a:gd name="T33" fmla="*/ 0 h 908"/>
                <a:gd name="T34" fmla="*/ 1464 w 1465"/>
                <a:gd name="T35" fmla="*/ 49 h 908"/>
                <a:gd name="T36" fmla="*/ 1240 w 1465"/>
                <a:gd name="T3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5" h="908">
                  <a:moveTo>
                    <a:pt x="1240" y="49"/>
                  </a:moveTo>
                  <a:lnTo>
                    <a:pt x="1240" y="590"/>
                  </a:lnTo>
                  <a:cubicBezTo>
                    <a:pt x="1240" y="814"/>
                    <a:pt x="1054" y="907"/>
                    <a:pt x="759" y="907"/>
                  </a:cubicBezTo>
                  <a:cubicBezTo>
                    <a:pt x="546" y="907"/>
                    <a:pt x="213" y="852"/>
                    <a:pt x="213" y="601"/>
                  </a:cubicBezTo>
                  <a:lnTo>
                    <a:pt x="213" y="49"/>
                  </a:lnTo>
                  <a:lnTo>
                    <a:pt x="0" y="49"/>
                  </a:lnTo>
                  <a:lnTo>
                    <a:pt x="0" y="0"/>
                  </a:lnTo>
                  <a:lnTo>
                    <a:pt x="688" y="0"/>
                  </a:lnTo>
                  <a:lnTo>
                    <a:pt x="688" y="49"/>
                  </a:lnTo>
                  <a:lnTo>
                    <a:pt x="464" y="49"/>
                  </a:lnTo>
                  <a:lnTo>
                    <a:pt x="464" y="601"/>
                  </a:lnTo>
                  <a:cubicBezTo>
                    <a:pt x="464" y="814"/>
                    <a:pt x="639" y="841"/>
                    <a:pt x="803" y="841"/>
                  </a:cubicBezTo>
                  <a:cubicBezTo>
                    <a:pt x="1010" y="841"/>
                    <a:pt x="1191" y="776"/>
                    <a:pt x="1191" y="590"/>
                  </a:cubicBezTo>
                  <a:lnTo>
                    <a:pt x="1191" y="49"/>
                  </a:lnTo>
                  <a:lnTo>
                    <a:pt x="972" y="49"/>
                  </a:lnTo>
                  <a:lnTo>
                    <a:pt x="972" y="0"/>
                  </a:lnTo>
                  <a:lnTo>
                    <a:pt x="1464" y="0"/>
                  </a:lnTo>
                  <a:lnTo>
                    <a:pt x="1464" y="49"/>
                  </a:lnTo>
                  <a:lnTo>
                    <a:pt x="1240" y="4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3" name="Freeform 10"/>
            <p:cNvSpPr>
              <a:spLocks noChangeArrowheads="1"/>
            </p:cNvSpPr>
            <p:nvPr/>
          </p:nvSpPr>
          <p:spPr bwMode="auto">
            <a:xfrm>
              <a:off x="3836988" y="3894138"/>
              <a:ext cx="522287" cy="327025"/>
            </a:xfrm>
            <a:custGeom>
              <a:avLst/>
              <a:gdLst>
                <a:gd name="T0" fmla="*/ 1279 w 1449"/>
                <a:gd name="T1" fmla="*/ 907 h 908"/>
                <a:gd name="T2" fmla="*/ 962 w 1449"/>
                <a:gd name="T3" fmla="*/ 656 h 908"/>
                <a:gd name="T4" fmla="*/ 962 w 1449"/>
                <a:gd name="T5" fmla="*/ 601 h 908"/>
                <a:gd name="T6" fmla="*/ 721 w 1449"/>
                <a:gd name="T7" fmla="*/ 443 h 908"/>
                <a:gd name="T8" fmla="*/ 470 w 1449"/>
                <a:gd name="T9" fmla="*/ 443 h 908"/>
                <a:gd name="T10" fmla="*/ 470 w 1449"/>
                <a:gd name="T11" fmla="*/ 841 h 908"/>
                <a:gd name="T12" fmla="*/ 672 w 1449"/>
                <a:gd name="T13" fmla="*/ 841 h 908"/>
                <a:gd name="T14" fmla="*/ 672 w 1449"/>
                <a:gd name="T15" fmla="*/ 880 h 908"/>
                <a:gd name="T16" fmla="*/ 0 w 1449"/>
                <a:gd name="T17" fmla="*/ 880 h 908"/>
                <a:gd name="T18" fmla="*/ 0 w 1449"/>
                <a:gd name="T19" fmla="*/ 841 h 908"/>
                <a:gd name="T20" fmla="*/ 213 w 1449"/>
                <a:gd name="T21" fmla="*/ 841 h 908"/>
                <a:gd name="T22" fmla="*/ 213 w 1449"/>
                <a:gd name="T23" fmla="*/ 49 h 908"/>
                <a:gd name="T24" fmla="*/ 0 w 1449"/>
                <a:gd name="T25" fmla="*/ 49 h 908"/>
                <a:gd name="T26" fmla="*/ 0 w 1449"/>
                <a:gd name="T27" fmla="*/ 0 h 908"/>
                <a:gd name="T28" fmla="*/ 749 w 1449"/>
                <a:gd name="T29" fmla="*/ 0 h 908"/>
                <a:gd name="T30" fmla="*/ 1164 w 1449"/>
                <a:gd name="T31" fmla="*/ 219 h 908"/>
                <a:gd name="T32" fmla="*/ 836 w 1449"/>
                <a:gd name="T33" fmla="*/ 426 h 908"/>
                <a:gd name="T34" fmla="*/ 1224 w 1449"/>
                <a:gd name="T35" fmla="*/ 667 h 908"/>
                <a:gd name="T36" fmla="*/ 1224 w 1449"/>
                <a:gd name="T37" fmla="*/ 765 h 908"/>
                <a:gd name="T38" fmla="*/ 1322 w 1449"/>
                <a:gd name="T39" fmla="*/ 858 h 908"/>
                <a:gd name="T40" fmla="*/ 1415 w 1449"/>
                <a:gd name="T41" fmla="*/ 820 h 908"/>
                <a:gd name="T42" fmla="*/ 1448 w 1449"/>
                <a:gd name="T43" fmla="*/ 858 h 908"/>
                <a:gd name="T44" fmla="*/ 1279 w 1449"/>
                <a:gd name="T45" fmla="*/ 907 h 908"/>
                <a:gd name="T46" fmla="*/ 650 w 1449"/>
                <a:gd name="T47" fmla="*/ 49 h 908"/>
                <a:gd name="T48" fmla="*/ 470 w 1449"/>
                <a:gd name="T49" fmla="*/ 49 h 908"/>
                <a:gd name="T50" fmla="*/ 470 w 1449"/>
                <a:gd name="T51" fmla="*/ 393 h 908"/>
                <a:gd name="T52" fmla="*/ 661 w 1449"/>
                <a:gd name="T53" fmla="*/ 393 h 908"/>
                <a:gd name="T54" fmla="*/ 913 w 1449"/>
                <a:gd name="T55" fmla="*/ 219 h 908"/>
                <a:gd name="T56" fmla="*/ 650 w 1449"/>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9" h="908">
                  <a:moveTo>
                    <a:pt x="1279" y="907"/>
                  </a:moveTo>
                  <a:cubicBezTo>
                    <a:pt x="1137" y="907"/>
                    <a:pt x="962" y="841"/>
                    <a:pt x="962" y="656"/>
                  </a:cubicBezTo>
                  <a:lnTo>
                    <a:pt x="962" y="601"/>
                  </a:lnTo>
                  <a:cubicBezTo>
                    <a:pt x="962" y="492"/>
                    <a:pt x="863" y="443"/>
                    <a:pt x="721" y="443"/>
                  </a:cubicBezTo>
                  <a:lnTo>
                    <a:pt x="470" y="443"/>
                  </a:lnTo>
                  <a:lnTo>
                    <a:pt x="470" y="841"/>
                  </a:lnTo>
                  <a:lnTo>
                    <a:pt x="672" y="841"/>
                  </a:lnTo>
                  <a:lnTo>
                    <a:pt x="672" y="880"/>
                  </a:lnTo>
                  <a:lnTo>
                    <a:pt x="0" y="880"/>
                  </a:lnTo>
                  <a:lnTo>
                    <a:pt x="0" y="841"/>
                  </a:lnTo>
                  <a:lnTo>
                    <a:pt x="213" y="841"/>
                  </a:lnTo>
                  <a:lnTo>
                    <a:pt x="213" y="49"/>
                  </a:lnTo>
                  <a:lnTo>
                    <a:pt x="0" y="49"/>
                  </a:lnTo>
                  <a:lnTo>
                    <a:pt x="0" y="0"/>
                  </a:lnTo>
                  <a:lnTo>
                    <a:pt x="749" y="0"/>
                  </a:lnTo>
                  <a:cubicBezTo>
                    <a:pt x="1011" y="0"/>
                    <a:pt x="1164" y="93"/>
                    <a:pt x="1164" y="219"/>
                  </a:cubicBezTo>
                  <a:cubicBezTo>
                    <a:pt x="1164" y="339"/>
                    <a:pt x="1027" y="426"/>
                    <a:pt x="836" y="426"/>
                  </a:cubicBezTo>
                  <a:cubicBezTo>
                    <a:pt x="1109" y="426"/>
                    <a:pt x="1224" y="541"/>
                    <a:pt x="1224" y="667"/>
                  </a:cubicBezTo>
                  <a:lnTo>
                    <a:pt x="1224" y="765"/>
                  </a:lnTo>
                  <a:cubicBezTo>
                    <a:pt x="1224" y="820"/>
                    <a:pt x="1251" y="858"/>
                    <a:pt x="1322" y="858"/>
                  </a:cubicBezTo>
                  <a:cubicBezTo>
                    <a:pt x="1366" y="858"/>
                    <a:pt x="1399" y="841"/>
                    <a:pt x="1415" y="820"/>
                  </a:cubicBezTo>
                  <a:lnTo>
                    <a:pt x="1448" y="858"/>
                  </a:lnTo>
                  <a:cubicBezTo>
                    <a:pt x="1410" y="891"/>
                    <a:pt x="1361" y="907"/>
                    <a:pt x="1279" y="907"/>
                  </a:cubicBezTo>
                  <a:close/>
                  <a:moveTo>
                    <a:pt x="650" y="49"/>
                  </a:moveTo>
                  <a:lnTo>
                    <a:pt x="470" y="49"/>
                  </a:lnTo>
                  <a:lnTo>
                    <a:pt x="470" y="393"/>
                  </a:lnTo>
                  <a:lnTo>
                    <a:pt x="661" y="393"/>
                  </a:lnTo>
                  <a:cubicBezTo>
                    <a:pt x="809" y="393"/>
                    <a:pt x="913" y="366"/>
                    <a:pt x="913" y="219"/>
                  </a:cubicBezTo>
                  <a:cubicBezTo>
                    <a:pt x="913" y="87"/>
                    <a:pt x="836"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4" name="Freeform 11"/>
            <p:cNvSpPr>
              <a:spLocks noChangeArrowheads="1"/>
            </p:cNvSpPr>
            <p:nvPr/>
          </p:nvSpPr>
          <p:spPr bwMode="auto">
            <a:xfrm>
              <a:off x="6135688" y="3894138"/>
              <a:ext cx="519112" cy="327025"/>
            </a:xfrm>
            <a:custGeom>
              <a:avLst/>
              <a:gdLst>
                <a:gd name="T0" fmla="*/ 1279 w 1444"/>
                <a:gd name="T1" fmla="*/ 907 h 908"/>
                <a:gd name="T2" fmla="*/ 967 w 1444"/>
                <a:gd name="T3" fmla="*/ 656 h 908"/>
                <a:gd name="T4" fmla="*/ 967 w 1444"/>
                <a:gd name="T5" fmla="*/ 601 h 908"/>
                <a:gd name="T6" fmla="*/ 716 w 1444"/>
                <a:gd name="T7" fmla="*/ 443 h 908"/>
                <a:gd name="T8" fmla="*/ 465 w 1444"/>
                <a:gd name="T9" fmla="*/ 443 h 908"/>
                <a:gd name="T10" fmla="*/ 465 w 1444"/>
                <a:gd name="T11" fmla="*/ 841 h 908"/>
                <a:gd name="T12" fmla="*/ 667 w 1444"/>
                <a:gd name="T13" fmla="*/ 841 h 908"/>
                <a:gd name="T14" fmla="*/ 667 w 1444"/>
                <a:gd name="T15" fmla="*/ 880 h 908"/>
                <a:gd name="T16" fmla="*/ 0 w 1444"/>
                <a:gd name="T17" fmla="*/ 880 h 908"/>
                <a:gd name="T18" fmla="*/ 0 w 1444"/>
                <a:gd name="T19" fmla="*/ 841 h 908"/>
                <a:gd name="T20" fmla="*/ 213 w 1444"/>
                <a:gd name="T21" fmla="*/ 841 h 908"/>
                <a:gd name="T22" fmla="*/ 213 w 1444"/>
                <a:gd name="T23" fmla="*/ 49 h 908"/>
                <a:gd name="T24" fmla="*/ 0 w 1444"/>
                <a:gd name="T25" fmla="*/ 49 h 908"/>
                <a:gd name="T26" fmla="*/ 0 w 1444"/>
                <a:gd name="T27" fmla="*/ 0 h 908"/>
                <a:gd name="T28" fmla="*/ 754 w 1444"/>
                <a:gd name="T29" fmla="*/ 0 h 908"/>
                <a:gd name="T30" fmla="*/ 1169 w 1444"/>
                <a:gd name="T31" fmla="*/ 219 h 908"/>
                <a:gd name="T32" fmla="*/ 831 w 1444"/>
                <a:gd name="T33" fmla="*/ 426 h 908"/>
                <a:gd name="T34" fmla="*/ 1219 w 1444"/>
                <a:gd name="T35" fmla="*/ 667 h 908"/>
                <a:gd name="T36" fmla="*/ 1219 w 1444"/>
                <a:gd name="T37" fmla="*/ 765 h 908"/>
                <a:gd name="T38" fmla="*/ 1317 w 1444"/>
                <a:gd name="T39" fmla="*/ 858 h 908"/>
                <a:gd name="T40" fmla="*/ 1426 w 1444"/>
                <a:gd name="T41" fmla="*/ 820 h 908"/>
                <a:gd name="T42" fmla="*/ 1443 w 1444"/>
                <a:gd name="T43" fmla="*/ 858 h 908"/>
                <a:gd name="T44" fmla="*/ 1279 w 1444"/>
                <a:gd name="T45" fmla="*/ 907 h 908"/>
                <a:gd name="T46" fmla="*/ 650 w 1444"/>
                <a:gd name="T47" fmla="*/ 49 h 908"/>
                <a:gd name="T48" fmla="*/ 465 w 1444"/>
                <a:gd name="T49" fmla="*/ 49 h 908"/>
                <a:gd name="T50" fmla="*/ 465 w 1444"/>
                <a:gd name="T51" fmla="*/ 393 h 908"/>
                <a:gd name="T52" fmla="*/ 656 w 1444"/>
                <a:gd name="T53" fmla="*/ 393 h 908"/>
                <a:gd name="T54" fmla="*/ 918 w 1444"/>
                <a:gd name="T55" fmla="*/ 219 h 908"/>
                <a:gd name="T56" fmla="*/ 650 w 1444"/>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4" h="908">
                  <a:moveTo>
                    <a:pt x="1279" y="907"/>
                  </a:moveTo>
                  <a:cubicBezTo>
                    <a:pt x="1131" y="907"/>
                    <a:pt x="967" y="841"/>
                    <a:pt x="967" y="656"/>
                  </a:cubicBezTo>
                  <a:lnTo>
                    <a:pt x="967" y="601"/>
                  </a:lnTo>
                  <a:cubicBezTo>
                    <a:pt x="967" y="492"/>
                    <a:pt x="863" y="443"/>
                    <a:pt x="716" y="443"/>
                  </a:cubicBezTo>
                  <a:lnTo>
                    <a:pt x="465" y="443"/>
                  </a:lnTo>
                  <a:lnTo>
                    <a:pt x="465" y="841"/>
                  </a:lnTo>
                  <a:lnTo>
                    <a:pt x="667" y="841"/>
                  </a:lnTo>
                  <a:lnTo>
                    <a:pt x="667" y="880"/>
                  </a:lnTo>
                  <a:lnTo>
                    <a:pt x="0" y="880"/>
                  </a:lnTo>
                  <a:lnTo>
                    <a:pt x="0" y="841"/>
                  </a:lnTo>
                  <a:lnTo>
                    <a:pt x="213" y="841"/>
                  </a:lnTo>
                  <a:lnTo>
                    <a:pt x="213" y="49"/>
                  </a:lnTo>
                  <a:lnTo>
                    <a:pt x="0" y="49"/>
                  </a:lnTo>
                  <a:lnTo>
                    <a:pt x="0" y="0"/>
                  </a:lnTo>
                  <a:lnTo>
                    <a:pt x="754" y="0"/>
                  </a:lnTo>
                  <a:cubicBezTo>
                    <a:pt x="1006" y="0"/>
                    <a:pt x="1169" y="93"/>
                    <a:pt x="1169" y="219"/>
                  </a:cubicBezTo>
                  <a:cubicBezTo>
                    <a:pt x="1169" y="339"/>
                    <a:pt x="1027" y="426"/>
                    <a:pt x="831" y="426"/>
                  </a:cubicBezTo>
                  <a:cubicBezTo>
                    <a:pt x="1115" y="426"/>
                    <a:pt x="1219" y="541"/>
                    <a:pt x="1219" y="667"/>
                  </a:cubicBezTo>
                  <a:lnTo>
                    <a:pt x="1219" y="765"/>
                  </a:lnTo>
                  <a:cubicBezTo>
                    <a:pt x="1219" y="820"/>
                    <a:pt x="1257" y="858"/>
                    <a:pt x="1317" y="858"/>
                  </a:cubicBezTo>
                  <a:cubicBezTo>
                    <a:pt x="1366" y="858"/>
                    <a:pt x="1394" y="841"/>
                    <a:pt x="1426" y="820"/>
                  </a:cubicBezTo>
                  <a:lnTo>
                    <a:pt x="1443" y="858"/>
                  </a:lnTo>
                  <a:cubicBezTo>
                    <a:pt x="1404" y="891"/>
                    <a:pt x="1355" y="907"/>
                    <a:pt x="1279" y="907"/>
                  </a:cubicBezTo>
                  <a:close/>
                  <a:moveTo>
                    <a:pt x="650" y="49"/>
                  </a:moveTo>
                  <a:lnTo>
                    <a:pt x="465" y="49"/>
                  </a:lnTo>
                  <a:lnTo>
                    <a:pt x="465" y="393"/>
                  </a:lnTo>
                  <a:lnTo>
                    <a:pt x="656" y="393"/>
                  </a:lnTo>
                  <a:cubicBezTo>
                    <a:pt x="803" y="393"/>
                    <a:pt x="918" y="366"/>
                    <a:pt x="918" y="219"/>
                  </a:cubicBezTo>
                  <a:cubicBezTo>
                    <a:pt x="918" y="87"/>
                    <a:pt x="831"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5" name="Freeform 12"/>
            <p:cNvSpPr>
              <a:spLocks noChangeArrowheads="1"/>
            </p:cNvSpPr>
            <p:nvPr/>
          </p:nvSpPr>
          <p:spPr bwMode="auto">
            <a:xfrm>
              <a:off x="5545138" y="3894138"/>
              <a:ext cx="517525" cy="327025"/>
            </a:xfrm>
            <a:custGeom>
              <a:avLst/>
              <a:gdLst>
                <a:gd name="T0" fmla="*/ 1279 w 1438"/>
                <a:gd name="T1" fmla="*/ 907 h 908"/>
                <a:gd name="T2" fmla="*/ 962 w 1438"/>
                <a:gd name="T3" fmla="*/ 656 h 908"/>
                <a:gd name="T4" fmla="*/ 962 w 1438"/>
                <a:gd name="T5" fmla="*/ 601 h 908"/>
                <a:gd name="T6" fmla="*/ 710 w 1438"/>
                <a:gd name="T7" fmla="*/ 443 h 908"/>
                <a:gd name="T8" fmla="*/ 464 w 1438"/>
                <a:gd name="T9" fmla="*/ 443 h 908"/>
                <a:gd name="T10" fmla="*/ 464 w 1438"/>
                <a:gd name="T11" fmla="*/ 841 h 908"/>
                <a:gd name="T12" fmla="*/ 672 w 1438"/>
                <a:gd name="T13" fmla="*/ 841 h 908"/>
                <a:gd name="T14" fmla="*/ 672 w 1438"/>
                <a:gd name="T15" fmla="*/ 880 h 908"/>
                <a:gd name="T16" fmla="*/ 0 w 1438"/>
                <a:gd name="T17" fmla="*/ 880 h 908"/>
                <a:gd name="T18" fmla="*/ 0 w 1438"/>
                <a:gd name="T19" fmla="*/ 841 h 908"/>
                <a:gd name="T20" fmla="*/ 213 w 1438"/>
                <a:gd name="T21" fmla="*/ 841 h 908"/>
                <a:gd name="T22" fmla="*/ 213 w 1438"/>
                <a:gd name="T23" fmla="*/ 49 h 908"/>
                <a:gd name="T24" fmla="*/ 0 w 1438"/>
                <a:gd name="T25" fmla="*/ 49 h 908"/>
                <a:gd name="T26" fmla="*/ 0 w 1438"/>
                <a:gd name="T27" fmla="*/ 0 h 908"/>
                <a:gd name="T28" fmla="*/ 749 w 1438"/>
                <a:gd name="T29" fmla="*/ 0 h 908"/>
                <a:gd name="T30" fmla="*/ 1164 w 1438"/>
                <a:gd name="T31" fmla="*/ 219 h 908"/>
                <a:gd name="T32" fmla="*/ 836 w 1438"/>
                <a:gd name="T33" fmla="*/ 426 h 908"/>
                <a:gd name="T34" fmla="*/ 1224 w 1438"/>
                <a:gd name="T35" fmla="*/ 667 h 908"/>
                <a:gd name="T36" fmla="*/ 1224 w 1438"/>
                <a:gd name="T37" fmla="*/ 765 h 908"/>
                <a:gd name="T38" fmla="*/ 1317 w 1438"/>
                <a:gd name="T39" fmla="*/ 858 h 908"/>
                <a:gd name="T40" fmla="*/ 1415 w 1438"/>
                <a:gd name="T41" fmla="*/ 820 h 908"/>
                <a:gd name="T42" fmla="*/ 1437 w 1438"/>
                <a:gd name="T43" fmla="*/ 858 h 908"/>
                <a:gd name="T44" fmla="*/ 1279 w 1438"/>
                <a:gd name="T45" fmla="*/ 907 h 908"/>
                <a:gd name="T46" fmla="*/ 650 w 1438"/>
                <a:gd name="T47" fmla="*/ 49 h 908"/>
                <a:gd name="T48" fmla="*/ 465 w 1438"/>
                <a:gd name="T49" fmla="*/ 49 h 908"/>
                <a:gd name="T50" fmla="*/ 465 w 1438"/>
                <a:gd name="T51" fmla="*/ 393 h 908"/>
                <a:gd name="T52" fmla="*/ 661 w 1438"/>
                <a:gd name="T53" fmla="*/ 393 h 908"/>
                <a:gd name="T54" fmla="*/ 913 w 1438"/>
                <a:gd name="T55" fmla="*/ 219 h 908"/>
                <a:gd name="T56" fmla="*/ 650 w 1438"/>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38" h="908">
                  <a:moveTo>
                    <a:pt x="1279" y="907"/>
                  </a:moveTo>
                  <a:cubicBezTo>
                    <a:pt x="1137" y="907"/>
                    <a:pt x="962" y="841"/>
                    <a:pt x="962" y="656"/>
                  </a:cubicBezTo>
                  <a:lnTo>
                    <a:pt x="962" y="601"/>
                  </a:lnTo>
                  <a:cubicBezTo>
                    <a:pt x="962" y="492"/>
                    <a:pt x="852" y="443"/>
                    <a:pt x="710" y="443"/>
                  </a:cubicBezTo>
                  <a:lnTo>
                    <a:pt x="464" y="443"/>
                  </a:lnTo>
                  <a:lnTo>
                    <a:pt x="464" y="841"/>
                  </a:lnTo>
                  <a:lnTo>
                    <a:pt x="672" y="841"/>
                  </a:lnTo>
                  <a:lnTo>
                    <a:pt x="672" y="880"/>
                  </a:lnTo>
                  <a:lnTo>
                    <a:pt x="0" y="880"/>
                  </a:lnTo>
                  <a:lnTo>
                    <a:pt x="0" y="841"/>
                  </a:lnTo>
                  <a:lnTo>
                    <a:pt x="213" y="841"/>
                  </a:lnTo>
                  <a:lnTo>
                    <a:pt x="213" y="49"/>
                  </a:lnTo>
                  <a:lnTo>
                    <a:pt x="0" y="49"/>
                  </a:lnTo>
                  <a:lnTo>
                    <a:pt x="0" y="0"/>
                  </a:lnTo>
                  <a:lnTo>
                    <a:pt x="749" y="0"/>
                  </a:lnTo>
                  <a:cubicBezTo>
                    <a:pt x="1011" y="0"/>
                    <a:pt x="1164" y="93"/>
                    <a:pt x="1164" y="219"/>
                  </a:cubicBezTo>
                  <a:cubicBezTo>
                    <a:pt x="1164" y="339"/>
                    <a:pt x="1016" y="426"/>
                    <a:pt x="836" y="426"/>
                  </a:cubicBezTo>
                  <a:cubicBezTo>
                    <a:pt x="1104" y="426"/>
                    <a:pt x="1224" y="541"/>
                    <a:pt x="1224" y="667"/>
                  </a:cubicBezTo>
                  <a:lnTo>
                    <a:pt x="1224" y="765"/>
                  </a:lnTo>
                  <a:cubicBezTo>
                    <a:pt x="1224" y="820"/>
                    <a:pt x="1251" y="858"/>
                    <a:pt x="1317" y="858"/>
                  </a:cubicBezTo>
                  <a:cubicBezTo>
                    <a:pt x="1366" y="858"/>
                    <a:pt x="1399" y="841"/>
                    <a:pt x="1415" y="820"/>
                  </a:cubicBezTo>
                  <a:lnTo>
                    <a:pt x="1437" y="858"/>
                  </a:lnTo>
                  <a:cubicBezTo>
                    <a:pt x="1399" y="891"/>
                    <a:pt x="1355" y="907"/>
                    <a:pt x="1279" y="907"/>
                  </a:cubicBezTo>
                  <a:close/>
                  <a:moveTo>
                    <a:pt x="650" y="49"/>
                  </a:moveTo>
                  <a:lnTo>
                    <a:pt x="465" y="49"/>
                  </a:lnTo>
                  <a:lnTo>
                    <a:pt x="465" y="393"/>
                  </a:lnTo>
                  <a:lnTo>
                    <a:pt x="661" y="393"/>
                  </a:lnTo>
                  <a:cubicBezTo>
                    <a:pt x="803" y="393"/>
                    <a:pt x="913" y="366"/>
                    <a:pt x="913" y="219"/>
                  </a:cubicBezTo>
                  <a:cubicBezTo>
                    <a:pt x="913" y="87"/>
                    <a:pt x="825"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6" name="Freeform 13"/>
            <p:cNvSpPr>
              <a:spLocks noChangeArrowheads="1"/>
            </p:cNvSpPr>
            <p:nvPr/>
          </p:nvSpPr>
          <p:spPr bwMode="auto">
            <a:xfrm>
              <a:off x="4972050" y="3894138"/>
              <a:ext cx="452438" cy="317500"/>
            </a:xfrm>
            <a:custGeom>
              <a:avLst/>
              <a:gdLst>
                <a:gd name="T0" fmla="*/ 0 w 1256"/>
                <a:gd name="T1" fmla="*/ 880 h 881"/>
                <a:gd name="T2" fmla="*/ 0 w 1256"/>
                <a:gd name="T3" fmla="*/ 841 h 881"/>
                <a:gd name="T4" fmla="*/ 218 w 1256"/>
                <a:gd name="T5" fmla="*/ 841 h 881"/>
                <a:gd name="T6" fmla="*/ 218 w 1256"/>
                <a:gd name="T7" fmla="*/ 49 h 881"/>
                <a:gd name="T8" fmla="*/ 0 w 1256"/>
                <a:gd name="T9" fmla="*/ 49 h 881"/>
                <a:gd name="T10" fmla="*/ 0 w 1256"/>
                <a:gd name="T11" fmla="*/ 0 h 881"/>
                <a:gd name="T12" fmla="*/ 1168 w 1256"/>
                <a:gd name="T13" fmla="*/ 0 h 881"/>
                <a:gd name="T14" fmla="*/ 1168 w 1256"/>
                <a:gd name="T15" fmla="*/ 279 h 881"/>
                <a:gd name="T16" fmla="*/ 1119 w 1256"/>
                <a:gd name="T17" fmla="*/ 279 h 881"/>
                <a:gd name="T18" fmla="*/ 813 w 1256"/>
                <a:gd name="T19" fmla="*/ 49 h 881"/>
                <a:gd name="T20" fmla="*/ 463 w 1256"/>
                <a:gd name="T21" fmla="*/ 49 h 881"/>
                <a:gd name="T22" fmla="*/ 463 w 1256"/>
                <a:gd name="T23" fmla="*/ 404 h 881"/>
                <a:gd name="T24" fmla="*/ 600 w 1256"/>
                <a:gd name="T25" fmla="*/ 404 h 881"/>
                <a:gd name="T26" fmla="*/ 813 w 1256"/>
                <a:gd name="T27" fmla="*/ 240 h 881"/>
                <a:gd name="T28" fmla="*/ 862 w 1256"/>
                <a:gd name="T29" fmla="*/ 240 h 881"/>
                <a:gd name="T30" fmla="*/ 862 w 1256"/>
                <a:gd name="T31" fmla="*/ 617 h 881"/>
                <a:gd name="T32" fmla="*/ 813 w 1256"/>
                <a:gd name="T33" fmla="*/ 617 h 881"/>
                <a:gd name="T34" fmla="*/ 600 w 1256"/>
                <a:gd name="T35" fmla="*/ 453 h 881"/>
                <a:gd name="T36" fmla="*/ 463 w 1256"/>
                <a:gd name="T37" fmla="*/ 453 h 881"/>
                <a:gd name="T38" fmla="*/ 463 w 1256"/>
                <a:gd name="T39" fmla="*/ 841 h 881"/>
                <a:gd name="T40" fmla="*/ 818 w 1256"/>
                <a:gd name="T41" fmla="*/ 841 h 881"/>
                <a:gd name="T42" fmla="*/ 1206 w 1256"/>
                <a:gd name="T43" fmla="*/ 579 h 881"/>
                <a:gd name="T44" fmla="*/ 1255 w 1256"/>
                <a:gd name="T45" fmla="*/ 579 h 881"/>
                <a:gd name="T46" fmla="*/ 1255 w 1256"/>
                <a:gd name="T47" fmla="*/ 880 h 881"/>
                <a:gd name="T48" fmla="*/ 0 w 1256"/>
                <a:gd name="T49" fmla="*/ 88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6" h="881">
                  <a:moveTo>
                    <a:pt x="0" y="880"/>
                  </a:moveTo>
                  <a:lnTo>
                    <a:pt x="0" y="841"/>
                  </a:lnTo>
                  <a:lnTo>
                    <a:pt x="218" y="841"/>
                  </a:lnTo>
                  <a:lnTo>
                    <a:pt x="218" y="49"/>
                  </a:lnTo>
                  <a:lnTo>
                    <a:pt x="0" y="49"/>
                  </a:lnTo>
                  <a:lnTo>
                    <a:pt x="0" y="0"/>
                  </a:lnTo>
                  <a:lnTo>
                    <a:pt x="1168" y="0"/>
                  </a:lnTo>
                  <a:lnTo>
                    <a:pt x="1168" y="279"/>
                  </a:lnTo>
                  <a:lnTo>
                    <a:pt x="1119" y="279"/>
                  </a:lnTo>
                  <a:cubicBezTo>
                    <a:pt x="1119" y="164"/>
                    <a:pt x="1031" y="49"/>
                    <a:pt x="813" y="49"/>
                  </a:cubicBezTo>
                  <a:lnTo>
                    <a:pt x="463" y="49"/>
                  </a:lnTo>
                  <a:lnTo>
                    <a:pt x="463" y="404"/>
                  </a:lnTo>
                  <a:lnTo>
                    <a:pt x="600" y="404"/>
                  </a:lnTo>
                  <a:cubicBezTo>
                    <a:pt x="764" y="404"/>
                    <a:pt x="813" y="317"/>
                    <a:pt x="813" y="240"/>
                  </a:cubicBezTo>
                  <a:lnTo>
                    <a:pt x="862" y="240"/>
                  </a:lnTo>
                  <a:lnTo>
                    <a:pt x="862" y="617"/>
                  </a:lnTo>
                  <a:lnTo>
                    <a:pt x="813" y="617"/>
                  </a:lnTo>
                  <a:cubicBezTo>
                    <a:pt x="813" y="541"/>
                    <a:pt x="764" y="453"/>
                    <a:pt x="600" y="453"/>
                  </a:cubicBezTo>
                  <a:lnTo>
                    <a:pt x="463" y="453"/>
                  </a:lnTo>
                  <a:lnTo>
                    <a:pt x="463" y="841"/>
                  </a:lnTo>
                  <a:lnTo>
                    <a:pt x="818" y="841"/>
                  </a:lnTo>
                  <a:cubicBezTo>
                    <a:pt x="1102" y="841"/>
                    <a:pt x="1206" y="716"/>
                    <a:pt x="1206" y="579"/>
                  </a:cubicBezTo>
                  <a:lnTo>
                    <a:pt x="1255" y="579"/>
                  </a:lnTo>
                  <a:lnTo>
                    <a:pt x="1255" y="880"/>
                  </a:lnTo>
                  <a:lnTo>
                    <a:pt x="0" y="88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7" name="Freeform 14"/>
            <p:cNvSpPr>
              <a:spLocks noChangeArrowheads="1"/>
            </p:cNvSpPr>
            <p:nvPr/>
          </p:nvSpPr>
          <p:spPr bwMode="auto">
            <a:xfrm>
              <a:off x="6664325" y="3894138"/>
              <a:ext cx="534988" cy="317500"/>
            </a:xfrm>
            <a:custGeom>
              <a:avLst/>
              <a:gdLst>
                <a:gd name="T0" fmla="*/ 1289 w 1487"/>
                <a:gd name="T1" fmla="*/ 49 h 881"/>
                <a:gd name="T2" fmla="*/ 896 w 1487"/>
                <a:gd name="T3" fmla="*/ 514 h 881"/>
                <a:gd name="T4" fmla="*/ 896 w 1487"/>
                <a:gd name="T5" fmla="*/ 841 h 881"/>
                <a:gd name="T6" fmla="*/ 1115 w 1487"/>
                <a:gd name="T7" fmla="*/ 841 h 881"/>
                <a:gd name="T8" fmla="*/ 1115 w 1487"/>
                <a:gd name="T9" fmla="*/ 880 h 881"/>
                <a:gd name="T10" fmla="*/ 426 w 1487"/>
                <a:gd name="T11" fmla="*/ 880 h 881"/>
                <a:gd name="T12" fmla="*/ 426 w 1487"/>
                <a:gd name="T13" fmla="*/ 841 h 881"/>
                <a:gd name="T14" fmla="*/ 650 w 1487"/>
                <a:gd name="T15" fmla="*/ 841 h 881"/>
                <a:gd name="T16" fmla="*/ 650 w 1487"/>
                <a:gd name="T17" fmla="*/ 503 h 881"/>
                <a:gd name="T18" fmla="*/ 246 w 1487"/>
                <a:gd name="T19" fmla="*/ 49 h 881"/>
                <a:gd name="T20" fmla="*/ 0 w 1487"/>
                <a:gd name="T21" fmla="*/ 49 h 881"/>
                <a:gd name="T22" fmla="*/ 0 w 1487"/>
                <a:gd name="T23" fmla="*/ 0 h 881"/>
                <a:gd name="T24" fmla="*/ 738 w 1487"/>
                <a:gd name="T25" fmla="*/ 0 h 881"/>
                <a:gd name="T26" fmla="*/ 738 w 1487"/>
                <a:gd name="T27" fmla="*/ 49 h 881"/>
                <a:gd name="T28" fmla="*/ 514 w 1487"/>
                <a:gd name="T29" fmla="*/ 49 h 881"/>
                <a:gd name="T30" fmla="*/ 885 w 1487"/>
                <a:gd name="T31" fmla="*/ 443 h 881"/>
                <a:gd name="T32" fmla="*/ 1235 w 1487"/>
                <a:gd name="T33" fmla="*/ 49 h 881"/>
                <a:gd name="T34" fmla="*/ 1022 w 1487"/>
                <a:gd name="T35" fmla="*/ 49 h 881"/>
                <a:gd name="T36" fmla="*/ 1022 w 1487"/>
                <a:gd name="T37" fmla="*/ 0 h 881"/>
                <a:gd name="T38" fmla="*/ 1486 w 1487"/>
                <a:gd name="T39" fmla="*/ 0 h 881"/>
                <a:gd name="T40" fmla="*/ 1486 w 1487"/>
                <a:gd name="T41" fmla="*/ 49 h 881"/>
                <a:gd name="T42" fmla="*/ 1289 w 1487"/>
                <a:gd name="T43" fmla="*/ 4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7" h="881">
                  <a:moveTo>
                    <a:pt x="1289" y="49"/>
                  </a:moveTo>
                  <a:lnTo>
                    <a:pt x="896" y="514"/>
                  </a:lnTo>
                  <a:lnTo>
                    <a:pt x="896" y="841"/>
                  </a:lnTo>
                  <a:lnTo>
                    <a:pt x="1115" y="841"/>
                  </a:lnTo>
                  <a:lnTo>
                    <a:pt x="1115" y="880"/>
                  </a:lnTo>
                  <a:lnTo>
                    <a:pt x="426" y="880"/>
                  </a:lnTo>
                  <a:lnTo>
                    <a:pt x="426" y="841"/>
                  </a:lnTo>
                  <a:lnTo>
                    <a:pt x="650" y="841"/>
                  </a:lnTo>
                  <a:lnTo>
                    <a:pt x="650" y="503"/>
                  </a:lnTo>
                  <a:lnTo>
                    <a:pt x="246" y="49"/>
                  </a:lnTo>
                  <a:lnTo>
                    <a:pt x="0" y="49"/>
                  </a:lnTo>
                  <a:lnTo>
                    <a:pt x="0" y="0"/>
                  </a:lnTo>
                  <a:lnTo>
                    <a:pt x="738" y="0"/>
                  </a:lnTo>
                  <a:lnTo>
                    <a:pt x="738" y="49"/>
                  </a:lnTo>
                  <a:lnTo>
                    <a:pt x="514" y="49"/>
                  </a:lnTo>
                  <a:lnTo>
                    <a:pt x="885" y="443"/>
                  </a:lnTo>
                  <a:lnTo>
                    <a:pt x="1235" y="49"/>
                  </a:lnTo>
                  <a:lnTo>
                    <a:pt x="1022" y="49"/>
                  </a:lnTo>
                  <a:lnTo>
                    <a:pt x="1022" y="0"/>
                  </a:lnTo>
                  <a:lnTo>
                    <a:pt x="1486" y="0"/>
                  </a:lnTo>
                  <a:lnTo>
                    <a:pt x="1486" y="49"/>
                  </a:lnTo>
                  <a:lnTo>
                    <a:pt x="1289" y="4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8" name="Freeform 36"/>
            <p:cNvSpPr>
              <a:spLocks noChangeArrowheads="1"/>
            </p:cNvSpPr>
            <p:nvPr/>
          </p:nvSpPr>
          <p:spPr bwMode="auto">
            <a:xfrm>
              <a:off x="7254875" y="3760788"/>
              <a:ext cx="149225" cy="147637"/>
            </a:xfrm>
            <a:custGeom>
              <a:avLst/>
              <a:gdLst>
                <a:gd name="T0" fmla="*/ 213 w 416"/>
                <a:gd name="T1" fmla="*/ 0 h 410"/>
                <a:gd name="T2" fmla="*/ 0 w 416"/>
                <a:gd name="T3" fmla="*/ 207 h 410"/>
                <a:gd name="T4" fmla="*/ 213 w 416"/>
                <a:gd name="T5" fmla="*/ 409 h 410"/>
                <a:gd name="T6" fmla="*/ 415 w 416"/>
                <a:gd name="T7" fmla="*/ 207 h 410"/>
                <a:gd name="T8" fmla="*/ 213 w 416"/>
                <a:gd name="T9" fmla="*/ 0 h 410"/>
                <a:gd name="T10" fmla="*/ 202 w 416"/>
                <a:gd name="T11" fmla="*/ 33 h 410"/>
                <a:gd name="T12" fmla="*/ 213 w 416"/>
                <a:gd name="T13" fmla="*/ 33 h 410"/>
                <a:gd name="T14" fmla="*/ 377 w 416"/>
                <a:gd name="T15" fmla="*/ 207 h 410"/>
                <a:gd name="T16" fmla="*/ 213 w 416"/>
                <a:gd name="T17" fmla="*/ 371 h 410"/>
                <a:gd name="T18" fmla="*/ 49 w 416"/>
                <a:gd name="T19" fmla="*/ 207 h 410"/>
                <a:gd name="T20" fmla="*/ 202 w 416"/>
                <a:gd name="T21" fmla="*/ 33 h 410"/>
                <a:gd name="T22" fmla="*/ 137 w 416"/>
                <a:gd name="T23" fmla="*/ 87 h 410"/>
                <a:gd name="T24" fmla="*/ 137 w 416"/>
                <a:gd name="T25" fmla="*/ 322 h 410"/>
                <a:gd name="T26" fmla="*/ 164 w 416"/>
                <a:gd name="T27" fmla="*/ 322 h 410"/>
                <a:gd name="T28" fmla="*/ 164 w 416"/>
                <a:gd name="T29" fmla="*/ 223 h 410"/>
                <a:gd name="T30" fmla="*/ 202 w 416"/>
                <a:gd name="T31" fmla="*/ 223 h 410"/>
                <a:gd name="T32" fmla="*/ 273 w 416"/>
                <a:gd name="T33" fmla="*/ 322 h 410"/>
                <a:gd name="T34" fmla="*/ 312 w 416"/>
                <a:gd name="T35" fmla="*/ 322 h 410"/>
                <a:gd name="T36" fmla="*/ 241 w 416"/>
                <a:gd name="T37" fmla="*/ 213 h 410"/>
                <a:gd name="T38" fmla="*/ 301 w 416"/>
                <a:gd name="T39" fmla="*/ 158 h 410"/>
                <a:gd name="T40" fmla="*/ 224 w 416"/>
                <a:gd name="T41" fmla="*/ 87 h 410"/>
                <a:gd name="T42" fmla="*/ 137 w 416"/>
                <a:gd name="T43" fmla="*/ 87 h 410"/>
                <a:gd name="T44" fmla="*/ 164 w 416"/>
                <a:gd name="T45" fmla="*/ 185 h 410"/>
                <a:gd name="T46" fmla="*/ 164 w 416"/>
                <a:gd name="T47" fmla="*/ 120 h 410"/>
                <a:gd name="T48" fmla="*/ 213 w 416"/>
                <a:gd name="T49" fmla="*/ 120 h 410"/>
                <a:gd name="T50" fmla="*/ 273 w 416"/>
                <a:gd name="T51" fmla="*/ 158 h 410"/>
                <a:gd name="T52" fmla="*/ 224 w 416"/>
                <a:gd name="T53" fmla="*/ 185 h 410"/>
                <a:gd name="T54" fmla="*/ 164 w 416"/>
                <a:gd name="T55" fmla="*/ 18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6" h="410">
                  <a:moveTo>
                    <a:pt x="213" y="0"/>
                  </a:moveTo>
                  <a:cubicBezTo>
                    <a:pt x="98" y="0"/>
                    <a:pt x="0" y="87"/>
                    <a:pt x="0" y="207"/>
                  </a:cubicBezTo>
                  <a:cubicBezTo>
                    <a:pt x="0" y="322"/>
                    <a:pt x="98" y="409"/>
                    <a:pt x="213" y="409"/>
                  </a:cubicBezTo>
                  <a:cubicBezTo>
                    <a:pt x="328" y="409"/>
                    <a:pt x="415" y="322"/>
                    <a:pt x="415" y="207"/>
                  </a:cubicBezTo>
                  <a:cubicBezTo>
                    <a:pt x="415" y="87"/>
                    <a:pt x="322" y="0"/>
                    <a:pt x="213" y="0"/>
                  </a:cubicBezTo>
                  <a:close/>
                  <a:moveTo>
                    <a:pt x="202" y="33"/>
                  </a:moveTo>
                  <a:cubicBezTo>
                    <a:pt x="202" y="33"/>
                    <a:pt x="202" y="33"/>
                    <a:pt x="213" y="33"/>
                  </a:cubicBezTo>
                  <a:cubicBezTo>
                    <a:pt x="301" y="33"/>
                    <a:pt x="377" y="109"/>
                    <a:pt x="377" y="207"/>
                  </a:cubicBezTo>
                  <a:cubicBezTo>
                    <a:pt x="377" y="300"/>
                    <a:pt x="301" y="371"/>
                    <a:pt x="213" y="371"/>
                  </a:cubicBezTo>
                  <a:cubicBezTo>
                    <a:pt x="115" y="371"/>
                    <a:pt x="49" y="300"/>
                    <a:pt x="49" y="207"/>
                  </a:cubicBezTo>
                  <a:cubicBezTo>
                    <a:pt x="49" y="109"/>
                    <a:pt x="115" y="39"/>
                    <a:pt x="202" y="33"/>
                  </a:cubicBezTo>
                  <a:close/>
                  <a:moveTo>
                    <a:pt x="137" y="87"/>
                  </a:moveTo>
                  <a:lnTo>
                    <a:pt x="137" y="322"/>
                  </a:lnTo>
                  <a:lnTo>
                    <a:pt x="164" y="322"/>
                  </a:lnTo>
                  <a:lnTo>
                    <a:pt x="164" y="223"/>
                  </a:lnTo>
                  <a:lnTo>
                    <a:pt x="202" y="223"/>
                  </a:lnTo>
                  <a:lnTo>
                    <a:pt x="273" y="322"/>
                  </a:lnTo>
                  <a:lnTo>
                    <a:pt x="312" y="322"/>
                  </a:lnTo>
                  <a:lnTo>
                    <a:pt x="241" y="213"/>
                  </a:lnTo>
                  <a:cubicBezTo>
                    <a:pt x="284" y="213"/>
                    <a:pt x="301" y="185"/>
                    <a:pt x="301" y="158"/>
                  </a:cubicBezTo>
                  <a:cubicBezTo>
                    <a:pt x="301" y="109"/>
                    <a:pt x="273" y="87"/>
                    <a:pt x="224" y="87"/>
                  </a:cubicBezTo>
                  <a:lnTo>
                    <a:pt x="137" y="87"/>
                  </a:lnTo>
                  <a:close/>
                  <a:moveTo>
                    <a:pt x="164" y="185"/>
                  </a:moveTo>
                  <a:lnTo>
                    <a:pt x="164" y="120"/>
                  </a:lnTo>
                  <a:lnTo>
                    <a:pt x="213" y="120"/>
                  </a:lnTo>
                  <a:cubicBezTo>
                    <a:pt x="251" y="120"/>
                    <a:pt x="273" y="125"/>
                    <a:pt x="273" y="158"/>
                  </a:cubicBezTo>
                  <a:cubicBezTo>
                    <a:pt x="273" y="174"/>
                    <a:pt x="251" y="185"/>
                    <a:pt x="224" y="185"/>
                  </a:cubicBezTo>
                  <a:lnTo>
                    <a:pt x="164" y="185"/>
                  </a:ln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9" name="Freeform 37"/>
            <p:cNvSpPr>
              <a:spLocks noChangeArrowheads="1"/>
            </p:cNvSpPr>
            <p:nvPr/>
          </p:nvSpPr>
          <p:spPr bwMode="auto">
            <a:xfrm>
              <a:off x="4502150" y="2640013"/>
              <a:ext cx="354013" cy="192087"/>
            </a:xfrm>
            <a:custGeom>
              <a:avLst/>
              <a:gdLst>
                <a:gd name="T0" fmla="*/ 0 w 982"/>
                <a:gd name="T1" fmla="*/ 280 h 533"/>
                <a:gd name="T2" fmla="*/ 981 w 982"/>
                <a:gd name="T3" fmla="*/ 327 h 533"/>
                <a:gd name="T4" fmla="*/ 886 w 982"/>
                <a:gd name="T5" fmla="*/ 500 h 533"/>
                <a:gd name="T6" fmla="*/ 591 w 982"/>
                <a:gd name="T7" fmla="*/ 463 h 533"/>
                <a:gd name="T8" fmla="*/ 417 w 982"/>
                <a:gd name="T9" fmla="*/ 523 h 533"/>
                <a:gd name="T10" fmla="*/ 0 w 982"/>
                <a:gd name="T11" fmla="*/ 280 h 533"/>
              </a:gdLst>
              <a:ahLst/>
              <a:cxnLst>
                <a:cxn ang="0">
                  <a:pos x="T0" y="T1"/>
                </a:cxn>
                <a:cxn ang="0">
                  <a:pos x="T2" y="T3"/>
                </a:cxn>
                <a:cxn ang="0">
                  <a:pos x="T4" y="T5"/>
                </a:cxn>
                <a:cxn ang="0">
                  <a:pos x="T6" y="T7"/>
                </a:cxn>
                <a:cxn ang="0">
                  <a:pos x="T8" y="T9"/>
                </a:cxn>
                <a:cxn ang="0">
                  <a:pos x="T10" y="T11"/>
                </a:cxn>
              </a:cxnLst>
              <a:rect l="0" t="0" r="r" b="b"/>
              <a:pathLst>
                <a:path w="982" h="533">
                  <a:moveTo>
                    <a:pt x="0" y="280"/>
                  </a:moveTo>
                  <a:cubicBezTo>
                    <a:pt x="0" y="280"/>
                    <a:pt x="307" y="0"/>
                    <a:pt x="981" y="327"/>
                  </a:cubicBezTo>
                  <a:cubicBezTo>
                    <a:pt x="958" y="422"/>
                    <a:pt x="886" y="500"/>
                    <a:pt x="886" y="500"/>
                  </a:cubicBezTo>
                  <a:cubicBezTo>
                    <a:pt x="886" y="500"/>
                    <a:pt x="652" y="390"/>
                    <a:pt x="591" y="463"/>
                  </a:cubicBezTo>
                  <a:cubicBezTo>
                    <a:pt x="527" y="532"/>
                    <a:pt x="417" y="523"/>
                    <a:pt x="417" y="523"/>
                  </a:cubicBezTo>
                  <a:cubicBezTo>
                    <a:pt x="307" y="468"/>
                    <a:pt x="0" y="280"/>
                    <a:pt x="0" y="28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0" name="Freeform 38"/>
            <p:cNvSpPr>
              <a:spLocks noChangeArrowheads="1"/>
            </p:cNvSpPr>
            <p:nvPr/>
          </p:nvSpPr>
          <p:spPr bwMode="auto">
            <a:xfrm>
              <a:off x="4848225" y="2760663"/>
              <a:ext cx="131763" cy="88900"/>
            </a:xfrm>
            <a:custGeom>
              <a:avLst/>
              <a:gdLst>
                <a:gd name="T0" fmla="*/ 0 w 366"/>
                <a:gd name="T1" fmla="*/ 177 h 247"/>
                <a:gd name="T2" fmla="*/ 136 w 366"/>
                <a:gd name="T3" fmla="*/ 99 h 247"/>
                <a:gd name="T4" fmla="*/ 35 w 366"/>
                <a:gd name="T5" fmla="*/ 81 h 247"/>
                <a:gd name="T6" fmla="*/ 194 w 366"/>
                <a:gd name="T7" fmla="*/ 0 h 247"/>
                <a:gd name="T8" fmla="*/ 365 w 366"/>
                <a:gd name="T9" fmla="*/ 116 h 247"/>
                <a:gd name="T10" fmla="*/ 359 w 366"/>
                <a:gd name="T11" fmla="*/ 246 h 247"/>
                <a:gd name="T12" fmla="*/ 125 w 366"/>
                <a:gd name="T13" fmla="*/ 177 h 247"/>
                <a:gd name="T14" fmla="*/ 0 w 366"/>
                <a:gd name="T15" fmla="*/ 17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247">
                  <a:moveTo>
                    <a:pt x="0" y="177"/>
                  </a:moveTo>
                  <a:cubicBezTo>
                    <a:pt x="0" y="177"/>
                    <a:pt x="0" y="99"/>
                    <a:pt x="136" y="99"/>
                  </a:cubicBezTo>
                  <a:cubicBezTo>
                    <a:pt x="81" y="81"/>
                    <a:pt x="35" y="81"/>
                    <a:pt x="35" y="81"/>
                  </a:cubicBezTo>
                  <a:cubicBezTo>
                    <a:pt x="70" y="29"/>
                    <a:pt x="76" y="0"/>
                    <a:pt x="194" y="0"/>
                  </a:cubicBezTo>
                  <a:cubicBezTo>
                    <a:pt x="313" y="0"/>
                    <a:pt x="365" y="116"/>
                    <a:pt x="365" y="116"/>
                  </a:cubicBezTo>
                  <a:cubicBezTo>
                    <a:pt x="336" y="148"/>
                    <a:pt x="342" y="223"/>
                    <a:pt x="359" y="246"/>
                  </a:cubicBezTo>
                  <a:cubicBezTo>
                    <a:pt x="281" y="229"/>
                    <a:pt x="136" y="142"/>
                    <a:pt x="125" y="177"/>
                  </a:cubicBezTo>
                  <a:cubicBezTo>
                    <a:pt x="64" y="177"/>
                    <a:pt x="0" y="177"/>
                    <a:pt x="0" y="17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1" name="Freeform 39"/>
            <p:cNvSpPr>
              <a:spLocks noChangeArrowheads="1"/>
            </p:cNvSpPr>
            <p:nvPr/>
          </p:nvSpPr>
          <p:spPr bwMode="auto">
            <a:xfrm>
              <a:off x="4981575" y="2792413"/>
              <a:ext cx="641350" cy="217487"/>
            </a:xfrm>
            <a:custGeom>
              <a:avLst/>
              <a:gdLst>
                <a:gd name="T0" fmla="*/ 23 w 1780"/>
                <a:gd name="T1" fmla="*/ 12 h 603"/>
                <a:gd name="T2" fmla="*/ 769 w 1780"/>
                <a:gd name="T3" fmla="*/ 124 h 603"/>
                <a:gd name="T4" fmla="*/ 1408 w 1780"/>
                <a:gd name="T5" fmla="*/ 414 h 603"/>
                <a:gd name="T6" fmla="*/ 1779 w 1780"/>
                <a:gd name="T7" fmla="*/ 582 h 603"/>
                <a:gd name="T8" fmla="*/ 1550 w 1780"/>
                <a:gd name="T9" fmla="*/ 596 h 603"/>
                <a:gd name="T10" fmla="*/ 1281 w 1780"/>
                <a:gd name="T11" fmla="*/ 483 h 603"/>
                <a:gd name="T12" fmla="*/ 722 w 1780"/>
                <a:gd name="T13" fmla="*/ 394 h 603"/>
                <a:gd name="T14" fmla="*/ 363 w 1780"/>
                <a:gd name="T15" fmla="*/ 394 h 603"/>
                <a:gd name="T16" fmla="*/ 52 w 1780"/>
                <a:gd name="T17" fmla="*/ 194 h 603"/>
                <a:gd name="T18" fmla="*/ 23 w 1780"/>
                <a:gd name="T19" fmla="*/ 1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0" h="603">
                  <a:moveTo>
                    <a:pt x="23" y="12"/>
                  </a:moveTo>
                  <a:cubicBezTo>
                    <a:pt x="23" y="12"/>
                    <a:pt x="369" y="142"/>
                    <a:pt x="769" y="124"/>
                  </a:cubicBezTo>
                  <a:cubicBezTo>
                    <a:pt x="1168" y="107"/>
                    <a:pt x="1408" y="414"/>
                    <a:pt x="1408" y="414"/>
                  </a:cubicBezTo>
                  <a:cubicBezTo>
                    <a:pt x="1408" y="414"/>
                    <a:pt x="1562" y="535"/>
                    <a:pt x="1779" y="582"/>
                  </a:cubicBezTo>
                  <a:cubicBezTo>
                    <a:pt x="1608" y="582"/>
                    <a:pt x="1590" y="587"/>
                    <a:pt x="1550" y="596"/>
                  </a:cubicBezTo>
                  <a:cubicBezTo>
                    <a:pt x="1509" y="602"/>
                    <a:pt x="1373" y="547"/>
                    <a:pt x="1281" y="483"/>
                  </a:cubicBezTo>
                  <a:cubicBezTo>
                    <a:pt x="1185" y="420"/>
                    <a:pt x="722" y="394"/>
                    <a:pt x="722" y="394"/>
                  </a:cubicBezTo>
                  <a:cubicBezTo>
                    <a:pt x="363" y="394"/>
                    <a:pt x="363" y="394"/>
                    <a:pt x="363" y="394"/>
                  </a:cubicBezTo>
                  <a:cubicBezTo>
                    <a:pt x="363" y="394"/>
                    <a:pt x="104" y="388"/>
                    <a:pt x="52" y="194"/>
                  </a:cubicBezTo>
                  <a:cubicBezTo>
                    <a:pt x="0" y="0"/>
                    <a:pt x="23" y="12"/>
                    <a:pt x="23" y="12"/>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2" name="Freeform 40"/>
            <p:cNvSpPr>
              <a:spLocks noChangeArrowheads="1"/>
            </p:cNvSpPr>
            <p:nvPr/>
          </p:nvSpPr>
          <p:spPr bwMode="auto">
            <a:xfrm>
              <a:off x="5581650" y="3013075"/>
              <a:ext cx="215900" cy="109538"/>
            </a:xfrm>
            <a:custGeom>
              <a:avLst/>
              <a:gdLst>
                <a:gd name="T0" fmla="*/ 0 w 600"/>
                <a:gd name="T1" fmla="*/ 24 h 305"/>
                <a:gd name="T2" fmla="*/ 182 w 600"/>
                <a:gd name="T3" fmla="*/ 177 h 305"/>
                <a:gd name="T4" fmla="*/ 457 w 600"/>
                <a:gd name="T5" fmla="*/ 264 h 305"/>
                <a:gd name="T6" fmla="*/ 599 w 600"/>
                <a:gd name="T7" fmla="*/ 304 h 305"/>
                <a:gd name="T8" fmla="*/ 515 w 600"/>
                <a:gd name="T9" fmla="*/ 223 h 305"/>
                <a:gd name="T10" fmla="*/ 324 w 600"/>
                <a:gd name="T11" fmla="*/ 154 h 305"/>
                <a:gd name="T12" fmla="*/ 176 w 600"/>
                <a:gd name="T13" fmla="*/ 24 h 305"/>
                <a:gd name="T14" fmla="*/ 0 w 600"/>
                <a:gd name="T15" fmla="*/ 24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0" h="305">
                  <a:moveTo>
                    <a:pt x="0" y="24"/>
                  </a:moveTo>
                  <a:cubicBezTo>
                    <a:pt x="0" y="24"/>
                    <a:pt x="147" y="87"/>
                    <a:pt x="182" y="177"/>
                  </a:cubicBezTo>
                  <a:cubicBezTo>
                    <a:pt x="298" y="223"/>
                    <a:pt x="416" y="241"/>
                    <a:pt x="457" y="264"/>
                  </a:cubicBezTo>
                  <a:cubicBezTo>
                    <a:pt x="500" y="287"/>
                    <a:pt x="552" y="296"/>
                    <a:pt x="599" y="304"/>
                  </a:cubicBezTo>
                  <a:cubicBezTo>
                    <a:pt x="561" y="287"/>
                    <a:pt x="550" y="244"/>
                    <a:pt x="515" y="223"/>
                  </a:cubicBezTo>
                  <a:cubicBezTo>
                    <a:pt x="448" y="183"/>
                    <a:pt x="387" y="218"/>
                    <a:pt x="324" y="154"/>
                  </a:cubicBezTo>
                  <a:cubicBezTo>
                    <a:pt x="278" y="105"/>
                    <a:pt x="249" y="38"/>
                    <a:pt x="176" y="24"/>
                  </a:cubicBezTo>
                  <a:cubicBezTo>
                    <a:pt x="124" y="12"/>
                    <a:pt x="49" y="0"/>
                    <a:pt x="0" y="2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3" name="Freeform 41"/>
            <p:cNvSpPr>
              <a:spLocks noChangeArrowheads="1"/>
            </p:cNvSpPr>
            <p:nvPr/>
          </p:nvSpPr>
          <p:spPr bwMode="auto">
            <a:xfrm>
              <a:off x="4833938" y="2833688"/>
              <a:ext cx="65087" cy="25400"/>
            </a:xfrm>
            <a:custGeom>
              <a:avLst/>
              <a:gdLst>
                <a:gd name="T0" fmla="*/ 156 w 183"/>
                <a:gd name="T1" fmla="*/ 69 h 70"/>
                <a:gd name="T2" fmla="*/ 32 w 183"/>
                <a:gd name="T3" fmla="*/ 69 h 70"/>
                <a:gd name="T4" fmla="*/ 182 w 183"/>
                <a:gd name="T5" fmla="*/ 0 h 70"/>
                <a:gd name="T6" fmla="*/ 156 w 183"/>
                <a:gd name="T7" fmla="*/ 69 h 70"/>
              </a:gdLst>
              <a:ahLst/>
              <a:cxnLst>
                <a:cxn ang="0">
                  <a:pos x="T0" y="T1"/>
                </a:cxn>
                <a:cxn ang="0">
                  <a:pos x="T2" y="T3"/>
                </a:cxn>
                <a:cxn ang="0">
                  <a:pos x="T4" y="T5"/>
                </a:cxn>
                <a:cxn ang="0">
                  <a:pos x="T6" y="T7"/>
                </a:cxn>
              </a:cxnLst>
              <a:rect l="0" t="0" r="r" b="b"/>
              <a:pathLst>
                <a:path w="183" h="70">
                  <a:moveTo>
                    <a:pt x="156" y="69"/>
                  </a:moveTo>
                  <a:cubicBezTo>
                    <a:pt x="32" y="69"/>
                    <a:pt x="32" y="69"/>
                    <a:pt x="32" y="69"/>
                  </a:cubicBezTo>
                  <a:cubicBezTo>
                    <a:pt x="32" y="69"/>
                    <a:pt x="0" y="0"/>
                    <a:pt x="182" y="0"/>
                  </a:cubicBezTo>
                  <a:cubicBezTo>
                    <a:pt x="156" y="29"/>
                    <a:pt x="142" y="37"/>
                    <a:pt x="156" y="6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4" name="Freeform 42"/>
            <p:cNvSpPr>
              <a:spLocks noChangeArrowheads="1"/>
            </p:cNvSpPr>
            <p:nvPr/>
          </p:nvSpPr>
          <p:spPr bwMode="auto">
            <a:xfrm>
              <a:off x="4897438" y="2846388"/>
              <a:ext cx="58737" cy="19050"/>
            </a:xfrm>
            <a:custGeom>
              <a:avLst/>
              <a:gdLst>
                <a:gd name="T0" fmla="*/ 162 w 163"/>
                <a:gd name="T1" fmla="*/ 11 h 53"/>
                <a:gd name="T2" fmla="*/ 12 w 163"/>
                <a:gd name="T3" fmla="*/ 17 h 53"/>
                <a:gd name="T4" fmla="*/ 18 w 163"/>
                <a:gd name="T5" fmla="*/ 46 h 53"/>
                <a:gd name="T6" fmla="*/ 157 w 163"/>
                <a:gd name="T7" fmla="*/ 52 h 53"/>
                <a:gd name="T8" fmla="*/ 162 w 163"/>
                <a:gd name="T9" fmla="*/ 11 h 53"/>
              </a:gdLst>
              <a:ahLst/>
              <a:cxnLst>
                <a:cxn ang="0">
                  <a:pos x="T0" y="T1"/>
                </a:cxn>
                <a:cxn ang="0">
                  <a:pos x="T2" y="T3"/>
                </a:cxn>
                <a:cxn ang="0">
                  <a:pos x="T4" y="T5"/>
                </a:cxn>
                <a:cxn ang="0">
                  <a:pos x="T6" y="T7"/>
                </a:cxn>
                <a:cxn ang="0">
                  <a:pos x="T8" y="T9"/>
                </a:cxn>
              </a:cxnLst>
              <a:rect l="0" t="0" r="r" b="b"/>
              <a:pathLst>
                <a:path w="163" h="53">
                  <a:moveTo>
                    <a:pt x="162" y="11"/>
                  </a:moveTo>
                  <a:cubicBezTo>
                    <a:pt x="162" y="11"/>
                    <a:pt x="23" y="0"/>
                    <a:pt x="12" y="17"/>
                  </a:cubicBezTo>
                  <a:cubicBezTo>
                    <a:pt x="0" y="34"/>
                    <a:pt x="18" y="46"/>
                    <a:pt x="18" y="46"/>
                  </a:cubicBezTo>
                  <a:cubicBezTo>
                    <a:pt x="157" y="52"/>
                    <a:pt x="157" y="52"/>
                    <a:pt x="157" y="52"/>
                  </a:cubicBezTo>
                  <a:lnTo>
                    <a:pt x="162" y="11"/>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5" name="Freeform 43"/>
            <p:cNvSpPr>
              <a:spLocks noChangeArrowheads="1"/>
            </p:cNvSpPr>
            <p:nvPr/>
          </p:nvSpPr>
          <p:spPr bwMode="auto">
            <a:xfrm>
              <a:off x="4964113" y="2863850"/>
              <a:ext cx="66675" cy="144463"/>
            </a:xfrm>
            <a:custGeom>
              <a:avLst/>
              <a:gdLst>
                <a:gd name="T0" fmla="*/ 0 w 184"/>
                <a:gd name="T1" fmla="*/ 31 h 403"/>
                <a:gd name="T2" fmla="*/ 183 w 184"/>
                <a:gd name="T3" fmla="*/ 159 h 403"/>
                <a:gd name="T4" fmla="*/ 105 w 184"/>
                <a:gd name="T5" fmla="*/ 312 h 403"/>
                <a:gd name="T6" fmla="*/ 0 w 184"/>
                <a:gd name="T7" fmla="*/ 402 h 403"/>
                <a:gd name="T8" fmla="*/ 47 w 184"/>
                <a:gd name="T9" fmla="*/ 254 h 403"/>
                <a:gd name="T10" fmla="*/ 58 w 184"/>
                <a:gd name="T11" fmla="*/ 84 h 403"/>
                <a:gd name="T12" fmla="*/ 0 w 184"/>
                <a:gd name="T13" fmla="*/ 31 h 403"/>
              </a:gdLst>
              <a:ahLst/>
              <a:cxnLst>
                <a:cxn ang="0">
                  <a:pos x="T0" y="T1"/>
                </a:cxn>
                <a:cxn ang="0">
                  <a:pos x="T2" y="T3"/>
                </a:cxn>
                <a:cxn ang="0">
                  <a:pos x="T4" y="T5"/>
                </a:cxn>
                <a:cxn ang="0">
                  <a:pos x="T6" y="T7"/>
                </a:cxn>
                <a:cxn ang="0">
                  <a:pos x="T8" y="T9"/>
                </a:cxn>
                <a:cxn ang="0">
                  <a:pos x="T10" y="T11"/>
                </a:cxn>
                <a:cxn ang="0">
                  <a:pos x="T12" y="T13"/>
                </a:cxn>
              </a:cxnLst>
              <a:rect l="0" t="0" r="r" b="b"/>
              <a:pathLst>
                <a:path w="184" h="403">
                  <a:moveTo>
                    <a:pt x="0" y="31"/>
                  </a:moveTo>
                  <a:cubicBezTo>
                    <a:pt x="0" y="31"/>
                    <a:pt x="99" y="0"/>
                    <a:pt x="183" y="159"/>
                  </a:cubicBezTo>
                  <a:cubicBezTo>
                    <a:pt x="177" y="225"/>
                    <a:pt x="116" y="312"/>
                    <a:pt x="105" y="312"/>
                  </a:cubicBezTo>
                  <a:cubicBezTo>
                    <a:pt x="93" y="312"/>
                    <a:pt x="24" y="358"/>
                    <a:pt x="0" y="402"/>
                  </a:cubicBezTo>
                  <a:cubicBezTo>
                    <a:pt x="0" y="324"/>
                    <a:pt x="18" y="294"/>
                    <a:pt x="47" y="254"/>
                  </a:cubicBezTo>
                  <a:cubicBezTo>
                    <a:pt x="76" y="213"/>
                    <a:pt x="70" y="101"/>
                    <a:pt x="58" y="84"/>
                  </a:cubicBezTo>
                  <a:cubicBezTo>
                    <a:pt x="47" y="66"/>
                    <a:pt x="0" y="31"/>
                    <a:pt x="0" y="3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6" name="Freeform 44"/>
            <p:cNvSpPr>
              <a:spLocks noChangeArrowheads="1"/>
            </p:cNvSpPr>
            <p:nvPr/>
          </p:nvSpPr>
          <p:spPr bwMode="auto">
            <a:xfrm>
              <a:off x="4932363" y="2720975"/>
              <a:ext cx="301625" cy="115888"/>
            </a:xfrm>
            <a:custGeom>
              <a:avLst/>
              <a:gdLst>
                <a:gd name="T0" fmla="*/ 0 w 839"/>
                <a:gd name="T1" fmla="*/ 73 h 322"/>
                <a:gd name="T2" fmla="*/ 220 w 839"/>
                <a:gd name="T3" fmla="*/ 142 h 322"/>
                <a:gd name="T4" fmla="*/ 344 w 839"/>
                <a:gd name="T5" fmla="*/ 165 h 322"/>
                <a:gd name="T6" fmla="*/ 298 w 839"/>
                <a:gd name="T7" fmla="*/ 55 h 322"/>
                <a:gd name="T8" fmla="*/ 421 w 839"/>
                <a:gd name="T9" fmla="*/ 188 h 322"/>
                <a:gd name="T10" fmla="*/ 525 w 839"/>
                <a:gd name="T11" fmla="*/ 119 h 322"/>
                <a:gd name="T12" fmla="*/ 604 w 839"/>
                <a:gd name="T13" fmla="*/ 212 h 322"/>
                <a:gd name="T14" fmla="*/ 760 w 839"/>
                <a:gd name="T15" fmla="*/ 261 h 322"/>
                <a:gd name="T16" fmla="*/ 682 w 839"/>
                <a:gd name="T17" fmla="*/ 55 h 322"/>
                <a:gd name="T18" fmla="*/ 627 w 839"/>
                <a:gd name="T19" fmla="*/ 128 h 322"/>
                <a:gd name="T20" fmla="*/ 392 w 839"/>
                <a:gd name="T21" fmla="*/ 55 h 322"/>
                <a:gd name="T22" fmla="*/ 0 w 839"/>
                <a:gd name="T23" fmla="*/ 7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322">
                  <a:moveTo>
                    <a:pt x="0" y="73"/>
                  </a:moveTo>
                  <a:cubicBezTo>
                    <a:pt x="0" y="73"/>
                    <a:pt x="156" y="64"/>
                    <a:pt x="220" y="142"/>
                  </a:cubicBezTo>
                  <a:cubicBezTo>
                    <a:pt x="283" y="220"/>
                    <a:pt x="344" y="165"/>
                    <a:pt x="344" y="165"/>
                  </a:cubicBezTo>
                  <a:cubicBezTo>
                    <a:pt x="344" y="165"/>
                    <a:pt x="353" y="96"/>
                    <a:pt x="298" y="55"/>
                  </a:cubicBezTo>
                  <a:cubicBezTo>
                    <a:pt x="375" y="110"/>
                    <a:pt x="415" y="174"/>
                    <a:pt x="421" y="188"/>
                  </a:cubicBezTo>
                  <a:cubicBezTo>
                    <a:pt x="430" y="206"/>
                    <a:pt x="525" y="261"/>
                    <a:pt x="525" y="119"/>
                  </a:cubicBezTo>
                  <a:cubicBezTo>
                    <a:pt x="586" y="183"/>
                    <a:pt x="595" y="188"/>
                    <a:pt x="604" y="212"/>
                  </a:cubicBezTo>
                  <a:cubicBezTo>
                    <a:pt x="609" y="238"/>
                    <a:pt x="687" y="321"/>
                    <a:pt x="760" y="261"/>
                  </a:cubicBezTo>
                  <a:cubicBezTo>
                    <a:pt x="829" y="197"/>
                    <a:pt x="838" y="119"/>
                    <a:pt x="682" y="55"/>
                  </a:cubicBezTo>
                  <a:cubicBezTo>
                    <a:pt x="705" y="133"/>
                    <a:pt x="696" y="197"/>
                    <a:pt x="627" y="128"/>
                  </a:cubicBezTo>
                  <a:cubicBezTo>
                    <a:pt x="554" y="55"/>
                    <a:pt x="485" y="23"/>
                    <a:pt x="392" y="55"/>
                  </a:cubicBezTo>
                  <a:cubicBezTo>
                    <a:pt x="283" y="18"/>
                    <a:pt x="142" y="0"/>
                    <a:pt x="0" y="7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7" name="Freeform 45"/>
            <p:cNvSpPr>
              <a:spLocks noChangeArrowheads="1"/>
            </p:cNvSpPr>
            <p:nvPr/>
          </p:nvSpPr>
          <p:spPr bwMode="auto">
            <a:xfrm>
              <a:off x="4926013" y="2943225"/>
              <a:ext cx="511175" cy="325438"/>
            </a:xfrm>
            <a:custGeom>
              <a:avLst/>
              <a:gdLst>
                <a:gd name="T0" fmla="*/ 70 w 1418"/>
                <a:gd name="T1" fmla="*/ 211 h 903"/>
                <a:gd name="T2" fmla="*/ 154 w 1418"/>
                <a:gd name="T3" fmla="*/ 156 h 903"/>
                <a:gd name="T4" fmla="*/ 296 w 1418"/>
                <a:gd name="T5" fmla="*/ 0 h 903"/>
                <a:gd name="T6" fmla="*/ 313 w 1418"/>
                <a:gd name="T7" fmla="*/ 298 h 903"/>
                <a:gd name="T8" fmla="*/ 307 w 1418"/>
                <a:gd name="T9" fmla="*/ 321 h 903"/>
                <a:gd name="T10" fmla="*/ 388 w 1418"/>
                <a:gd name="T11" fmla="*/ 286 h 903"/>
                <a:gd name="T12" fmla="*/ 1417 w 1418"/>
                <a:gd name="T13" fmla="*/ 879 h 903"/>
                <a:gd name="T14" fmla="*/ 1400 w 1418"/>
                <a:gd name="T15" fmla="*/ 902 h 903"/>
                <a:gd name="T16" fmla="*/ 336 w 1418"/>
                <a:gd name="T17" fmla="*/ 364 h 903"/>
                <a:gd name="T18" fmla="*/ 212 w 1418"/>
                <a:gd name="T19" fmla="*/ 344 h 903"/>
                <a:gd name="T20" fmla="*/ 258 w 1418"/>
                <a:gd name="T21" fmla="*/ 286 h 903"/>
                <a:gd name="T22" fmla="*/ 148 w 1418"/>
                <a:gd name="T23" fmla="*/ 321 h 903"/>
                <a:gd name="T24" fmla="*/ 125 w 1418"/>
                <a:gd name="T25" fmla="*/ 234 h 903"/>
                <a:gd name="T26" fmla="*/ 70 w 1418"/>
                <a:gd name="T27" fmla="*/ 321 h 903"/>
                <a:gd name="T28" fmla="*/ 70 w 1418"/>
                <a:gd name="T29"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8" h="903">
                  <a:moveTo>
                    <a:pt x="70" y="211"/>
                  </a:moveTo>
                  <a:cubicBezTo>
                    <a:pt x="70" y="211"/>
                    <a:pt x="113" y="234"/>
                    <a:pt x="154" y="156"/>
                  </a:cubicBezTo>
                  <a:cubicBezTo>
                    <a:pt x="200" y="156"/>
                    <a:pt x="290" y="127"/>
                    <a:pt x="296" y="0"/>
                  </a:cubicBezTo>
                  <a:cubicBezTo>
                    <a:pt x="319" y="110"/>
                    <a:pt x="319" y="274"/>
                    <a:pt x="313" y="298"/>
                  </a:cubicBezTo>
                  <a:cubicBezTo>
                    <a:pt x="307" y="321"/>
                    <a:pt x="307" y="321"/>
                    <a:pt x="307" y="321"/>
                  </a:cubicBezTo>
                  <a:cubicBezTo>
                    <a:pt x="307" y="321"/>
                    <a:pt x="365" y="338"/>
                    <a:pt x="388" y="286"/>
                  </a:cubicBezTo>
                  <a:cubicBezTo>
                    <a:pt x="451" y="321"/>
                    <a:pt x="1417" y="879"/>
                    <a:pt x="1417" y="879"/>
                  </a:cubicBezTo>
                  <a:cubicBezTo>
                    <a:pt x="1400" y="902"/>
                    <a:pt x="1400" y="902"/>
                    <a:pt x="1400" y="902"/>
                  </a:cubicBezTo>
                  <a:cubicBezTo>
                    <a:pt x="336" y="364"/>
                    <a:pt x="336" y="364"/>
                    <a:pt x="336" y="364"/>
                  </a:cubicBezTo>
                  <a:cubicBezTo>
                    <a:pt x="336" y="364"/>
                    <a:pt x="252" y="344"/>
                    <a:pt x="212" y="344"/>
                  </a:cubicBezTo>
                  <a:cubicBezTo>
                    <a:pt x="258" y="327"/>
                    <a:pt x="258" y="286"/>
                    <a:pt x="258" y="286"/>
                  </a:cubicBezTo>
                  <a:cubicBezTo>
                    <a:pt x="258" y="286"/>
                    <a:pt x="154" y="321"/>
                    <a:pt x="148" y="321"/>
                  </a:cubicBezTo>
                  <a:cubicBezTo>
                    <a:pt x="154" y="269"/>
                    <a:pt x="148" y="234"/>
                    <a:pt x="125" y="234"/>
                  </a:cubicBezTo>
                  <a:cubicBezTo>
                    <a:pt x="102" y="234"/>
                    <a:pt x="142" y="321"/>
                    <a:pt x="70" y="321"/>
                  </a:cubicBezTo>
                  <a:cubicBezTo>
                    <a:pt x="0" y="321"/>
                    <a:pt x="64" y="269"/>
                    <a:pt x="70" y="2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8" name="Freeform 46"/>
            <p:cNvSpPr>
              <a:spLocks noChangeArrowheads="1"/>
            </p:cNvSpPr>
            <p:nvPr/>
          </p:nvSpPr>
          <p:spPr bwMode="auto">
            <a:xfrm>
              <a:off x="5046663" y="2955925"/>
              <a:ext cx="31750" cy="60325"/>
            </a:xfrm>
            <a:custGeom>
              <a:avLst/>
              <a:gdLst>
                <a:gd name="T0" fmla="*/ 0 w 87"/>
                <a:gd name="T1" fmla="*/ 165 h 166"/>
                <a:gd name="T2" fmla="*/ 0 w 87"/>
                <a:gd name="T3" fmla="*/ 23 h 166"/>
                <a:gd name="T4" fmla="*/ 86 w 87"/>
                <a:gd name="T5" fmla="*/ 142 h 166"/>
                <a:gd name="T6" fmla="*/ 0 w 87"/>
                <a:gd name="T7" fmla="*/ 165 h 166"/>
              </a:gdLst>
              <a:ahLst/>
              <a:cxnLst>
                <a:cxn ang="0">
                  <a:pos x="T0" y="T1"/>
                </a:cxn>
                <a:cxn ang="0">
                  <a:pos x="T2" y="T3"/>
                </a:cxn>
                <a:cxn ang="0">
                  <a:pos x="T4" y="T5"/>
                </a:cxn>
                <a:cxn ang="0">
                  <a:pos x="T6" y="T7"/>
                </a:cxn>
              </a:cxnLst>
              <a:rect l="0" t="0" r="r" b="b"/>
              <a:pathLst>
                <a:path w="87" h="166">
                  <a:moveTo>
                    <a:pt x="0" y="165"/>
                  </a:moveTo>
                  <a:cubicBezTo>
                    <a:pt x="0" y="165"/>
                    <a:pt x="0" y="47"/>
                    <a:pt x="0" y="23"/>
                  </a:cubicBezTo>
                  <a:cubicBezTo>
                    <a:pt x="0" y="0"/>
                    <a:pt x="74" y="87"/>
                    <a:pt x="86" y="142"/>
                  </a:cubicBezTo>
                  <a:cubicBezTo>
                    <a:pt x="52" y="154"/>
                    <a:pt x="23" y="148"/>
                    <a:pt x="0" y="165"/>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9" name="Freeform 47"/>
            <p:cNvSpPr>
              <a:spLocks noChangeArrowheads="1"/>
            </p:cNvSpPr>
            <p:nvPr/>
          </p:nvSpPr>
          <p:spPr bwMode="auto">
            <a:xfrm>
              <a:off x="5054600" y="3001963"/>
              <a:ext cx="68263" cy="55562"/>
            </a:xfrm>
            <a:custGeom>
              <a:avLst/>
              <a:gdLst>
                <a:gd name="T0" fmla="*/ 0 w 188"/>
                <a:gd name="T1" fmla="*/ 89 h 154"/>
                <a:gd name="T2" fmla="*/ 112 w 188"/>
                <a:gd name="T3" fmla="*/ 78 h 154"/>
                <a:gd name="T4" fmla="*/ 141 w 188"/>
                <a:gd name="T5" fmla="*/ 141 h 154"/>
                <a:gd name="T6" fmla="*/ 0 w 188"/>
                <a:gd name="T7" fmla="*/ 89 h 154"/>
              </a:gdLst>
              <a:ahLst/>
              <a:cxnLst>
                <a:cxn ang="0">
                  <a:pos x="T0" y="T1"/>
                </a:cxn>
                <a:cxn ang="0">
                  <a:pos x="T2" y="T3"/>
                </a:cxn>
                <a:cxn ang="0">
                  <a:pos x="T4" y="T5"/>
                </a:cxn>
                <a:cxn ang="0">
                  <a:pos x="T6" y="T7"/>
                </a:cxn>
              </a:cxnLst>
              <a:rect l="0" t="0" r="r" b="b"/>
              <a:pathLst>
                <a:path w="188" h="154">
                  <a:moveTo>
                    <a:pt x="0" y="89"/>
                  </a:moveTo>
                  <a:cubicBezTo>
                    <a:pt x="0" y="89"/>
                    <a:pt x="34" y="0"/>
                    <a:pt x="112" y="78"/>
                  </a:cubicBezTo>
                  <a:cubicBezTo>
                    <a:pt x="187" y="153"/>
                    <a:pt x="141" y="141"/>
                    <a:pt x="141" y="141"/>
                  </a:cubicBezTo>
                  <a:cubicBezTo>
                    <a:pt x="141" y="141"/>
                    <a:pt x="23" y="89"/>
                    <a:pt x="0" y="8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0" name="Freeform 48"/>
            <p:cNvSpPr>
              <a:spLocks noChangeArrowheads="1"/>
            </p:cNvSpPr>
            <p:nvPr/>
          </p:nvSpPr>
          <p:spPr bwMode="auto">
            <a:xfrm>
              <a:off x="4414838" y="2714625"/>
              <a:ext cx="365125" cy="204788"/>
            </a:xfrm>
            <a:custGeom>
              <a:avLst/>
              <a:gdLst>
                <a:gd name="T0" fmla="*/ 21 w 1014"/>
                <a:gd name="T1" fmla="*/ 0 h 571"/>
                <a:gd name="T2" fmla="*/ 0 w 1014"/>
                <a:gd name="T3" fmla="*/ 40 h 571"/>
                <a:gd name="T4" fmla="*/ 990 w 1014"/>
                <a:gd name="T5" fmla="*/ 570 h 571"/>
                <a:gd name="T6" fmla="*/ 1013 w 1014"/>
                <a:gd name="T7" fmla="*/ 535 h 571"/>
                <a:gd name="T8" fmla="*/ 21 w 1014"/>
                <a:gd name="T9" fmla="*/ 0 h 571"/>
              </a:gdLst>
              <a:ahLst/>
              <a:cxnLst>
                <a:cxn ang="0">
                  <a:pos x="T0" y="T1"/>
                </a:cxn>
                <a:cxn ang="0">
                  <a:pos x="T2" y="T3"/>
                </a:cxn>
                <a:cxn ang="0">
                  <a:pos x="T4" y="T5"/>
                </a:cxn>
                <a:cxn ang="0">
                  <a:pos x="T6" y="T7"/>
                </a:cxn>
                <a:cxn ang="0">
                  <a:pos x="T8" y="T9"/>
                </a:cxn>
              </a:cxnLst>
              <a:rect l="0" t="0" r="r" b="b"/>
              <a:pathLst>
                <a:path w="1014" h="571">
                  <a:moveTo>
                    <a:pt x="21" y="0"/>
                  </a:moveTo>
                  <a:lnTo>
                    <a:pt x="0" y="40"/>
                  </a:lnTo>
                  <a:lnTo>
                    <a:pt x="990" y="570"/>
                  </a:lnTo>
                  <a:lnTo>
                    <a:pt x="1013" y="535"/>
                  </a:lnTo>
                  <a:lnTo>
                    <a:pt x="21"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1" name="Freeform 49"/>
            <p:cNvSpPr>
              <a:spLocks noChangeArrowheads="1"/>
            </p:cNvSpPr>
            <p:nvPr/>
          </p:nvSpPr>
          <p:spPr bwMode="auto">
            <a:xfrm>
              <a:off x="4321175" y="2663825"/>
              <a:ext cx="84138" cy="65088"/>
            </a:xfrm>
            <a:custGeom>
              <a:avLst/>
              <a:gdLst>
                <a:gd name="T0" fmla="*/ 0 w 235"/>
                <a:gd name="T1" fmla="*/ 0 h 183"/>
                <a:gd name="T2" fmla="*/ 136 w 235"/>
                <a:gd name="T3" fmla="*/ 142 h 183"/>
                <a:gd name="T4" fmla="*/ 234 w 235"/>
                <a:gd name="T5" fmla="*/ 101 h 183"/>
                <a:gd name="T6" fmla="*/ 0 w 235"/>
                <a:gd name="T7" fmla="*/ 0 h 183"/>
              </a:gdLst>
              <a:ahLst/>
              <a:cxnLst>
                <a:cxn ang="0">
                  <a:pos x="T0" y="T1"/>
                </a:cxn>
                <a:cxn ang="0">
                  <a:pos x="T2" y="T3"/>
                </a:cxn>
                <a:cxn ang="0">
                  <a:pos x="T4" y="T5"/>
                </a:cxn>
                <a:cxn ang="0">
                  <a:pos x="T6" y="T7"/>
                </a:cxn>
              </a:cxnLst>
              <a:rect l="0" t="0" r="r" b="b"/>
              <a:pathLst>
                <a:path w="235" h="183">
                  <a:moveTo>
                    <a:pt x="0" y="0"/>
                  </a:moveTo>
                  <a:cubicBezTo>
                    <a:pt x="136" y="142"/>
                    <a:pt x="136" y="142"/>
                    <a:pt x="136" y="142"/>
                  </a:cubicBezTo>
                  <a:cubicBezTo>
                    <a:pt x="136" y="142"/>
                    <a:pt x="234" y="182"/>
                    <a:pt x="234" y="101"/>
                  </a:cubicBezTo>
                  <a:cubicBezTo>
                    <a:pt x="234" y="17"/>
                    <a:pt x="81" y="32"/>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2" name="Freeform 50"/>
            <p:cNvSpPr>
              <a:spLocks noChangeArrowheads="1"/>
            </p:cNvSpPr>
            <p:nvPr/>
          </p:nvSpPr>
          <p:spPr bwMode="auto">
            <a:xfrm>
              <a:off x="4435475" y="2874963"/>
              <a:ext cx="50800" cy="53975"/>
            </a:xfrm>
            <a:custGeom>
              <a:avLst/>
              <a:gdLst>
                <a:gd name="T0" fmla="*/ 139 w 140"/>
                <a:gd name="T1" fmla="*/ 110 h 152"/>
                <a:gd name="T2" fmla="*/ 0 w 140"/>
                <a:gd name="T3" fmla="*/ 0 h 152"/>
                <a:gd name="T4" fmla="*/ 139 w 140"/>
                <a:gd name="T5" fmla="*/ 110 h 152"/>
              </a:gdLst>
              <a:ahLst/>
              <a:cxnLst>
                <a:cxn ang="0">
                  <a:pos x="T0" y="T1"/>
                </a:cxn>
                <a:cxn ang="0">
                  <a:pos x="T2" y="T3"/>
                </a:cxn>
                <a:cxn ang="0">
                  <a:pos x="T4" y="T5"/>
                </a:cxn>
              </a:cxnLst>
              <a:rect l="0" t="0" r="r" b="b"/>
              <a:pathLst>
                <a:path w="140" h="152">
                  <a:moveTo>
                    <a:pt x="139" y="110"/>
                  </a:moveTo>
                  <a:cubicBezTo>
                    <a:pt x="139" y="110"/>
                    <a:pt x="18" y="151"/>
                    <a:pt x="0" y="0"/>
                  </a:cubicBezTo>
                  <a:cubicBezTo>
                    <a:pt x="81" y="64"/>
                    <a:pt x="110" y="93"/>
                    <a:pt x="139"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3" name="Freeform 51"/>
            <p:cNvSpPr>
              <a:spLocks noChangeArrowheads="1"/>
            </p:cNvSpPr>
            <p:nvPr/>
          </p:nvSpPr>
          <p:spPr bwMode="auto">
            <a:xfrm>
              <a:off x="4430713" y="2863850"/>
              <a:ext cx="84137" cy="34925"/>
            </a:xfrm>
            <a:custGeom>
              <a:avLst/>
              <a:gdLst>
                <a:gd name="T0" fmla="*/ 0 w 235"/>
                <a:gd name="T1" fmla="*/ 0 h 96"/>
                <a:gd name="T2" fmla="*/ 165 w 235"/>
                <a:gd name="T3" fmla="*/ 95 h 96"/>
                <a:gd name="T4" fmla="*/ 0 w 235"/>
                <a:gd name="T5" fmla="*/ 0 h 96"/>
              </a:gdLst>
              <a:ahLst/>
              <a:cxnLst>
                <a:cxn ang="0">
                  <a:pos x="T0" y="T1"/>
                </a:cxn>
                <a:cxn ang="0">
                  <a:pos x="T2" y="T3"/>
                </a:cxn>
                <a:cxn ang="0">
                  <a:pos x="T4" y="T5"/>
                </a:cxn>
              </a:cxnLst>
              <a:rect l="0" t="0" r="r" b="b"/>
              <a:pathLst>
                <a:path w="235" h="96">
                  <a:moveTo>
                    <a:pt x="0" y="0"/>
                  </a:moveTo>
                  <a:cubicBezTo>
                    <a:pt x="0" y="0"/>
                    <a:pt x="124" y="75"/>
                    <a:pt x="165" y="95"/>
                  </a:cubicBezTo>
                  <a:cubicBezTo>
                    <a:pt x="133" y="29"/>
                    <a:pt x="234" y="29"/>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4" name="Freeform 52"/>
            <p:cNvSpPr>
              <a:spLocks noChangeArrowheads="1"/>
            </p:cNvSpPr>
            <p:nvPr/>
          </p:nvSpPr>
          <p:spPr bwMode="auto">
            <a:xfrm>
              <a:off x="4373563" y="2927350"/>
              <a:ext cx="203200" cy="236538"/>
            </a:xfrm>
            <a:custGeom>
              <a:avLst/>
              <a:gdLst>
                <a:gd name="T0" fmla="*/ 299 w 566"/>
                <a:gd name="T1" fmla="*/ 0 h 655"/>
                <a:gd name="T2" fmla="*/ 212 w 566"/>
                <a:gd name="T3" fmla="*/ 107 h 655"/>
                <a:gd name="T4" fmla="*/ 316 w 566"/>
                <a:gd name="T5" fmla="*/ 188 h 655"/>
                <a:gd name="T6" fmla="*/ 200 w 566"/>
                <a:gd name="T7" fmla="*/ 154 h 655"/>
                <a:gd name="T8" fmla="*/ 0 w 566"/>
                <a:gd name="T9" fmla="*/ 165 h 655"/>
                <a:gd name="T10" fmla="*/ 252 w 566"/>
                <a:gd name="T11" fmla="*/ 226 h 655"/>
                <a:gd name="T12" fmla="*/ 200 w 566"/>
                <a:gd name="T13" fmla="*/ 313 h 655"/>
                <a:gd name="T14" fmla="*/ 194 w 566"/>
                <a:gd name="T15" fmla="*/ 472 h 655"/>
                <a:gd name="T16" fmla="*/ 218 w 566"/>
                <a:gd name="T17" fmla="*/ 478 h 655"/>
                <a:gd name="T18" fmla="*/ 183 w 566"/>
                <a:gd name="T19" fmla="*/ 507 h 655"/>
                <a:gd name="T20" fmla="*/ 171 w 566"/>
                <a:gd name="T21" fmla="*/ 625 h 655"/>
                <a:gd name="T22" fmla="*/ 270 w 566"/>
                <a:gd name="T23" fmla="*/ 576 h 655"/>
                <a:gd name="T24" fmla="*/ 354 w 566"/>
                <a:gd name="T25" fmla="*/ 570 h 655"/>
                <a:gd name="T26" fmla="*/ 359 w 566"/>
                <a:gd name="T27" fmla="*/ 460 h 655"/>
                <a:gd name="T28" fmla="*/ 365 w 566"/>
                <a:gd name="T29" fmla="*/ 365 h 655"/>
                <a:gd name="T30" fmla="*/ 429 w 566"/>
                <a:gd name="T31" fmla="*/ 437 h 655"/>
                <a:gd name="T32" fmla="*/ 504 w 566"/>
                <a:gd name="T33" fmla="*/ 226 h 655"/>
                <a:gd name="T34" fmla="*/ 394 w 566"/>
                <a:gd name="T35" fmla="*/ 18 h 655"/>
                <a:gd name="T36" fmla="*/ 316 w 566"/>
                <a:gd name="T37" fmla="*/ 49 h 655"/>
                <a:gd name="T38" fmla="*/ 299 w 566"/>
                <a:gd name="T39"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655">
                  <a:moveTo>
                    <a:pt x="299" y="0"/>
                  </a:moveTo>
                  <a:cubicBezTo>
                    <a:pt x="299" y="0"/>
                    <a:pt x="218" y="12"/>
                    <a:pt x="212" y="107"/>
                  </a:cubicBezTo>
                  <a:cubicBezTo>
                    <a:pt x="281" y="130"/>
                    <a:pt x="316" y="148"/>
                    <a:pt x="316" y="188"/>
                  </a:cubicBezTo>
                  <a:cubicBezTo>
                    <a:pt x="264" y="206"/>
                    <a:pt x="218" y="171"/>
                    <a:pt x="200" y="154"/>
                  </a:cubicBezTo>
                  <a:cubicBezTo>
                    <a:pt x="128" y="159"/>
                    <a:pt x="0" y="165"/>
                    <a:pt x="0" y="165"/>
                  </a:cubicBezTo>
                  <a:cubicBezTo>
                    <a:pt x="0" y="165"/>
                    <a:pt x="171" y="226"/>
                    <a:pt x="252" y="226"/>
                  </a:cubicBezTo>
                  <a:cubicBezTo>
                    <a:pt x="235" y="266"/>
                    <a:pt x="200" y="278"/>
                    <a:pt x="200" y="313"/>
                  </a:cubicBezTo>
                  <a:cubicBezTo>
                    <a:pt x="200" y="347"/>
                    <a:pt x="194" y="472"/>
                    <a:pt x="194" y="472"/>
                  </a:cubicBezTo>
                  <a:cubicBezTo>
                    <a:pt x="194" y="472"/>
                    <a:pt x="223" y="443"/>
                    <a:pt x="218" y="478"/>
                  </a:cubicBezTo>
                  <a:cubicBezTo>
                    <a:pt x="212" y="512"/>
                    <a:pt x="183" y="507"/>
                    <a:pt x="183" y="507"/>
                  </a:cubicBezTo>
                  <a:cubicBezTo>
                    <a:pt x="183" y="507"/>
                    <a:pt x="128" y="596"/>
                    <a:pt x="171" y="625"/>
                  </a:cubicBezTo>
                  <a:cubicBezTo>
                    <a:pt x="212" y="654"/>
                    <a:pt x="270" y="576"/>
                    <a:pt x="270" y="576"/>
                  </a:cubicBezTo>
                  <a:cubicBezTo>
                    <a:pt x="270" y="576"/>
                    <a:pt x="336" y="570"/>
                    <a:pt x="354" y="570"/>
                  </a:cubicBezTo>
                  <a:cubicBezTo>
                    <a:pt x="371" y="570"/>
                    <a:pt x="376" y="494"/>
                    <a:pt x="359" y="460"/>
                  </a:cubicBezTo>
                  <a:cubicBezTo>
                    <a:pt x="341" y="425"/>
                    <a:pt x="365" y="365"/>
                    <a:pt x="365" y="365"/>
                  </a:cubicBezTo>
                  <a:cubicBezTo>
                    <a:pt x="382" y="437"/>
                    <a:pt x="406" y="437"/>
                    <a:pt x="429" y="437"/>
                  </a:cubicBezTo>
                  <a:cubicBezTo>
                    <a:pt x="452" y="437"/>
                    <a:pt x="504" y="226"/>
                    <a:pt x="504" y="226"/>
                  </a:cubicBezTo>
                  <a:cubicBezTo>
                    <a:pt x="504" y="226"/>
                    <a:pt x="565" y="61"/>
                    <a:pt x="394" y="18"/>
                  </a:cubicBezTo>
                  <a:cubicBezTo>
                    <a:pt x="342" y="18"/>
                    <a:pt x="316" y="18"/>
                    <a:pt x="316" y="49"/>
                  </a:cubicBezTo>
                  <a:cubicBezTo>
                    <a:pt x="293" y="44"/>
                    <a:pt x="299" y="0"/>
                    <a:pt x="29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5" name="Freeform 53"/>
            <p:cNvSpPr>
              <a:spLocks noChangeArrowheads="1"/>
            </p:cNvSpPr>
            <p:nvPr/>
          </p:nvSpPr>
          <p:spPr bwMode="auto">
            <a:xfrm>
              <a:off x="4467225" y="3140075"/>
              <a:ext cx="30163" cy="23813"/>
            </a:xfrm>
            <a:custGeom>
              <a:avLst/>
              <a:gdLst>
                <a:gd name="T0" fmla="*/ 84 w 85"/>
                <a:gd name="T1" fmla="*/ 20 h 67"/>
                <a:gd name="T2" fmla="*/ 0 w 85"/>
                <a:gd name="T3" fmla="*/ 49 h 67"/>
                <a:gd name="T4" fmla="*/ 84 w 85"/>
                <a:gd name="T5" fmla="*/ 20 h 67"/>
              </a:gdLst>
              <a:ahLst/>
              <a:cxnLst>
                <a:cxn ang="0">
                  <a:pos x="T0" y="T1"/>
                </a:cxn>
                <a:cxn ang="0">
                  <a:pos x="T2" y="T3"/>
                </a:cxn>
                <a:cxn ang="0">
                  <a:pos x="T4" y="T5"/>
                </a:cxn>
              </a:cxnLst>
              <a:rect l="0" t="0" r="r" b="b"/>
              <a:pathLst>
                <a:path w="85" h="67">
                  <a:moveTo>
                    <a:pt x="84" y="20"/>
                  </a:moveTo>
                  <a:cubicBezTo>
                    <a:pt x="84" y="20"/>
                    <a:pt x="29" y="0"/>
                    <a:pt x="0" y="49"/>
                  </a:cubicBezTo>
                  <a:cubicBezTo>
                    <a:pt x="46" y="66"/>
                    <a:pt x="72" y="55"/>
                    <a:pt x="84" y="2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6" name="Freeform 54"/>
            <p:cNvSpPr>
              <a:spLocks noChangeArrowheads="1"/>
            </p:cNvSpPr>
            <p:nvPr/>
          </p:nvSpPr>
          <p:spPr bwMode="auto">
            <a:xfrm>
              <a:off x="4511675" y="3094038"/>
              <a:ext cx="88900" cy="139700"/>
            </a:xfrm>
            <a:custGeom>
              <a:avLst/>
              <a:gdLst>
                <a:gd name="T0" fmla="*/ 0 w 246"/>
                <a:gd name="T1" fmla="*/ 93 h 389"/>
                <a:gd name="T2" fmla="*/ 63 w 246"/>
                <a:gd name="T3" fmla="*/ 41 h 389"/>
                <a:gd name="T4" fmla="*/ 121 w 246"/>
                <a:gd name="T5" fmla="*/ 128 h 389"/>
                <a:gd name="T6" fmla="*/ 75 w 246"/>
                <a:gd name="T7" fmla="*/ 298 h 389"/>
                <a:gd name="T8" fmla="*/ 245 w 246"/>
                <a:gd name="T9" fmla="*/ 324 h 389"/>
                <a:gd name="T10" fmla="*/ 130 w 246"/>
                <a:gd name="T11" fmla="*/ 246 h 389"/>
                <a:gd name="T12" fmla="*/ 188 w 246"/>
                <a:gd name="T13" fmla="*/ 159 h 389"/>
                <a:gd name="T14" fmla="*/ 159 w 246"/>
                <a:gd name="T15" fmla="*/ 64 h 389"/>
                <a:gd name="T16" fmla="*/ 11 w 246"/>
                <a:gd name="T17" fmla="*/ 0 h 389"/>
                <a:gd name="T18" fmla="*/ 0 w 246"/>
                <a:gd name="T19" fmla="*/ 9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89">
                  <a:moveTo>
                    <a:pt x="0" y="93"/>
                  </a:moveTo>
                  <a:cubicBezTo>
                    <a:pt x="0" y="93"/>
                    <a:pt x="57" y="99"/>
                    <a:pt x="63" y="41"/>
                  </a:cubicBezTo>
                  <a:cubicBezTo>
                    <a:pt x="104" y="64"/>
                    <a:pt x="141" y="104"/>
                    <a:pt x="121" y="128"/>
                  </a:cubicBezTo>
                  <a:cubicBezTo>
                    <a:pt x="104" y="154"/>
                    <a:pt x="0" y="212"/>
                    <a:pt x="75" y="298"/>
                  </a:cubicBezTo>
                  <a:cubicBezTo>
                    <a:pt x="153" y="388"/>
                    <a:pt x="222" y="324"/>
                    <a:pt x="245" y="324"/>
                  </a:cubicBezTo>
                  <a:cubicBezTo>
                    <a:pt x="176" y="304"/>
                    <a:pt x="92" y="324"/>
                    <a:pt x="130" y="246"/>
                  </a:cubicBezTo>
                  <a:cubicBezTo>
                    <a:pt x="164" y="171"/>
                    <a:pt x="188" y="159"/>
                    <a:pt x="188" y="159"/>
                  </a:cubicBezTo>
                  <a:cubicBezTo>
                    <a:pt x="159" y="136"/>
                    <a:pt x="159" y="64"/>
                    <a:pt x="159" y="64"/>
                  </a:cubicBezTo>
                  <a:cubicBezTo>
                    <a:pt x="159" y="64"/>
                    <a:pt x="81" y="0"/>
                    <a:pt x="11" y="0"/>
                  </a:cubicBezTo>
                  <a:cubicBezTo>
                    <a:pt x="23" y="47"/>
                    <a:pt x="28" y="76"/>
                    <a:pt x="0" y="9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7" name="Freeform 55"/>
            <p:cNvSpPr>
              <a:spLocks noChangeArrowheads="1"/>
            </p:cNvSpPr>
            <p:nvPr/>
          </p:nvSpPr>
          <p:spPr bwMode="auto">
            <a:xfrm>
              <a:off x="4551363" y="3030538"/>
              <a:ext cx="23812" cy="57150"/>
            </a:xfrm>
            <a:custGeom>
              <a:avLst/>
              <a:gdLst>
                <a:gd name="T0" fmla="*/ 50 w 68"/>
                <a:gd name="T1" fmla="*/ 0 h 160"/>
                <a:gd name="T2" fmla="*/ 0 w 68"/>
                <a:gd name="T3" fmla="*/ 69 h 160"/>
                <a:gd name="T4" fmla="*/ 21 w 68"/>
                <a:gd name="T5" fmla="*/ 153 h 160"/>
                <a:gd name="T6" fmla="*/ 61 w 68"/>
                <a:gd name="T7" fmla="*/ 87 h 160"/>
                <a:gd name="T8" fmla="*/ 50 w 68"/>
                <a:gd name="T9" fmla="*/ 0 h 160"/>
              </a:gdLst>
              <a:ahLst/>
              <a:cxnLst>
                <a:cxn ang="0">
                  <a:pos x="T0" y="T1"/>
                </a:cxn>
                <a:cxn ang="0">
                  <a:pos x="T2" y="T3"/>
                </a:cxn>
                <a:cxn ang="0">
                  <a:pos x="T4" y="T5"/>
                </a:cxn>
                <a:cxn ang="0">
                  <a:pos x="T6" y="T7"/>
                </a:cxn>
                <a:cxn ang="0">
                  <a:pos x="T8" y="T9"/>
                </a:cxn>
              </a:cxnLst>
              <a:rect l="0" t="0" r="r" b="b"/>
              <a:pathLst>
                <a:path w="68" h="160">
                  <a:moveTo>
                    <a:pt x="50" y="0"/>
                  </a:moveTo>
                  <a:cubicBezTo>
                    <a:pt x="50" y="0"/>
                    <a:pt x="44" y="58"/>
                    <a:pt x="0" y="69"/>
                  </a:cubicBezTo>
                  <a:cubicBezTo>
                    <a:pt x="32" y="124"/>
                    <a:pt x="21" y="153"/>
                    <a:pt x="21" y="153"/>
                  </a:cubicBezTo>
                  <a:cubicBezTo>
                    <a:pt x="67" y="159"/>
                    <a:pt x="61" y="87"/>
                    <a:pt x="61" y="87"/>
                  </a:cubicBezTo>
                  <a:lnTo>
                    <a:pt x="50"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8" name="Freeform 56"/>
            <p:cNvSpPr>
              <a:spLocks noChangeArrowheads="1"/>
            </p:cNvSpPr>
            <p:nvPr/>
          </p:nvSpPr>
          <p:spPr bwMode="auto">
            <a:xfrm>
              <a:off x="4546600" y="2919413"/>
              <a:ext cx="204788" cy="239712"/>
            </a:xfrm>
            <a:custGeom>
              <a:avLst/>
              <a:gdLst>
                <a:gd name="T0" fmla="*/ 0 w 571"/>
                <a:gd name="T1" fmla="*/ 52 h 667"/>
                <a:gd name="T2" fmla="*/ 72 w 571"/>
                <a:gd name="T3" fmla="*/ 229 h 667"/>
                <a:gd name="T4" fmla="*/ 101 w 571"/>
                <a:gd name="T5" fmla="*/ 278 h 667"/>
                <a:gd name="T6" fmla="*/ 119 w 571"/>
                <a:gd name="T7" fmla="*/ 625 h 667"/>
                <a:gd name="T8" fmla="*/ 147 w 571"/>
                <a:gd name="T9" fmla="*/ 666 h 667"/>
                <a:gd name="T10" fmla="*/ 570 w 571"/>
                <a:gd name="T11" fmla="*/ 399 h 667"/>
                <a:gd name="T12" fmla="*/ 330 w 571"/>
                <a:gd name="T13" fmla="*/ 72 h 667"/>
                <a:gd name="T14" fmla="*/ 0 w 571"/>
                <a:gd name="T15" fmla="*/ 52 h 6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667">
                  <a:moveTo>
                    <a:pt x="0" y="52"/>
                  </a:moveTo>
                  <a:cubicBezTo>
                    <a:pt x="0" y="52"/>
                    <a:pt x="66" y="148"/>
                    <a:pt x="72" y="229"/>
                  </a:cubicBezTo>
                  <a:cubicBezTo>
                    <a:pt x="78" y="313"/>
                    <a:pt x="101" y="278"/>
                    <a:pt x="101" y="278"/>
                  </a:cubicBezTo>
                  <a:cubicBezTo>
                    <a:pt x="101" y="278"/>
                    <a:pt x="119" y="582"/>
                    <a:pt x="119" y="625"/>
                  </a:cubicBezTo>
                  <a:cubicBezTo>
                    <a:pt x="119" y="666"/>
                    <a:pt x="147" y="666"/>
                    <a:pt x="147" y="666"/>
                  </a:cubicBezTo>
                  <a:cubicBezTo>
                    <a:pt x="298" y="605"/>
                    <a:pt x="417" y="440"/>
                    <a:pt x="570" y="399"/>
                  </a:cubicBezTo>
                  <a:cubicBezTo>
                    <a:pt x="501" y="272"/>
                    <a:pt x="402" y="101"/>
                    <a:pt x="330" y="72"/>
                  </a:cubicBezTo>
                  <a:cubicBezTo>
                    <a:pt x="260" y="41"/>
                    <a:pt x="119" y="0"/>
                    <a:pt x="0" y="52"/>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9" name="Freeform 57"/>
            <p:cNvSpPr>
              <a:spLocks noChangeArrowheads="1"/>
            </p:cNvSpPr>
            <p:nvPr/>
          </p:nvSpPr>
          <p:spPr bwMode="auto">
            <a:xfrm>
              <a:off x="4491038" y="2887663"/>
              <a:ext cx="50800" cy="46037"/>
            </a:xfrm>
            <a:custGeom>
              <a:avLst/>
              <a:gdLst>
                <a:gd name="T0" fmla="*/ 139 w 140"/>
                <a:gd name="T1" fmla="*/ 104 h 129"/>
                <a:gd name="T2" fmla="*/ 58 w 140"/>
                <a:gd name="T3" fmla="*/ 70 h 129"/>
                <a:gd name="T4" fmla="*/ 0 w 140"/>
                <a:gd name="T5" fmla="*/ 26 h 129"/>
                <a:gd name="T6" fmla="*/ 92 w 140"/>
                <a:gd name="T7" fmla="*/ 6 h 129"/>
                <a:gd name="T8" fmla="*/ 139 w 140"/>
                <a:gd name="T9" fmla="*/ 104 h 129"/>
              </a:gdLst>
              <a:ahLst/>
              <a:cxnLst>
                <a:cxn ang="0">
                  <a:pos x="T0" y="T1"/>
                </a:cxn>
                <a:cxn ang="0">
                  <a:pos x="T2" y="T3"/>
                </a:cxn>
                <a:cxn ang="0">
                  <a:pos x="T4" y="T5"/>
                </a:cxn>
                <a:cxn ang="0">
                  <a:pos x="T6" y="T7"/>
                </a:cxn>
                <a:cxn ang="0">
                  <a:pos x="T8" y="T9"/>
                </a:cxn>
              </a:cxnLst>
              <a:rect l="0" t="0" r="r" b="b"/>
              <a:pathLst>
                <a:path w="140" h="129">
                  <a:moveTo>
                    <a:pt x="139" y="104"/>
                  </a:moveTo>
                  <a:cubicBezTo>
                    <a:pt x="139" y="104"/>
                    <a:pt x="115" y="128"/>
                    <a:pt x="58" y="70"/>
                  </a:cubicBezTo>
                  <a:cubicBezTo>
                    <a:pt x="0" y="12"/>
                    <a:pt x="0" y="26"/>
                    <a:pt x="0" y="26"/>
                  </a:cubicBezTo>
                  <a:cubicBezTo>
                    <a:pt x="0" y="26"/>
                    <a:pt x="75" y="0"/>
                    <a:pt x="92" y="6"/>
                  </a:cubicBezTo>
                  <a:cubicBezTo>
                    <a:pt x="110" y="12"/>
                    <a:pt x="110" y="87"/>
                    <a:pt x="139" y="10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0" name="Freeform 58"/>
            <p:cNvSpPr>
              <a:spLocks noChangeArrowheads="1"/>
            </p:cNvSpPr>
            <p:nvPr/>
          </p:nvSpPr>
          <p:spPr bwMode="auto">
            <a:xfrm>
              <a:off x="4524375" y="2879725"/>
              <a:ext cx="36513" cy="47625"/>
            </a:xfrm>
            <a:custGeom>
              <a:avLst/>
              <a:gdLst>
                <a:gd name="T0" fmla="*/ 99 w 100"/>
                <a:gd name="T1" fmla="*/ 110 h 131"/>
                <a:gd name="T2" fmla="*/ 41 w 100"/>
                <a:gd name="T3" fmla="*/ 70 h 131"/>
                <a:gd name="T4" fmla="*/ 0 w 100"/>
                <a:gd name="T5" fmla="*/ 23 h 131"/>
                <a:gd name="T6" fmla="*/ 72 w 100"/>
                <a:gd name="T7" fmla="*/ 6 h 131"/>
                <a:gd name="T8" fmla="*/ 99 w 100"/>
                <a:gd name="T9" fmla="*/ 110 h 131"/>
              </a:gdLst>
              <a:ahLst/>
              <a:cxnLst>
                <a:cxn ang="0">
                  <a:pos x="T0" y="T1"/>
                </a:cxn>
                <a:cxn ang="0">
                  <a:pos x="T2" y="T3"/>
                </a:cxn>
                <a:cxn ang="0">
                  <a:pos x="T4" y="T5"/>
                </a:cxn>
                <a:cxn ang="0">
                  <a:pos x="T6" y="T7"/>
                </a:cxn>
                <a:cxn ang="0">
                  <a:pos x="T8" y="T9"/>
                </a:cxn>
              </a:cxnLst>
              <a:rect l="0" t="0" r="r" b="b"/>
              <a:pathLst>
                <a:path w="100" h="131">
                  <a:moveTo>
                    <a:pt x="99" y="110"/>
                  </a:moveTo>
                  <a:cubicBezTo>
                    <a:pt x="99" y="110"/>
                    <a:pt x="78" y="130"/>
                    <a:pt x="41" y="70"/>
                  </a:cubicBezTo>
                  <a:cubicBezTo>
                    <a:pt x="0" y="6"/>
                    <a:pt x="0" y="23"/>
                    <a:pt x="0" y="23"/>
                  </a:cubicBezTo>
                  <a:cubicBezTo>
                    <a:pt x="0" y="23"/>
                    <a:pt x="61" y="0"/>
                    <a:pt x="72" y="6"/>
                  </a:cubicBezTo>
                  <a:cubicBezTo>
                    <a:pt x="84" y="15"/>
                    <a:pt x="78" y="90"/>
                    <a:pt x="99"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1" name="Freeform 59"/>
            <p:cNvSpPr>
              <a:spLocks noChangeArrowheads="1"/>
            </p:cNvSpPr>
            <p:nvPr/>
          </p:nvSpPr>
          <p:spPr bwMode="auto">
            <a:xfrm>
              <a:off x="4589463" y="2873375"/>
              <a:ext cx="61912" cy="57150"/>
            </a:xfrm>
            <a:custGeom>
              <a:avLst/>
              <a:gdLst>
                <a:gd name="T0" fmla="*/ 173 w 174"/>
                <a:gd name="T1" fmla="*/ 156 h 157"/>
                <a:gd name="T2" fmla="*/ 162 w 174"/>
                <a:gd name="T3" fmla="*/ 58 h 157"/>
                <a:gd name="T4" fmla="*/ 81 w 174"/>
                <a:gd name="T5" fmla="*/ 11 h 157"/>
                <a:gd name="T6" fmla="*/ 101 w 174"/>
                <a:gd name="T7" fmla="*/ 84 h 157"/>
                <a:gd name="T8" fmla="*/ 52 w 174"/>
                <a:gd name="T9" fmla="*/ 23 h 157"/>
                <a:gd name="T10" fmla="*/ 0 w 174"/>
                <a:gd name="T11" fmla="*/ 11 h 157"/>
                <a:gd name="T12" fmla="*/ 46 w 174"/>
                <a:gd name="T13" fmla="*/ 124 h 157"/>
                <a:gd name="T14" fmla="*/ 46 w 174"/>
                <a:gd name="T15" fmla="*/ 124 h 157"/>
                <a:gd name="T16" fmla="*/ 173 w 174"/>
                <a:gd name="T17"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57">
                  <a:moveTo>
                    <a:pt x="173" y="156"/>
                  </a:moveTo>
                  <a:cubicBezTo>
                    <a:pt x="162" y="104"/>
                    <a:pt x="162" y="89"/>
                    <a:pt x="162" y="58"/>
                  </a:cubicBezTo>
                  <a:cubicBezTo>
                    <a:pt x="162" y="26"/>
                    <a:pt x="147" y="17"/>
                    <a:pt x="81" y="11"/>
                  </a:cubicBezTo>
                  <a:cubicBezTo>
                    <a:pt x="95" y="49"/>
                    <a:pt x="107" y="66"/>
                    <a:pt x="101" y="84"/>
                  </a:cubicBezTo>
                  <a:cubicBezTo>
                    <a:pt x="98" y="104"/>
                    <a:pt x="89" y="95"/>
                    <a:pt x="52" y="23"/>
                  </a:cubicBezTo>
                  <a:cubicBezTo>
                    <a:pt x="20" y="0"/>
                    <a:pt x="0" y="11"/>
                    <a:pt x="0" y="11"/>
                  </a:cubicBezTo>
                  <a:cubicBezTo>
                    <a:pt x="0" y="11"/>
                    <a:pt x="40" y="81"/>
                    <a:pt x="46" y="124"/>
                  </a:cubicBezTo>
                  <a:lnTo>
                    <a:pt x="46" y="124"/>
                  </a:lnTo>
                  <a:cubicBezTo>
                    <a:pt x="98" y="127"/>
                    <a:pt x="156" y="144"/>
                    <a:pt x="173" y="15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2" name="Freeform 60"/>
            <p:cNvSpPr>
              <a:spLocks noChangeArrowheads="1"/>
            </p:cNvSpPr>
            <p:nvPr/>
          </p:nvSpPr>
          <p:spPr bwMode="auto">
            <a:xfrm>
              <a:off x="4556125" y="2878138"/>
              <a:ext cx="1588" cy="1587"/>
            </a:xfrm>
            <a:custGeom>
              <a:avLst/>
              <a:gdLst>
                <a:gd name="T0" fmla="*/ 0 w 4"/>
                <a:gd name="T1" fmla="*/ 3 h 4"/>
                <a:gd name="T2" fmla="*/ 3 w 4"/>
                <a:gd name="T3" fmla="*/ 3 h 4"/>
                <a:gd name="T4" fmla="*/ 0 w 4"/>
                <a:gd name="T5" fmla="*/ 3 h 4"/>
              </a:gdLst>
              <a:ahLst/>
              <a:cxnLst>
                <a:cxn ang="0">
                  <a:pos x="T0" y="T1"/>
                </a:cxn>
                <a:cxn ang="0">
                  <a:pos x="T2" y="T3"/>
                </a:cxn>
                <a:cxn ang="0">
                  <a:pos x="T4" y="T5"/>
                </a:cxn>
              </a:cxnLst>
              <a:rect l="0" t="0" r="r" b="b"/>
              <a:pathLst>
                <a:path w="4" h="4">
                  <a:moveTo>
                    <a:pt x="0" y="3"/>
                  </a:moveTo>
                  <a:cubicBezTo>
                    <a:pt x="0" y="3"/>
                    <a:pt x="0" y="3"/>
                    <a:pt x="3" y="3"/>
                  </a:cubicBezTo>
                  <a:cubicBezTo>
                    <a:pt x="0" y="0"/>
                    <a:pt x="0" y="3"/>
                    <a:pt x="0" y="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3" name="Freeform 61"/>
            <p:cNvSpPr>
              <a:spLocks noChangeArrowheads="1"/>
            </p:cNvSpPr>
            <p:nvPr/>
          </p:nvSpPr>
          <p:spPr bwMode="auto">
            <a:xfrm>
              <a:off x="4557713" y="2874963"/>
              <a:ext cx="39687" cy="42862"/>
            </a:xfrm>
            <a:custGeom>
              <a:avLst/>
              <a:gdLst>
                <a:gd name="T0" fmla="*/ 104 w 111"/>
                <a:gd name="T1" fmla="*/ 96 h 117"/>
                <a:gd name="T2" fmla="*/ 78 w 111"/>
                <a:gd name="T3" fmla="*/ 55 h 117"/>
                <a:gd name="T4" fmla="*/ 69 w 111"/>
                <a:gd name="T5" fmla="*/ 9 h 117"/>
                <a:gd name="T6" fmla="*/ 0 w 111"/>
                <a:gd name="T7" fmla="*/ 9 h 117"/>
                <a:gd name="T8" fmla="*/ 20 w 111"/>
                <a:gd name="T9" fmla="*/ 70 h 117"/>
                <a:gd name="T10" fmla="*/ 40 w 111"/>
                <a:gd name="T11" fmla="*/ 116 h 117"/>
                <a:gd name="T12" fmla="*/ 107 w 111"/>
                <a:gd name="T13" fmla="*/ 116 h 117"/>
                <a:gd name="T14" fmla="*/ 104 w 111"/>
                <a:gd name="T15" fmla="*/ 96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7">
                  <a:moveTo>
                    <a:pt x="104" y="96"/>
                  </a:moveTo>
                  <a:cubicBezTo>
                    <a:pt x="98" y="81"/>
                    <a:pt x="84" y="70"/>
                    <a:pt x="78" y="55"/>
                  </a:cubicBezTo>
                  <a:cubicBezTo>
                    <a:pt x="75" y="38"/>
                    <a:pt x="81" y="21"/>
                    <a:pt x="69" y="9"/>
                  </a:cubicBezTo>
                  <a:cubicBezTo>
                    <a:pt x="61" y="0"/>
                    <a:pt x="14" y="6"/>
                    <a:pt x="0" y="9"/>
                  </a:cubicBezTo>
                  <a:cubicBezTo>
                    <a:pt x="3" y="12"/>
                    <a:pt x="9" y="27"/>
                    <a:pt x="20" y="70"/>
                  </a:cubicBezTo>
                  <a:cubicBezTo>
                    <a:pt x="23" y="84"/>
                    <a:pt x="29" y="102"/>
                    <a:pt x="40" y="116"/>
                  </a:cubicBezTo>
                  <a:cubicBezTo>
                    <a:pt x="52" y="116"/>
                    <a:pt x="84" y="116"/>
                    <a:pt x="107" y="116"/>
                  </a:cubicBezTo>
                  <a:cubicBezTo>
                    <a:pt x="110" y="110"/>
                    <a:pt x="110" y="105"/>
                    <a:pt x="104" y="9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4" name="Freeform 62"/>
            <p:cNvSpPr>
              <a:spLocks noChangeArrowheads="1"/>
            </p:cNvSpPr>
            <p:nvPr/>
          </p:nvSpPr>
          <p:spPr bwMode="auto">
            <a:xfrm>
              <a:off x="4594225" y="3082925"/>
              <a:ext cx="182563" cy="120650"/>
            </a:xfrm>
            <a:custGeom>
              <a:avLst/>
              <a:gdLst>
                <a:gd name="T0" fmla="*/ 0 w 508"/>
                <a:gd name="T1" fmla="*/ 264 h 334"/>
                <a:gd name="T2" fmla="*/ 246 w 508"/>
                <a:gd name="T3" fmla="*/ 107 h 334"/>
                <a:gd name="T4" fmla="*/ 460 w 508"/>
                <a:gd name="T5" fmla="*/ 0 h 334"/>
                <a:gd name="T6" fmla="*/ 428 w 508"/>
                <a:gd name="T7" fmla="*/ 70 h 334"/>
                <a:gd name="T8" fmla="*/ 452 w 508"/>
                <a:gd name="T9" fmla="*/ 110 h 334"/>
                <a:gd name="T10" fmla="*/ 365 w 508"/>
                <a:gd name="T11" fmla="*/ 139 h 334"/>
                <a:gd name="T12" fmla="*/ 318 w 508"/>
                <a:gd name="T13" fmla="*/ 183 h 334"/>
                <a:gd name="T14" fmla="*/ 217 w 508"/>
                <a:gd name="T15" fmla="*/ 229 h 334"/>
                <a:gd name="T16" fmla="*/ 171 w 508"/>
                <a:gd name="T17" fmla="*/ 304 h 334"/>
                <a:gd name="T18" fmla="*/ 0 w 508"/>
                <a:gd name="T19" fmla="*/ 310 h 334"/>
                <a:gd name="T20" fmla="*/ 0 w 508"/>
                <a:gd name="T21" fmla="*/ 26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8" h="334">
                  <a:moveTo>
                    <a:pt x="0" y="264"/>
                  </a:moveTo>
                  <a:cubicBezTo>
                    <a:pt x="87" y="220"/>
                    <a:pt x="165" y="160"/>
                    <a:pt x="246" y="107"/>
                  </a:cubicBezTo>
                  <a:cubicBezTo>
                    <a:pt x="304" y="70"/>
                    <a:pt x="388" y="0"/>
                    <a:pt x="460" y="0"/>
                  </a:cubicBezTo>
                  <a:cubicBezTo>
                    <a:pt x="507" y="0"/>
                    <a:pt x="478" y="70"/>
                    <a:pt x="428" y="70"/>
                  </a:cubicBezTo>
                  <a:cubicBezTo>
                    <a:pt x="460" y="93"/>
                    <a:pt x="472" y="105"/>
                    <a:pt x="452" y="110"/>
                  </a:cubicBezTo>
                  <a:cubicBezTo>
                    <a:pt x="434" y="116"/>
                    <a:pt x="400" y="157"/>
                    <a:pt x="365" y="139"/>
                  </a:cubicBezTo>
                  <a:cubicBezTo>
                    <a:pt x="330" y="122"/>
                    <a:pt x="307" y="157"/>
                    <a:pt x="318" y="183"/>
                  </a:cubicBezTo>
                  <a:cubicBezTo>
                    <a:pt x="330" y="206"/>
                    <a:pt x="278" y="246"/>
                    <a:pt x="217" y="229"/>
                  </a:cubicBezTo>
                  <a:cubicBezTo>
                    <a:pt x="159" y="212"/>
                    <a:pt x="171" y="275"/>
                    <a:pt x="171" y="304"/>
                  </a:cubicBezTo>
                  <a:cubicBezTo>
                    <a:pt x="113" y="333"/>
                    <a:pt x="0" y="310"/>
                    <a:pt x="0" y="310"/>
                  </a:cubicBezTo>
                  <a:lnTo>
                    <a:pt x="0" y="26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5" name="Freeform 63"/>
            <p:cNvSpPr>
              <a:spLocks noChangeArrowheads="1"/>
            </p:cNvSpPr>
            <p:nvPr/>
          </p:nvSpPr>
          <p:spPr bwMode="auto">
            <a:xfrm>
              <a:off x="4570413" y="3181350"/>
              <a:ext cx="19050" cy="15875"/>
            </a:xfrm>
            <a:custGeom>
              <a:avLst/>
              <a:gdLst>
                <a:gd name="T0" fmla="*/ 53 w 54"/>
                <a:gd name="T1" fmla="*/ 21 h 45"/>
                <a:gd name="T2" fmla="*/ 27 w 54"/>
                <a:gd name="T3" fmla="*/ 44 h 45"/>
                <a:gd name="T4" fmla="*/ 0 w 54"/>
                <a:gd name="T5" fmla="*/ 21 h 45"/>
                <a:gd name="T6" fmla="*/ 27 w 54"/>
                <a:gd name="T7" fmla="*/ 0 h 45"/>
                <a:gd name="T8" fmla="*/ 53 w 54"/>
                <a:gd name="T9" fmla="*/ 21 h 45"/>
              </a:gdLst>
              <a:ahLst/>
              <a:cxnLst>
                <a:cxn ang="0">
                  <a:pos x="T0" y="T1"/>
                </a:cxn>
                <a:cxn ang="0">
                  <a:pos x="T2" y="T3"/>
                </a:cxn>
                <a:cxn ang="0">
                  <a:pos x="T4" y="T5"/>
                </a:cxn>
                <a:cxn ang="0">
                  <a:pos x="T6" y="T7"/>
                </a:cxn>
                <a:cxn ang="0">
                  <a:pos x="T8" y="T9"/>
                </a:cxn>
              </a:cxnLst>
              <a:rect l="0" t="0" r="r" b="b"/>
              <a:pathLst>
                <a:path w="54" h="45">
                  <a:moveTo>
                    <a:pt x="53" y="21"/>
                  </a:moveTo>
                  <a:cubicBezTo>
                    <a:pt x="53" y="32"/>
                    <a:pt x="41" y="44"/>
                    <a:pt x="27" y="44"/>
                  </a:cubicBezTo>
                  <a:cubicBezTo>
                    <a:pt x="12" y="44"/>
                    <a:pt x="0" y="32"/>
                    <a:pt x="0" y="21"/>
                  </a:cubicBezTo>
                  <a:cubicBezTo>
                    <a:pt x="0" y="9"/>
                    <a:pt x="12" y="0"/>
                    <a:pt x="27" y="0"/>
                  </a:cubicBezTo>
                  <a:cubicBezTo>
                    <a:pt x="41" y="0"/>
                    <a:pt x="53" y="9"/>
                    <a:pt x="53"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6" name="Freeform 64"/>
            <p:cNvSpPr>
              <a:spLocks noChangeArrowheads="1"/>
            </p:cNvSpPr>
            <p:nvPr/>
          </p:nvSpPr>
          <p:spPr bwMode="auto">
            <a:xfrm>
              <a:off x="4659313" y="3135313"/>
              <a:ext cx="112712" cy="77787"/>
            </a:xfrm>
            <a:custGeom>
              <a:avLst/>
              <a:gdLst>
                <a:gd name="T0" fmla="*/ 313 w 314"/>
                <a:gd name="T1" fmla="*/ 0 h 215"/>
                <a:gd name="T2" fmla="*/ 148 w 314"/>
                <a:gd name="T3" fmla="*/ 107 h 215"/>
                <a:gd name="T4" fmla="*/ 18 w 314"/>
                <a:gd name="T5" fmla="*/ 177 h 215"/>
                <a:gd name="T6" fmla="*/ 194 w 314"/>
                <a:gd name="T7" fmla="*/ 214 h 215"/>
                <a:gd name="T8" fmla="*/ 313 w 314"/>
                <a:gd name="T9" fmla="*/ 0 h 215"/>
              </a:gdLst>
              <a:ahLst/>
              <a:cxnLst>
                <a:cxn ang="0">
                  <a:pos x="T0" y="T1"/>
                </a:cxn>
                <a:cxn ang="0">
                  <a:pos x="T2" y="T3"/>
                </a:cxn>
                <a:cxn ang="0">
                  <a:pos x="T4" y="T5"/>
                </a:cxn>
                <a:cxn ang="0">
                  <a:pos x="T6" y="T7"/>
                </a:cxn>
                <a:cxn ang="0">
                  <a:pos x="T8" y="T9"/>
                </a:cxn>
              </a:cxnLst>
              <a:rect l="0" t="0" r="r" b="b"/>
              <a:pathLst>
                <a:path w="314" h="215">
                  <a:moveTo>
                    <a:pt x="313" y="0"/>
                  </a:moveTo>
                  <a:cubicBezTo>
                    <a:pt x="313" y="0"/>
                    <a:pt x="177" y="84"/>
                    <a:pt x="148" y="107"/>
                  </a:cubicBezTo>
                  <a:cubicBezTo>
                    <a:pt x="119" y="130"/>
                    <a:pt x="35" y="177"/>
                    <a:pt x="18" y="177"/>
                  </a:cubicBezTo>
                  <a:cubicBezTo>
                    <a:pt x="0" y="177"/>
                    <a:pt x="102" y="214"/>
                    <a:pt x="194" y="214"/>
                  </a:cubicBezTo>
                  <a:cubicBezTo>
                    <a:pt x="206" y="171"/>
                    <a:pt x="183" y="130"/>
                    <a:pt x="313"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7" name="Freeform 65"/>
            <p:cNvSpPr>
              <a:spLocks noChangeArrowheads="1"/>
            </p:cNvSpPr>
            <p:nvPr/>
          </p:nvSpPr>
          <p:spPr bwMode="auto">
            <a:xfrm>
              <a:off x="4748213" y="3152775"/>
              <a:ext cx="58737" cy="50800"/>
            </a:xfrm>
            <a:custGeom>
              <a:avLst/>
              <a:gdLst>
                <a:gd name="T0" fmla="*/ 79 w 161"/>
                <a:gd name="T1" fmla="*/ 0 h 140"/>
                <a:gd name="T2" fmla="*/ 0 w 161"/>
                <a:gd name="T3" fmla="*/ 122 h 140"/>
                <a:gd name="T4" fmla="*/ 84 w 161"/>
                <a:gd name="T5" fmla="*/ 139 h 140"/>
                <a:gd name="T6" fmla="*/ 160 w 161"/>
                <a:gd name="T7" fmla="*/ 87 h 140"/>
                <a:gd name="T8" fmla="*/ 79 w 161"/>
                <a:gd name="T9" fmla="*/ 0 h 140"/>
              </a:gdLst>
              <a:ahLst/>
              <a:cxnLst>
                <a:cxn ang="0">
                  <a:pos x="T0" y="T1"/>
                </a:cxn>
                <a:cxn ang="0">
                  <a:pos x="T2" y="T3"/>
                </a:cxn>
                <a:cxn ang="0">
                  <a:pos x="T4" y="T5"/>
                </a:cxn>
                <a:cxn ang="0">
                  <a:pos x="T6" y="T7"/>
                </a:cxn>
                <a:cxn ang="0">
                  <a:pos x="T8" y="T9"/>
                </a:cxn>
              </a:cxnLst>
              <a:rect l="0" t="0" r="r" b="b"/>
              <a:pathLst>
                <a:path w="161" h="140">
                  <a:moveTo>
                    <a:pt x="79" y="0"/>
                  </a:moveTo>
                  <a:cubicBezTo>
                    <a:pt x="79" y="0"/>
                    <a:pt x="0" y="52"/>
                    <a:pt x="0" y="122"/>
                  </a:cubicBezTo>
                  <a:cubicBezTo>
                    <a:pt x="84" y="139"/>
                    <a:pt x="84" y="139"/>
                    <a:pt x="84" y="139"/>
                  </a:cubicBezTo>
                  <a:cubicBezTo>
                    <a:pt x="84" y="139"/>
                    <a:pt x="131" y="87"/>
                    <a:pt x="160" y="87"/>
                  </a:cubicBezTo>
                  <a:cubicBezTo>
                    <a:pt x="113" y="58"/>
                    <a:pt x="90" y="47"/>
                    <a:pt x="7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8" name="Freeform 66"/>
            <p:cNvSpPr>
              <a:spLocks noChangeArrowheads="1"/>
            </p:cNvSpPr>
            <p:nvPr/>
          </p:nvSpPr>
          <p:spPr bwMode="auto">
            <a:xfrm>
              <a:off x="4765675" y="3184525"/>
              <a:ext cx="50800" cy="57150"/>
            </a:xfrm>
            <a:custGeom>
              <a:avLst/>
              <a:gdLst>
                <a:gd name="T0" fmla="*/ 0 w 140"/>
                <a:gd name="T1" fmla="*/ 101 h 160"/>
                <a:gd name="T2" fmla="*/ 81 w 140"/>
                <a:gd name="T3" fmla="*/ 35 h 160"/>
                <a:gd name="T4" fmla="*/ 139 w 140"/>
                <a:gd name="T5" fmla="*/ 41 h 160"/>
                <a:gd name="T6" fmla="*/ 121 w 140"/>
                <a:gd name="T7" fmla="*/ 159 h 160"/>
                <a:gd name="T8" fmla="*/ 0 w 140"/>
                <a:gd name="T9" fmla="*/ 101 h 160"/>
              </a:gdLst>
              <a:ahLst/>
              <a:cxnLst>
                <a:cxn ang="0">
                  <a:pos x="T0" y="T1"/>
                </a:cxn>
                <a:cxn ang="0">
                  <a:pos x="T2" y="T3"/>
                </a:cxn>
                <a:cxn ang="0">
                  <a:pos x="T4" y="T5"/>
                </a:cxn>
                <a:cxn ang="0">
                  <a:pos x="T6" y="T7"/>
                </a:cxn>
                <a:cxn ang="0">
                  <a:pos x="T8" y="T9"/>
                </a:cxn>
              </a:cxnLst>
              <a:rect l="0" t="0" r="r" b="b"/>
              <a:pathLst>
                <a:path w="140" h="160">
                  <a:moveTo>
                    <a:pt x="0" y="101"/>
                  </a:moveTo>
                  <a:cubicBezTo>
                    <a:pt x="0" y="101"/>
                    <a:pt x="52" y="72"/>
                    <a:pt x="81" y="35"/>
                  </a:cubicBezTo>
                  <a:cubicBezTo>
                    <a:pt x="110" y="0"/>
                    <a:pt x="139" y="41"/>
                    <a:pt x="139" y="41"/>
                  </a:cubicBezTo>
                  <a:cubicBezTo>
                    <a:pt x="139" y="41"/>
                    <a:pt x="133" y="136"/>
                    <a:pt x="121" y="159"/>
                  </a:cubicBezTo>
                  <a:cubicBezTo>
                    <a:pt x="75" y="142"/>
                    <a:pt x="0" y="101"/>
                    <a:pt x="0" y="10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9" name="Freeform 67"/>
            <p:cNvSpPr>
              <a:spLocks noChangeArrowheads="1"/>
            </p:cNvSpPr>
            <p:nvPr/>
          </p:nvSpPr>
          <p:spPr bwMode="auto">
            <a:xfrm>
              <a:off x="4660900" y="2887663"/>
              <a:ext cx="20638" cy="50800"/>
            </a:xfrm>
            <a:custGeom>
              <a:avLst/>
              <a:gdLst>
                <a:gd name="T0" fmla="*/ 0 w 59"/>
                <a:gd name="T1" fmla="*/ 119 h 140"/>
                <a:gd name="T2" fmla="*/ 0 w 59"/>
                <a:gd name="T3" fmla="*/ 0 h 140"/>
                <a:gd name="T4" fmla="*/ 58 w 59"/>
                <a:gd name="T5" fmla="*/ 47 h 140"/>
                <a:gd name="T6" fmla="*/ 52 w 59"/>
                <a:gd name="T7" fmla="*/ 139 h 140"/>
                <a:gd name="T8" fmla="*/ 0 w 59"/>
                <a:gd name="T9" fmla="*/ 119 h 140"/>
              </a:gdLst>
              <a:ahLst/>
              <a:cxnLst>
                <a:cxn ang="0">
                  <a:pos x="T0" y="T1"/>
                </a:cxn>
                <a:cxn ang="0">
                  <a:pos x="T2" y="T3"/>
                </a:cxn>
                <a:cxn ang="0">
                  <a:pos x="T4" y="T5"/>
                </a:cxn>
                <a:cxn ang="0">
                  <a:pos x="T6" y="T7"/>
                </a:cxn>
                <a:cxn ang="0">
                  <a:pos x="T8" y="T9"/>
                </a:cxn>
              </a:cxnLst>
              <a:rect l="0" t="0" r="r" b="b"/>
              <a:pathLst>
                <a:path w="59" h="140">
                  <a:moveTo>
                    <a:pt x="0" y="119"/>
                  </a:moveTo>
                  <a:cubicBezTo>
                    <a:pt x="0" y="119"/>
                    <a:pt x="18" y="38"/>
                    <a:pt x="0" y="0"/>
                  </a:cubicBezTo>
                  <a:cubicBezTo>
                    <a:pt x="41" y="20"/>
                    <a:pt x="58" y="47"/>
                    <a:pt x="58" y="47"/>
                  </a:cubicBezTo>
                  <a:cubicBezTo>
                    <a:pt x="52" y="139"/>
                    <a:pt x="52" y="139"/>
                    <a:pt x="52" y="139"/>
                  </a:cubicBezTo>
                  <a:lnTo>
                    <a:pt x="0" y="11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0" name="Freeform 68"/>
            <p:cNvSpPr>
              <a:spLocks noChangeArrowheads="1"/>
            </p:cNvSpPr>
            <p:nvPr/>
          </p:nvSpPr>
          <p:spPr bwMode="auto">
            <a:xfrm>
              <a:off x="4679950" y="2903538"/>
              <a:ext cx="52388" cy="63500"/>
            </a:xfrm>
            <a:custGeom>
              <a:avLst/>
              <a:gdLst>
                <a:gd name="T0" fmla="*/ 0 w 146"/>
                <a:gd name="T1" fmla="*/ 98 h 177"/>
                <a:gd name="T2" fmla="*/ 73 w 146"/>
                <a:gd name="T3" fmla="*/ 176 h 177"/>
                <a:gd name="T4" fmla="*/ 145 w 146"/>
                <a:gd name="T5" fmla="*/ 101 h 177"/>
                <a:gd name="T6" fmla="*/ 104 w 146"/>
                <a:gd name="T7" fmla="*/ 46 h 177"/>
                <a:gd name="T8" fmla="*/ 70 w 146"/>
                <a:gd name="T9" fmla="*/ 118 h 177"/>
                <a:gd name="T10" fmla="*/ 73 w 146"/>
                <a:gd name="T11" fmla="*/ 20 h 177"/>
                <a:gd name="T12" fmla="*/ 18 w 146"/>
                <a:gd name="T13" fmla="*/ 0 h 177"/>
                <a:gd name="T14" fmla="*/ 0 w 146"/>
                <a:gd name="T15" fmla="*/ 98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77">
                  <a:moveTo>
                    <a:pt x="0" y="98"/>
                  </a:moveTo>
                  <a:cubicBezTo>
                    <a:pt x="0" y="98"/>
                    <a:pt x="67" y="156"/>
                    <a:pt x="73" y="176"/>
                  </a:cubicBezTo>
                  <a:cubicBezTo>
                    <a:pt x="113" y="156"/>
                    <a:pt x="145" y="113"/>
                    <a:pt x="145" y="101"/>
                  </a:cubicBezTo>
                  <a:cubicBezTo>
                    <a:pt x="125" y="78"/>
                    <a:pt x="104" y="46"/>
                    <a:pt x="104" y="46"/>
                  </a:cubicBezTo>
                  <a:cubicBezTo>
                    <a:pt x="99" y="98"/>
                    <a:pt x="84" y="118"/>
                    <a:pt x="70" y="118"/>
                  </a:cubicBezTo>
                  <a:cubicBezTo>
                    <a:pt x="55" y="118"/>
                    <a:pt x="73" y="20"/>
                    <a:pt x="73" y="20"/>
                  </a:cubicBezTo>
                  <a:cubicBezTo>
                    <a:pt x="50" y="11"/>
                    <a:pt x="18" y="0"/>
                    <a:pt x="18" y="0"/>
                  </a:cubicBezTo>
                  <a:cubicBezTo>
                    <a:pt x="18" y="0"/>
                    <a:pt x="29" y="98"/>
                    <a:pt x="0" y="9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1" name="Freeform 69"/>
            <p:cNvSpPr>
              <a:spLocks noChangeArrowheads="1"/>
            </p:cNvSpPr>
            <p:nvPr/>
          </p:nvSpPr>
          <p:spPr bwMode="auto">
            <a:xfrm>
              <a:off x="4716463" y="2947988"/>
              <a:ext cx="34925" cy="42862"/>
            </a:xfrm>
            <a:custGeom>
              <a:avLst/>
              <a:gdLst>
                <a:gd name="T0" fmla="*/ 0 w 99"/>
                <a:gd name="T1" fmla="*/ 84 h 120"/>
                <a:gd name="T2" fmla="*/ 26 w 99"/>
                <a:gd name="T3" fmla="*/ 119 h 120"/>
                <a:gd name="T4" fmla="*/ 98 w 99"/>
                <a:gd name="T5" fmla="*/ 23 h 120"/>
                <a:gd name="T6" fmla="*/ 66 w 99"/>
                <a:gd name="T7" fmla="*/ 0 h 120"/>
                <a:gd name="T8" fmla="*/ 8 w 99"/>
                <a:gd name="T9" fmla="*/ 72 h 120"/>
                <a:gd name="T10" fmla="*/ 0 w 99"/>
                <a:gd name="T11" fmla="*/ 84 h 120"/>
              </a:gdLst>
              <a:ahLst/>
              <a:cxnLst>
                <a:cxn ang="0">
                  <a:pos x="T0" y="T1"/>
                </a:cxn>
                <a:cxn ang="0">
                  <a:pos x="T2" y="T3"/>
                </a:cxn>
                <a:cxn ang="0">
                  <a:pos x="T4" y="T5"/>
                </a:cxn>
                <a:cxn ang="0">
                  <a:pos x="T6" y="T7"/>
                </a:cxn>
                <a:cxn ang="0">
                  <a:pos x="T8" y="T9"/>
                </a:cxn>
                <a:cxn ang="0">
                  <a:pos x="T10" y="T11"/>
                </a:cxn>
              </a:cxnLst>
              <a:rect l="0" t="0" r="r" b="b"/>
              <a:pathLst>
                <a:path w="99" h="120">
                  <a:moveTo>
                    <a:pt x="0" y="84"/>
                  </a:moveTo>
                  <a:cubicBezTo>
                    <a:pt x="0" y="84"/>
                    <a:pt x="20" y="104"/>
                    <a:pt x="26" y="119"/>
                  </a:cubicBezTo>
                  <a:cubicBezTo>
                    <a:pt x="78" y="75"/>
                    <a:pt x="98" y="23"/>
                    <a:pt x="98" y="23"/>
                  </a:cubicBezTo>
                  <a:cubicBezTo>
                    <a:pt x="66" y="0"/>
                    <a:pt x="66" y="0"/>
                    <a:pt x="66" y="0"/>
                  </a:cubicBezTo>
                  <a:cubicBezTo>
                    <a:pt x="66" y="0"/>
                    <a:pt x="34" y="55"/>
                    <a:pt x="8" y="72"/>
                  </a:cubicBezTo>
                  <a:lnTo>
                    <a:pt x="0" y="8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2" name="Freeform 70"/>
            <p:cNvSpPr>
              <a:spLocks noChangeArrowheads="1"/>
            </p:cNvSpPr>
            <p:nvPr/>
          </p:nvSpPr>
          <p:spPr bwMode="auto">
            <a:xfrm>
              <a:off x="4733925" y="2971800"/>
              <a:ext cx="34925" cy="38100"/>
            </a:xfrm>
            <a:custGeom>
              <a:avLst/>
              <a:gdLst>
                <a:gd name="T0" fmla="*/ 0 w 96"/>
                <a:gd name="T1" fmla="*/ 78 h 108"/>
                <a:gd name="T2" fmla="*/ 61 w 96"/>
                <a:gd name="T3" fmla="*/ 0 h 108"/>
                <a:gd name="T4" fmla="*/ 95 w 96"/>
                <a:gd name="T5" fmla="*/ 52 h 108"/>
                <a:gd name="T6" fmla="*/ 26 w 96"/>
                <a:gd name="T7" fmla="*/ 107 h 108"/>
                <a:gd name="T8" fmla="*/ 0 w 96"/>
                <a:gd name="T9" fmla="*/ 78 h 108"/>
              </a:gdLst>
              <a:ahLst/>
              <a:cxnLst>
                <a:cxn ang="0">
                  <a:pos x="T0" y="T1"/>
                </a:cxn>
                <a:cxn ang="0">
                  <a:pos x="T2" y="T3"/>
                </a:cxn>
                <a:cxn ang="0">
                  <a:pos x="T4" y="T5"/>
                </a:cxn>
                <a:cxn ang="0">
                  <a:pos x="T6" y="T7"/>
                </a:cxn>
                <a:cxn ang="0">
                  <a:pos x="T8" y="T9"/>
                </a:cxn>
              </a:cxnLst>
              <a:rect l="0" t="0" r="r" b="b"/>
              <a:pathLst>
                <a:path w="96" h="108">
                  <a:moveTo>
                    <a:pt x="0" y="78"/>
                  </a:moveTo>
                  <a:cubicBezTo>
                    <a:pt x="0" y="78"/>
                    <a:pt x="61" y="20"/>
                    <a:pt x="61" y="0"/>
                  </a:cubicBezTo>
                  <a:cubicBezTo>
                    <a:pt x="95" y="37"/>
                    <a:pt x="95" y="52"/>
                    <a:pt x="95" y="52"/>
                  </a:cubicBezTo>
                  <a:cubicBezTo>
                    <a:pt x="95" y="52"/>
                    <a:pt x="43" y="107"/>
                    <a:pt x="26" y="107"/>
                  </a:cubicBezTo>
                  <a:cubicBezTo>
                    <a:pt x="6" y="107"/>
                    <a:pt x="0" y="78"/>
                    <a:pt x="0" y="7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3" name="Freeform 71"/>
            <p:cNvSpPr>
              <a:spLocks noChangeArrowheads="1"/>
            </p:cNvSpPr>
            <p:nvPr/>
          </p:nvSpPr>
          <p:spPr bwMode="auto">
            <a:xfrm>
              <a:off x="4821238" y="3046413"/>
              <a:ext cx="114300" cy="206375"/>
            </a:xfrm>
            <a:custGeom>
              <a:avLst/>
              <a:gdLst>
                <a:gd name="T0" fmla="*/ 295 w 316"/>
                <a:gd name="T1" fmla="*/ 44 h 574"/>
                <a:gd name="T2" fmla="*/ 269 w 316"/>
                <a:gd name="T3" fmla="*/ 67 h 574"/>
                <a:gd name="T4" fmla="*/ 226 w 316"/>
                <a:gd name="T5" fmla="*/ 125 h 574"/>
                <a:gd name="T6" fmla="*/ 72 w 316"/>
                <a:gd name="T7" fmla="*/ 327 h 574"/>
                <a:gd name="T8" fmla="*/ 121 w 316"/>
                <a:gd name="T9" fmla="*/ 327 h 574"/>
                <a:gd name="T10" fmla="*/ 130 w 316"/>
                <a:gd name="T11" fmla="*/ 321 h 574"/>
                <a:gd name="T12" fmla="*/ 211 w 316"/>
                <a:gd name="T13" fmla="*/ 229 h 574"/>
                <a:gd name="T14" fmla="*/ 260 w 316"/>
                <a:gd name="T15" fmla="*/ 153 h 574"/>
                <a:gd name="T16" fmla="*/ 40 w 316"/>
                <a:gd name="T17" fmla="*/ 394 h 574"/>
                <a:gd name="T18" fmla="*/ 0 w 316"/>
                <a:gd name="T19" fmla="*/ 562 h 574"/>
                <a:gd name="T20" fmla="*/ 84 w 316"/>
                <a:gd name="T21" fmla="*/ 573 h 574"/>
                <a:gd name="T22" fmla="*/ 174 w 316"/>
                <a:gd name="T23" fmla="*/ 463 h 574"/>
                <a:gd name="T24" fmla="*/ 55 w 316"/>
                <a:gd name="T25" fmla="*/ 533 h 574"/>
                <a:gd name="T26" fmla="*/ 29 w 316"/>
                <a:gd name="T27" fmla="*/ 533 h 574"/>
                <a:gd name="T28" fmla="*/ 55 w 316"/>
                <a:gd name="T29" fmla="*/ 420 h 574"/>
                <a:gd name="T30" fmla="*/ 304 w 316"/>
                <a:gd name="T31" fmla="*/ 174 h 574"/>
                <a:gd name="T32" fmla="*/ 295 w 316"/>
                <a:gd name="T33" fmla="*/ 4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 h="574">
                  <a:moveTo>
                    <a:pt x="295" y="44"/>
                  </a:moveTo>
                  <a:cubicBezTo>
                    <a:pt x="295" y="44"/>
                    <a:pt x="284" y="0"/>
                    <a:pt x="269" y="67"/>
                  </a:cubicBezTo>
                  <a:cubicBezTo>
                    <a:pt x="252" y="133"/>
                    <a:pt x="240" y="130"/>
                    <a:pt x="226" y="125"/>
                  </a:cubicBezTo>
                  <a:cubicBezTo>
                    <a:pt x="226" y="156"/>
                    <a:pt x="165" y="217"/>
                    <a:pt x="72" y="327"/>
                  </a:cubicBezTo>
                  <a:cubicBezTo>
                    <a:pt x="72" y="327"/>
                    <a:pt x="95" y="330"/>
                    <a:pt x="121" y="327"/>
                  </a:cubicBezTo>
                  <a:cubicBezTo>
                    <a:pt x="124" y="324"/>
                    <a:pt x="127" y="324"/>
                    <a:pt x="130" y="321"/>
                  </a:cubicBezTo>
                  <a:cubicBezTo>
                    <a:pt x="197" y="307"/>
                    <a:pt x="211" y="252"/>
                    <a:pt x="211" y="229"/>
                  </a:cubicBezTo>
                  <a:cubicBezTo>
                    <a:pt x="229" y="203"/>
                    <a:pt x="246" y="177"/>
                    <a:pt x="260" y="153"/>
                  </a:cubicBezTo>
                  <a:cubicBezTo>
                    <a:pt x="269" y="321"/>
                    <a:pt x="75" y="379"/>
                    <a:pt x="40" y="394"/>
                  </a:cubicBezTo>
                  <a:cubicBezTo>
                    <a:pt x="6" y="405"/>
                    <a:pt x="6" y="489"/>
                    <a:pt x="0" y="562"/>
                  </a:cubicBezTo>
                  <a:cubicBezTo>
                    <a:pt x="0" y="562"/>
                    <a:pt x="55" y="564"/>
                    <a:pt x="84" y="573"/>
                  </a:cubicBezTo>
                  <a:cubicBezTo>
                    <a:pt x="84" y="521"/>
                    <a:pt x="174" y="463"/>
                    <a:pt x="174" y="463"/>
                  </a:cubicBezTo>
                  <a:cubicBezTo>
                    <a:pt x="95" y="463"/>
                    <a:pt x="55" y="533"/>
                    <a:pt x="55" y="533"/>
                  </a:cubicBezTo>
                  <a:cubicBezTo>
                    <a:pt x="55" y="533"/>
                    <a:pt x="32" y="550"/>
                    <a:pt x="29" y="533"/>
                  </a:cubicBezTo>
                  <a:cubicBezTo>
                    <a:pt x="26" y="518"/>
                    <a:pt x="38" y="463"/>
                    <a:pt x="55" y="420"/>
                  </a:cubicBezTo>
                  <a:cubicBezTo>
                    <a:pt x="307" y="333"/>
                    <a:pt x="292" y="208"/>
                    <a:pt x="304" y="174"/>
                  </a:cubicBezTo>
                  <a:cubicBezTo>
                    <a:pt x="315" y="139"/>
                    <a:pt x="295" y="44"/>
                    <a:pt x="295" y="4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4" name="Freeform 72"/>
            <p:cNvSpPr>
              <a:spLocks noChangeArrowheads="1"/>
            </p:cNvSpPr>
            <p:nvPr/>
          </p:nvSpPr>
          <p:spPr bwMode="auto">
            <a:xfrm>
              <a:off x="4908550" y="3062288"/>
              <a:ext cx="73025" cy="117475"/>
            </a:xfrm>
            <a:custGeom>
              <a:avLst/>
              <a:gdLst>
                <a:gd name="T0" fmla="*/ 0 w 201"/>
                <a:gd name="T1" fmla="*/ 319 h 326"/>
                <a:gd name="T2" fmla="*/ 58 w 201"/>
                <a:gd name="T3" fmla="*/ 229 h 326"/>
                <a:gd name="T4" fmla="*/ 110 w 201"/>
                <a:gd name="T5" fmla="*/ 27 h 326"/>
                <a:gd name="T6" fmla="*/ 180 w 201"/>
                <a:gd name="T7" fmla="*/ 0 h 326"/>
                <a:gd name="T8" fmla="*/ 185 w 201"/>
                <a:gd name="T9" fmla="*/ 189 h 326"/>
                <a:gd name="T10" fmla="*/ 122 w 201"/>
                <a:gd name="T11" fmla="*/ 241 h 326"/>
                <a:gd name="T12" fmla="*/ 64 w 201"/>
                <a:gd name="T13" fmla="*/ 278 h 326"/>
                <a:gd name="T14" fmla="*/ 0 w 201"/>
                <a:gd name="T15" fmla="*/ 319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26">
                  <a:moveTo>
                    <a:pt x="0" y="319"/>
                  </a:moveTo>
                  <a:cubicBezTo>
                    <a:pt x="0" y="319"/>
                    <a:pt x="35" y="235"/>
                    <a:pt x="58" y="229"/>
                  </a:cubicBezTo>
                  <a:cubicBezTo>
                    <a:pt x="84" y="220"/>
                    <a:pt x="110" y="53"/>
                    <a:pt x="110" y="27"/>
                  </a:cubicBezTo>
                  <a:cubicBezTo>
                    <a:pt x="136" y="15"/>
                    <a:pt x="165" y="21"/>
                    <a:pt x="180" y="0"/>
                  </a:cubicBezTo>
                  <a:cubicBezTo>
                    <a:pt x="197" y="58"/>
                    <a:pt x="200" y="189"/>
                    <a:pt x="185" y="189"/>
                  </a:cubicBezTo>
                  <a:cubicBezTo>
                    <a:pt x="168" y="189"/>
                    <a:pt x="136" y="209"/>
                    <a:pt x="122" y="241"/>
                  </a:cubicBezTo>
                  <a:cubicBezTo>
                    <a:pt x="107" y="270"/>
                    <a:pt x="64" y="278"/>
                    <a:pt x="64" y="278"/>
                  </a:cubicBezTo>
                  <a:cubicBezTo>
                    <a:pt x="64" y="278"/>
                    <a:pt x="55" y="325"/>
                    <a:pt x="0" y="31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5" name="Freeform 73"/>
            <p:cNvSpPr>
              <a:spLocks noChangeArrowheads="1"/>
            </p:cNvSpPr>
            <p:nvPr/>
          </p:nvSpPr>
          <p:spPr bwMode="auto">
            <a:xfrm>
              <a:off x="4900613" y="3146425"/>
              <a:ext cx="120650" cy="123825"/>
            </a:xfrm>
            <a:custGeom>
              <a:avLst/>
              <a:gdLst>
                <a:gd name="T0" fmla="*/ 107 w 334"/>
                <a:gd name="T1" fmla="*/ 67 h 345"/>
                <a:gd name="T2" fmla="*/ 174 w 334"/>
                <a:gd name="T3" fmla="*/ 23 h 345"/>
                <a:gd name="T4" fmla="*/ 234 w 334"/>
                <a:gd name="T5" fmla="*/ 0 h 345"/>
                <a:gd name="T6" fmla="*/ 333 w 334"/>
                <a:gd name="T7" fmla="*/ 101 h 345"/>
                <a:gd name="T8" fmla="*/ 232 w 334"/>
                <a:gd name="T9" fmla="*/ 223 h 345"/>
                <a:gd name="T10" fmla="*/ 179 w 334"/>
                <a:gd name="T11" fmla="*/ 301 h 345"/>
                <a:gd name="T12" fmla="*/ 136 w 334"/>
                <a:gd name="T13" fmla="*/ 307 h 345"/>
                <a:gd name="T14" fmla="*/ 12 w 334"/>
                <a:gd name="T15" fmla="*/ 344 h 345"/>
                <a:gd name="T16" fmla="*/ 81 w 334"/>
                <a:gd name="T17" fmla="*/ 119 h 345"/>
                <a:gd name="T18" fmla="*/ 107 w 334"/>
                <a:gd name="T19" fmla="*/ 6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45">
                  <a:moveTo>
                    <a:pt x="107" y="67"/>
                  </a:moveTo>
                  <a:cubicBezTo>
                    <a:pt x="107" y="67"/>
                    <a:pt x="156" y="43"/>
                    <a:pt x="174" y="23"/>
                  </a:cubicBezTo>
                  <a:cubicBezTo>
                    <a:pt x="188" y="3"/>
                    <a:pt x="234" y="0"/>
                    <a:pt x="234" y="0"/>
                  </a:cubicBezTo>
                  <a:cubicBezTo>
                    <a:pt x="234" y="0"/>
                    <a:pt x="289" y="87"/>
                    <a:pt x="333" y="101"/>
                  </a:cubicBezTo>
                  <a:cubicBezTo>
                    <a:pt x="275" y="145"/>
                    <a:pt x="252" y="179"/>
                    <a:pt x="232" y="223"/>
                  </a:cubicBezTo>
                  <a:cubicBezTo>
                    <a:pt x="211" y="266"/>
                    <a:pt x="179" y="301"/>
                    <a:pt x="179" y="301"/>
                  </a:cubicBezTo>
                  <a:cubicBezTo>
                    <a:pt x="136" y="307"/>
                    <a:pt x="136" y="307"/>
                    <a:pt x="136" y="307"/>
                  </a:cubicBezTo>
                  <a:cubicBezTo>
                    <a:pt x="136" y="307"/>
                    <a:pt x="55" y="298"/>
                    <a:pt x="12" y="344"/>
                  </a:cubicBezTo>
                  <a:cubicBezTo>
                    <a:pt x="3" y="263"/>
                    <a:pt x="0" y="145"/>
                    <a:pt x="81" y="119"/>
                  </a:cubicBezTo>
                  <a:cubicBezTo>
                    <a:pt x="165" y="90"/>
                    <a:pt x="107" y="67"/>
                    <a:pt x="107" y="6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6" name="Freeform 74"/>
            <p:cNvSpPr>
              <a:spLocks noChangeArrowheads="1"/>
            </p:cNvSpPr>
            <p:nvPr/>
          </p:nvSpPr>
          <p:spPr bwMode="auto">
            <a:xfrm>
              <a:off x="4991100" y="3074988"/>
              <a:ext cx="53975" cy="76200"/>
            </a:xfrm>
            <a:custGeom>
              <a:avLst/>
              <a:gdLst>
                <a:gd name="T0" fmla="*/ 49 w 151"/>
                <a:gd name="T1" fmla="*/ 211 h 212"/>
                <a:gd name="T2" fmla="*/ 0 w 151"/>
                <a:gd name="T3" fmla="*/ 107 h 212"/>
                <a:gd name="T4" fmla="*/ 37 w 151"/>
                <a:gd name="T5" fmla="*/ 0 h 212"/>
                <a:gd name="T6" fmla="*/ 150 w 151"/>
                <a:gd name="T7" fmla="*/ 61 h 212"/>
                <a:gd name="T8" fmla="*/ 49 w 151"/>
                <a:gd name="T9" fmla="*/ 211 h 212"/>
              </a:gdLst>
              <a:ahLst/>
              <a:cxnLst>
                <a:cxn ang="0">
                  <a:pos x="T0" y="T1"/>
                </a:cxn>
                <a:cxn ang="0">
                  <a:pos x="T2" y="T3"/>
                </a:cxn>
                <a:cxn ang="0">
                  <a:pos x="T4" y="T5"/>
                </a:cxn>
                <a:cxn ang="0">
                  <a:pos x="T6" y="T7"/>
                </a:cxn>
                <a:cxn ang="0">
                  <a:pos x="T8" y="T9"/>
                </a:cxn>
              </a:cxnLst>
              <a:rect l="0" t="0" r="r" b="b"/>
              <a:pathLst>
                <a:path w="151" h="212">
                  <a:moveTo>
                    <a:pt x="49" y="211"/>
                  </a:moveTo>
                  <a:cubicBezTo>
                    <a:pt x="49" y="211"/>
                    <a:pt x="58" y="154"/>
                    <a:pt x="0" y="107"/>
                  </a:cubicBezTo>
                  <a:cubicBezTo>
                    <a:pt x="0" y="23"/>
                    <a:pt x="2" y="0"/>
                    <a:pt x="37" y="0"/>
                  </a:cubicBezTo>
                  <a:cubicBezTo>
                    <a:pt x="71" y="0"/>
                    <a:pt x="150" y="18"/>
                    <a:pt x="150" y="61"/>
                  </a:cubicBezTo>
                  <a:cubicBezTo>
                    <a:pt x="150" y="102"/>
                    <a:pt x="84" y="211"/>
                    <a:pt x="49" y="2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7" name="Freeform 75"/>
            <p:cNvSpPr>
              <a:spLocks noChangeArrowheads="1"/>
            </p:cNvSpPr>
            <p:nvPr/>
          </p:nvSpPr>
          <p:spPr bwMode="auto">
            <a:xfrm>
              <a:off x="4975225" y="3122613"/>
              <a:ext cx="25400" cy="23812"/>
            </a:xfrm>
            <a:custGeom>
              <a:avLst/>
              <a:gdLst>
                <a:gd name="T0" fmla="*/ 38 w 71"/>
                <a:gd name="T1" fmla="*/ 0 h 65"/>
                <a:gd name="T2" fmla="*/ 70 w 71"/>
                <a:gd name="T3" fmla="*/ 52 h 65"/>
                <a:gd name="T4" fmla="*/ 0 w 71"/>
                <a:gd name="T5" fmla="*/ 32 h 65"/>
                <a:gd name="T6" fmla="*/ 38 w 71"/>
                <a:gd name="T7" fmla="*/ 0 h 65"/>
              </a:gdLst>
              <a:ahLst/>
              <a:cxnLst>
                <a:cxn ang="0">
                  <a:pos x="T0" y="T1"/>
                </a:cxn>
                <a:cxn ang="0">
                  <a:pos x="T2" y="T3"/>
                </a:cxn>
                <a:cxn ang="0">
                  <a:pos x="T4" y="T5"/>
                </a:cxn>
                <a:cxn ang="0">
                  <a:pos x="T6" y="T7"/>
                </a:cxn>
              </a:cxnLst>
              <a:rect l="0" t="0" r="r" b="b"/>
              <a:pathLst>
                <a:path w="71" h="65">
                  <a:moveTo>
                    <a:pt x="38" y="0"/>
                  </a:moveTo>
                  <a:cubicBezTo>
                    <a:pt x="38" y="0"/>
                    <a:pt x="44" y="47"/>
                    <a:pt x="70" y="52"/>
                  </a:cubicBezTo>
                  <a:cubicBezTo>
                    <a:pt x="26" y="64"/>
                    <a:pt x="0" y="32"/>
                    <a:pt x="0" y="32"/>
                  </a:cubicBezTo>
                  <a:cubicBezTo>
                    <a:pt x="0" y="32"/>
                    <a:pt x="35" y="29"/>
                    <a:pt x="38"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8" name="Freeform 76"/>
            <p:cNvSpPr>
              <a:spLocks noChangeArrowheads="1"/>
            </p:cNvSpPr>
            <p:nvPr/>
          </p:nvSpPr>
          <p:spPr bwMode="auto">
            <a:xfrm>
              <a:off x="4970463" y="3125788"/>
              <a:ext cx="130175" cy="223837"/>
            </a:xfrm>
            <a:custGeom>
              <a:avLst/>
              <a:gdLst>
                <a:gd name="T0" fmla="*/ 208 w 362"/>
                <a:gd name="T1" fmla="*/ 9 h 620"/>
                <a:gd name="T2" fmla="*/ 127 w 362"/>
                <a:gd name="T3" fmla="*/ 200 h 620"/>
                <a:gd name="T4" fmla="*/ 165 w 362"/>
                <a:gd name="T5" fmla="*/ 226 h 620"/>
                <a:gd name="T6" fmla="*/ 90 w 362"/>
                <a:gd name="T7" fmla="*/ 318 h 620"/>
                <a:gd name="T8" fmla="*/ 75 w 362"/>
                <a:gd name="T9" fmla="*/ 437 h 620"/>
                <a:gd name="T10" fmla="*/ 26 w 362"/>
                <a:gd name="T11" fmla="*/ 466 h 620"/>
                <a:gd name="T12" fmla="*/ 0 w 362"/>
                <a:gd name="T13" fmla="*/ 530 h 620"/>
                <a:gd name="T14" fmla="*/ 162 w 362"/>
                <a:gd name="T15" fmla="*/ 535 h 620"/>
                <a:gd name="T16" fmla="*/ 271 w 362"/>
                <a:gd name="T17" fmla="*/ 318 h 620"/>
                <a:gd name="T18" fmla="*/ 171 w 362"/>
                <a:gd name="T19" fmla="*/ 327 h 620"/>
                <a:gd name="T20" fmla="*/ 306 w 362"/>
                <a:gd name="T21" fmla="*/ 182 h 620"/>
                <a:gd name="T22" fmla="*/ 361 w 362"/>
                <a:gd name="T23" fmla="*/ 116 h 620"/>
                <a:gd name="T24" fmla="*/ 323 w 362"/>
                <a:gd name="T25" fmla="*/ 78 h 620"/>
                <a:gd name="T26" fmla="*/ 246 w 362"/>
                <a:gd name="T27" fmla="*/ 101 h 620"/>
                <a:gd name="T28" fmla="*/ 277 w 362"/>
                <a:gd name="T29" fmla="*/ 49 h 620"/>
                <a:gd name="T30" fmla="*/ 355 w 362"/>
                <a:gd name="T31" fmla="*/ 43 h 620"/>
                <a:gd name="T32" fmla="*/ 217 w 362"/>
                <a:gd name="T33" fmla="*/ 9 h 620"/>
                <a:gd name="T34" fmla="*/ 208 w 362"/>
                <a:gd name="T35" fmla="*/ 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2" h="620">
                  <a:moveTo>
                    <a:pt x="208" y="9"/>
                  </a:moveTo>
                  <a:cubicBezTo>
                    <a:pt x="208" y="9"/>
                    <a:pt x="179" y="159"/>
                    <a:pt x="127" y="200"/>
                  </a:cubicBezTo>
                  <a:cubicBezTo>
                    <a:pt x="78" y="243"/>
                    <a:pt x="165" y="226"/>
                    <a:pt x="165" y="226"/>
                  </a:cubicBezTo>
                  <a:cubicBezTo>
                    <a:pt x="165" y="226"/>
                    <a:pt x="159" y="263"/>
                    <a:pt x="90" y="318"/>
                  </a:cubicBezTo>
                  <a:cubicBezTo>
                    <a:pt x="23" y="373"/>
                    <a:pt x="75" y="437"/>
                    <a:pt x="75" y="437"/>
                  </a:cubicBezTo>
                  <a:cubicBezTo>
                    <a:pt x="75" y="437"/>
                    <a:pt x="95" y="506"/>
                    <a:pt x="26" y="466"/>
                  </a:cubicBezTo>
                  <a:cubicBezTo>
                    <a:pt x="37" y="521"/>
                    <a:pt x="40" y="532"/>
                    <a:pt x="0" y="530"/>
                  </a:cubicBezTo>
                  <a:cubicBezTo>
                    <a:pt x="23" y="570"/>
                    <a:pt x="110" y="619"/>
                    <a:pt x="162" y="535"/>
                  </a:cubicBezTo>
                  <a:cubicBezTo>
                    <a:pt x="211" y="454"/>
                    <a:pt x="257" y="344"/>
                    <a:pt x="271" y="318"/>
                  </a:cubicBezTo>
                  <a:cubicBezTo>
                    <a:pt x="226" y="333"/>
                    <a:pt x="231" y="344"/>
                    <a:pt x="171" y="327"/>
                  </a:cubicBezTo>
                  <a:cubicBezTo>
                    <a:pt x="107" y="310"/>
                    <a:pt x="265" y="275"/>
                    <a:pt x="306" y="182"/>
                  </a:cubicBezTo>
                  <a:cubicBezTo>
                    <a:pt x="343" y="130"/>
                    <a:pt x="361" y="116"/>
                    <a:pt x="361" y="116"/>
                  </a:cubicBezTo>
                  <a:cubicBezTo>
                    <a:pt x="320" y="104"/>
                    <a:pt x="306" y="113"/>
                    <a:pt x="323" y="78"/>
                  </a:cubicBezTo>
                  <a:cubicBezTo>
                    <a:pt x="280" y="84"/>
                    <a:pt x="274" y="110"/>
                    <a:pt x="246" y="101"/>
                  </a:cubicBezTo>
                  <a:cubicBezTo>
                    <a:pt x="217" y="93"/>
                    <a:pt x="277" y="49"/>
                    <a:pt x="277" y="49"/>
                  </a:cubicBezTo>
                  <a:cubicBezTo>
                    <a:pt x="277" y="49"/>
                    <a:pt x="306" y="38"/>
                    <a:pt x="355" y="43"/>
                  </a:cubicBezTo>
                  <a:cubicBezTo>
                    <a:pt x="311" y="0"/>
                    <a:pt x="252" y="9"/>
                    <a:pt x="217" y="9"/>
                  </a:cubicBezTo>
                  <a:lnTo>
                    <a:pt x="208" y="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9" name="Freeform 77"/>
            <p:cNvSpPr>
              <a:spLocks noChangeArrowheads="1"/>
            </p:cNvSpPr>
            <p:nvPr/>
          </p:nvSpPr>
          <p:spPr bwMode="auto">
            <a:xfrm>
              <a:off x="4878388" y="3263900"/>
              <a:ext cx="93662" cy="85725"/>
            </a:xfrm>
            <a:custGeom>
              <a:avLst/>
              <a:gdLst>
                <a:gd name="T0" fmla="*/ 0 w 262"/>
                <a:gd name="T1" fmla="*/ 66 h 238"/>
                <a:gd name="T2" fmla="*/ 136 w 262"/>
                <a:gd name="T3" fmla="*/ 11 h 238"/>
                <a:gd name="T4" fmla="*/ 249 w 262"/>
                <a:gd name="T5" fmla="*/ 55 h 238"/>
                <a:gd name="T6" fmla="*/ 206 w 262"/>
                <a:gd name="T7" fmla="*/ 124 h 238"/>
                <a:gd name="T8" fmla="*/ 232 w 262"/>
                <a:gd name="T9" fmla="*/ 211 h 238"/>
                <a:gd name="T10" fmla="*/ 96 w 262"/>
                <a:gd name="T11" fmla="*/ 171 h 238"/>
                <a:gd name="T12" fmla="*/ 0 w 262"/>
                <a:gd name="T13" fmla="*/ 136 h 238"/>
                <a:gd name="T14" fmla="*/ 0 w 262"/>
                <a:gd name="T15" fmla="*/ 6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238">
                  <a:moveTo>
                    <a:pt x="0" y="66"/>
                  </a:moveTo>
                  <a:cubicBezTo>
                    <a:pt x="0" y="66"/>
                    <a:pt x="84" y="66"/>
                    <a:pt x="136" y="11"/>
                  </a:cubicBezTo>
                  <a:cubicBezTo>
                    <a:pt x="206" y="0"/>
                    <a:pt x="243" y="11"/>
                    <a:pt x="249" y="55"/>
                  </a:cubicBezTo>
                  <a:cubicBezTo>
                    <a:pt x="255" y="95"/>
                    <a:pt x="206" y="107"/>
                    <a:pt x="206" y="124"/>
                  </a:cubicBezTo>
                  <a:cubicBezTo>
                    <a:pt x="206" y="142"/>
                    <a:pt x="261" y="211"/>
                    <a:pt x="232" y="211"/>
                  </a:cubicBezTo>
                  <a:cubicBezTo>
                    <a:pt x="200" y="211"/>
                    <a:pt x="171" y="237"/>
                    <a:pt x="96" y="171"/>
                  </a:cubicBezTo>
                  <a:cubicBezTo>
                    <a:pt x="17" y="107"/>
                    <a:pt x="0" y="136"/>
                    <a:pt x="0" y="136"/>
                  </a:cubicBezTo>
                  <a:lnTo>
                    <a:pt x="0" y="66"/>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0" name="Freeform 78"/>
            <p:cNvSpPr>
              <a:spLocks noChangeArrowheads="1"/>
            </p:cNvSpPr>
            <p:nvPr/>
          </p:nvSpPr>
          <p:spPr bwMode="auto">
            <a:xfrm>
              <a:off x="4822825" y="3327400"/>
              <a:ext cx="114300" cy="169863"/>
            </a:xfrm>
            <a:custGeom>
              <a:avLst/>
              <a:gdLst>
                <a:gd name="T0" fmla="*/ 318 w 319"/>
                <a:gd name="T1" fmla="*/ 83 h 472"/>
                <a:gd name="T2" fmla="*/ 257 w 319"/>
                <a:gd name="T3" fmla="*/ 31 h 472"/>
                <a:gd name="T4" fmla="*/ 139 w 319"/>
                <a:gd name="T5" fmla="*/ 34 h 472"/>
                <a:gd name="T6" fmla="*/ 72 w 319"/>
                <a:gd name="T7" fmla="*/ 231 h 472"/>
                <a:gd name="T8" fmla="*/ 14 w 319"/>
                <a:gd name="T9" fmla="*/ 413 h 472"/>
                <a:gd name="T10" fmla="*/ 104 w 319"/>
                <a:gd name="T11" fmla="*/ 471 h 472"/>
                <a:gd name="T12" fmla="*/ 202 w 319"/>
                <a:gd name="T13" fmla="*/ 286 h 472"/>
                <a:gd name="T14" fmla="*/ 318 w 319"/>
                <a:gd name="T15" fmla="*/ 83 h 4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472">
                  <a:moveTo>
                    <a:pt x="318" y="83"/>
                  </a:moveTo>
                  <a:cubicBezTo>
                    <a:pt x="318" y="83"/>
                    <a:pt x="278" y="66"/>
                    <a:pt x="257" y="31"/>
                  </a:cubicBezTo>
                  <a:cubicBezTo>
                    <a:pt x="237" y="0"/>
                    <a:pt x="145" y="11"/>
                    <a:pt x="139" y="34"/>
                  </a:cubicBezTo>
                  <a:cubicBezTo>
                    <a:pt x="133" y="60"/>
                    <a:pt x="98" y="202"/>
                    <a:pt x="72" y="231"/>
                  </a:cubicBezTo>
                  <a:cubicBezTo>
                    <a:pt x="46" y="257"/>
                    <a:pt x="26" y="393"/>
                    <a:pt x="14" y="413"/>
                  </a:cubicBezTo>
                  <a:cubicBezTo>
                    <a:pt x="0" y="437"/>
                    <a:pt x="104" y="471"/>
                    <a:pt x="104" y="471"/>
                  </a:cubicBezTo>
                  <a:cubicBezTo>
                    <a:pt x="104" y="471"/>
                    <a:pt x="136" y="353"/>
                    <a:pt x="202" y="286"/>
                  </a:cubicBezTo>
                  <a:cubicBezTo>
                    <a:pt x="266" y="217"/>
                    <a:pt x="318" y="104"/>
                    <a:pt x="318" y="8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1" name="Freeform 79"/>
            <p:cNvSpPr>
              <a:spLocks noChangeArrowheads="1"/>
            </p:cNvSpPr>
            <p:nvPr/>
          </p:nvSpPr>
          <p:spPr bwMode="auto">
            <a:xfrm>
              <a:off x="4854575" y="3233738"/>
              <a:ext cx="41275" cy="28575"/>
            </a:xfrm>
            <a:custGeom>
              <a:avLst/>
              <a:gdLst>
                <a:gd name="T0" fmla="*/ 104 w 116"/>
                <a:gd name="T1" fmla="*/ 78 h 79"/>
                <a:gd name="T2" fmla="*/ 23 w 116"/>
                <a:gd name="T3" fmla="*/ 35 h 79"/>
                <a:gd name="T4" fmla="*/ 89 w 116"/>
                <a:gd name="T5" fmla="*/ 12 h 79"/>
                <a:gd name="T6" fmla="*/ 104 w 116"/>
                <a:gd name="T7" fmla="*/ 78 h 79"/>
              </a:gdLst>
              <a:ahLst/>
              <a:cxnLst>
                <a:cxn ang="0">
                  <a:pos x="T0" y="T1"/>
                </a:cxn>
                <a:cxn ang="0">
                  <a:pos x="T2" y="T3"/>
                </a:cxn>
                <a:cxn ang="0">
                  <a:pos x="T4" y="T5"/>
                </a:cxn>
                <a:cxn ang="0">
                  <a:pos x="T6" y="T7"/>
                </a:cxn>
              </a:cxnLst>
              <a:rect l="0" t="0" r="r" b="b"/>
              <a:pathLst>
                <a:path w="116" h="79">
                  <a:moveTo>
                    <a:pt x="104" y="78"/>
                  </a:moveTo>
                  <a:cubicBezTo>
                    <a:pt x="104" y="78"/>
                    <a:pt x="46" y="61"/>
                    <a:pt x="23" y="35"/>
                  </a:cubicBezTo>
                  <a:cubicBezTo>
                    <a:pt x="0" y="9"/>
                    <a:pt x="66" y="0"/>
                    <a:pt x="89" y="12"/>
                  </a:cubicBezTo>
                  <a:cubicBezTo>
                    <a:pt x="115" y="23"/>
                    <a:pt x="107" y="55"/>
                    <a:pt x="104" y="7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2" name="Freeform 80"/>
            <p:cNvSpPr>
              <a:spLocks noChangeArrowheads="1"/>
            </p:cNvSpPr>
            <p:nvPr/>
          </p:nvSpPr>
          <p:spPr bwMode="auto">
            <a:xfrm>
              <a:off x="4837113" y="3314700"/>
              <a:ext cx="38100" cy="65088"/>
            </a:xfrm>
            <a:custGeom>
              <a:avLst/>
              <a:gdLst>
                <a:gd name="T0" fmla="*/ 107 w 108"/>
                <a:gd name="T1" fmla="*/ 11 h 183"/>
                <a:gd name="T2" fmla="*/ 41 w 108"/>
                <a:gd name="T3" fmla="*/ 142 h 183"/>
                <a:gd name="T4" fmla="*/ 0 w 108"/>
                <a:gd name="T5" fmla="*/ 133 h 183"/>
                <a:gd name="T6" fmla="*/ 67 w 108"/>
                <a:gd name="T7" fmla="*/ 8 h 183"/>
                <a:gd name="T8" fmla="*/ 107 w 108"/>
                <a:gd name="T9" fmla="*/ 11 h 183"/>
              </a:gdLst>
              <a:ahLst/>
              <a:cxnLst>
                <a:cxn ang="0">
                  <a:pos x="T0" y="T1"/>
                </a:cxn>
                <a:cxn ang="0">
                  <a:pos x="T2" y="T3"/>
                </a:cxn>
                <a:cxn ang="0">
                  <a:pos x="T4" y="T5"/>
                </a:cxn>
                <a:cxn ang="0">
                  <a:pos x="T6" y="T7"/>
                </a:cxn>
                <a:cxn ang="0">
                  <a:pos x="T8" y="T9"/>
                </a:cxn>
              </a:cxnLst>
              <a:rect l="0" t="0" r="r" b="b"/>
              <a:pathLst>
                <a:path w="108" h="183">
                  <a:moveTo>
                    <a:pt x="107" y="11"/>
                  </a:moveTo>
                  <a:cubicBezTo>
                    <a:pt x="107" y="11"/>
                    <a:pt x="50" y="104"/>
                    <a:pt x="41" y="142"/>
                  </a:cubicBezTo>
                  <a:cubicBezTo>
                    <a:pt x="32" y="182"/>
                    <a:pt x="0" y="133"/>
                    <a:pt x="0" y="133"/>
                  </a:cubicBezTo>
                  <a:cubicBezTo>
                    <a:pt x="0" y="133"/>
                    <a:pt x="55" y="17"/>
                    <a:pt x="67" y="8"/>
                  </a:cubicBezTo>
                  <a:cubicBezTo>
                    <a:pt x="78" y="0"/>
                    <a:pt x="107" y="11"/>
                    <a:pt x="107" y="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3" name="Freeform 81"/>
            <p:cNvSpPr>
              <a:spLocks noChangeArrowheads="1"/>
            </p:cNvSpPr>
            <p:nvPr/>
          </p:nvSpPr>
          <p:spPr bwMode="auto">
            <a:xfrm>
              <a:off x="4824413" y="3384550"/>
              <a:ext cx="30162" cy="33338"/>
            </a:xfrm>
            <a:custGeom>
              <a:avLst/>
              <a:gdLst>
                <a:gd name="T0" fmla="*/ 20 w 85"/>
                <a:gd name="T1" fmla="*/ 3 h 93"/>
                <a:gd name="T2" fmla="*/ 57 w 85"/>
                <a:gd name="T3" fmla="*/ 46 h 93"/>
                <a:gd name="T4" fmla="*/ 0 w 85"/>
                <a:gd name="T5" fmla="*/ 60 h 93"/>
                <a:gd name="T6" fmla="*/ 20 w 85"/>
                <a:gd name="T7" fmla="*/ 3 h 93"/>
              </a:gdLst>
              <a:ahLst/>
              <a:cxnLst>
                <a:cxn ang="0">
                  <a:pos x="T0" y="T1"/>
                </a:cxn>
                <a:cxn ang="0">
                  <a:pos x="T2" y="T3"/>
                </a:cxn>
                <a:cxn ang="0">
                  <a:pos x="T4" y="T5"/>
                </a:cxn>
                <a:cxn ang="0">
                  <a:pos x="T6" y="T7"/>
                </a:cxn>
              </a:cxnLst>
              <a:rect l="0" t="0" r="r" b="b"/>
              <a:pathLst>
                <a:path w="85" h="93">
                  <a:moveTo>
                    <a:pt x="20" y="3"/>
                  </a:moveTo>
                  <a:cubicBezTo>
                    <a:pt x="20" y="3"/>
                    <a:pt x="84" y="0"/>
                    <a:pt x="57" y="46"/>
                  </a:cubicBezTo>
                  <a:cubicBezTo>
                    <a:pt x="34" y="92"/>
                    <a:pt x="0" y="60"/>
                    <a:pt x="0" y="60"/>
                  </a:cubicBezTo>
                  <a:cubicBezTo>
                    <a:pt x="0" y="60"/>
                    <a:pt x="20" y="37"/>
                    <a:pt x="20" y="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4" name="Freeform 82"/>
            <p:cNvSpPr>
              <a:spLocks noChangeArrowheads="1"/>
            </p:cNvSpPr>
            <p:nvPr/>
          </p:nvSpPr>
          <p:spPr bwMode="auto">
            <a:xfrm>
              <a:off x="4772025" y="3425825"/>
              <a:ext cx="60325" cy="106363"/>
            </a:xfrm>
            <a:custGeom>
              <a:avLst/>
              <a:gdLst>
                <a:gd name="T0" fmla="*/ 165 w 166"/>
                <a:gd name="T1" fmla="*/ 0 h 294"/>
                <a:gd name="T2" fmla="*/ 98 w 166"/>
                <a:gd name="T3" fmla="*/ 238 h 294"/>
                <a:gd name="T4" fmla="*/ 0 w 166"/>
                <a:gd name="T5" fmla="*/ 209 h 294"/>
                <a:gd name="T6" fmla="*/ 136 w 166"/>
                <a:gd name="T7" fmla="*/ 0 h 294"/>
                <a:gd name="T8" fmla="*/ 165 w 166"/>
                <a:gd name="T9" fmla="*/ 0 h 294"/>
              </a:gdLst>
              <a:ahLst/>
              <a:cxnLst>
                <a:cxn ang="0">
                  <a:pos x="T0" y="T1"/>
                </a:cxn>
                <a:cxn ang="0">
                  <a:pos x="T2" y="T3"/>
                </a:cxn>
                <a:cxn ang="0">
                  <a:pos x="T4" y="T5"/>
                </a:cxn>
                <a:cxn ang="0">
                  <a:pos x="T6" y="T7"/>
                </a:cxn>
                <a:cxn ang="0">
                  <a:pos x="T8" y="T9"/>
                </a:cxn>
              </a:cxnLst>
              <a:rect l="0" t="0" r="r" b="b"/>
              <a:pathLst>
                <a:path w="166" h="294">
                  <a:moveTo>
                    <a:pt x="165" y="0"/>
                  </a:moveTo>
                  <a:cubicBezTo>
                    <a:pt x="165" y="0"/>
                    <a:pt x="98" y="183"/>
                    <a:pt x="98" y="238"/>
                  </a:cubicBezTo>
                  <a:cubicBezTo>
                    <a:pt x="98" y="293"/>
                    <a:pt x="26" y="209"/>
                    <a:pt x="0" y="209"/>
                  </a:cubicBezTo>
                  <a:cubicBezTo>
                    <a:pt x="35" y="139"/>
                    <a:pt x="110" y="0"/>
                    <a:pt x="136" y="0"/>
                  </a:cubicBezTo>
                  <a:cubicBezTo>
                    <a:pt x="165" y="0"/>
                    <a:pt x="165" y="0"/>
                    <a:pt x="165"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5" name="Freeform 83"/>
            <p:cNvSpPr>
              <a:spLocks noChangeArrowheads="1"/>
            </p:cNvSpPr>
            <p:nvPr/>
          </p:nvSpPr>
          <p:spPr bwMode="auto">
            <a:xfrm>
              <a:off x="4806950" y="3490913"/>
              <a:ext cx="49213" cy="42862"/>
            </a:xfrm>
            <a:custGeom>
              <a:avLst/>
              <a:gdLst>
                <a:gd name="T0" fmla="*/ 125 w 137"/>
                <a:gd name="T1" fmla="*/ 46 h 117"/>
                <a:gd name="T2" fmla="*/ 41 w 137"/>
                <a:gd name="T3" fmla="*/ 11 h 117"/>
                <a:gd name="T4" fmla="*/ 67 w 137"/>
                <a:gd name="T5" fmla="*/ 113 h 117"/>
                <a:gd name="T6" fmla="*/ 134 w 137"/>
                <a:gd name="T7" fmla="*/ 58 h 117"/>
                <a:gd name="T8" fmla="*/ 125 w 137"/>
                <a:gd name="T9" fmla="*/ 46 h 117"/>
              </a:gdLst>
              <a:ahLst/>
              <a:cxnLst>
                <a:cxn ang="0">
                  <a:pos x="T0" y="T1"/>
                </a:cxn>
                <a:cxn ang="0">
                  <a:pos x="T2" y="T3"/>
                </a:cxn>
                <a:cxn ang="0">
                  <a:pos x="T4" y="T5"/>
                </a:cxn>
                <a:cxn ang="0">
                  <a:pos x="T6" y="T7"/>
                </a:cxn>
                <a:cxn ang="0">
                  <a:pos x="T8" y="T9"/>
                </a:cxn>
              </a:cxnLst>
              <a:rect l="0" t="0" r="r" b="b"/>
              <a:pathLst>
                <a:path w="137" h="117">
                  <a:moveTo>
                    <a:pt x="125" y="46"/>
                  </a:moveTo>
                  <a:cubicBezTo>
                    <a:pt x="125" y="46"/>
                    <a:pt x="55" y="23"/>
                    <a:pt x="41" y="11"/>
                  </a:cubicBezTo>
                  <a:cubicBezTo>
                    <a:pt x="29" y="0"/>
                    <a:pt x="0" y="110"/>
                    <a:pt x="67" y="113"/>
                  </a:cubicBezTo>
                  <a:cubicBezTo>
                    <a:pt x="134" y="116"/>
                    <a:pt x="136" y="98"/>
                    <a:pt x="134" y="58"/>
                  </a:cubicBezTo>
                  <a:lnTo>
                    <a:pt x="125" y="46"/>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6" name="Freeform 84"/>
            <p:cNvSpPr>
              <a:spLocks noChangeArrowheads="1"/>
            </p:cNvSpPr>
            <p:nvPr/>
          </p:nvSpPr>
          <p:spPr bwMode="auto">
            <a:xfrm>
              <a:off x="4905375" y="3338513"/>
              <a:ext cx="111125" cy="120650"/>
            </a:xfrm>
            <a:custGeom>
              <a:avLst/>
              <a:gdLst>
                <a:gd name="T0" fmla="*/ 209 w 308"/>
                <a:gd name="T1" fmla="*/ 0 h 337"/>
                <a:gd name="T2" fmla="*/ 0 w 308"/>
                <a:gd name="T3" fmla="*/ 272 h 337"/>
                <a:gd name="T4" fmla="*/ 171 w 308"/>
                <a:gd name="T5" fmla="*/ 307 h 337"/>
                <a:gd name="T6" fmla="*/ 304 w 308"/>
                <a:gd name="T7" fmla="*/ 64 h 337"/>
                <a:gd name="T8" fmla="*/ 209 w 308"/>
                <a:gd name="T9" fmla="*/ 0 h 337"/>
              </a:gdLst>
              <a:ahLst/>
              <a:cxnLst>
                <a:cxn ang="0">
                  <a:pos x="T0" y="T1"/>
                </a:cxn>
                <a:cxn ang="0">
                  <a:pos x="T2" y="T3"/>
                </a:cxn>
                <a:cxn ang="0">
                  <a:pos x="T4" y="T5"/>
                </a:cxn>
                <a:cxn ang="0">
                  <a:pos x="T6" y="T7"/>
                </a:cxn>
                <a:cxn ang="0">
                  <a:pos x="T8" y="T9"/>
                </a:cxn>
              </a:cxnLst>
              <a:rect l="0" t="0" r="r" b="b"/>
              <a:pathLst>
                <a:path w="308" h="337">
                  <a:moveTo>
                    <a:pt x="209" y="0"/>
                  </a:moveTo>
                  <a:cubicBezTo>
                    <a:pt x="209" y="0"/>
                    <a:pt x="29" y="252"/>
                    <a:pt x="0" y="272"/>
                  </a:cubicBezTo>
                  <a:cubicBezTo>
                    <a:pt x="55" y="296"/>
                    <a:pt x="142" y="336"/>
                    <a:pt x="171" y="307"/>
                  </a:cubicBezTo>
                  <a:cubicBezTo>
                    <a:pt x="197" y="281"/>
                    <a:pt x="299" y="105"/>
                    <a:pt x="304" y="64"/>
                  </a:cubicBezTo>
                  <a:cubicBezTo>
                    <a:pt x="307" y="26"/>
                    <a:pt x="249" y="18"/>
                    <a:pt x="20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7" name="Freeform 85"/>
            <p:cNvSpPr>
              <a:spLocks noChangeArrowheads="1"/>
            </p:cNvSpPr>
            <p:nvPr/>
          </p:nvSpPr>
          <p:spPr bwMode="auto">
            <a:xfrm>
              <a:off x="4859338" y="3454400"/>
              <a:ext cx="227012" cy="73025"/>
            </a:xfrm>
            <a:custGeom>
              <a:avLst/>
              <a:gdLst>
                <a:gd name="T0" fmla="*/ 38 w 631"/>
                <a:gd name="T1" fmla="*/ 110 h 203"/>
                <a:gd name="T2" fmla="*/ 104 w 631"/>
                <a:gd name="T3" fmla="*/ 17 h 203"/>
                <a:gd name="T4" fmla="*/ 310 w 631"/>
                <a:gd name="T5" fmla="*/ 52 h 203"/>
                <a:gd name="T6" fmla="*/ 420 w 631"/>
                <a:gd name="T7" fmla="*/ 95 h 203"/>
                <a:gd name="T8" fmla="*/ 530 w 631"/>
                <a:gd name="T9" fmla="*/ 136 h 203"/>
                <a:gd name="T10" fmla="*/ 630 w 631"/>
                <a:gd name="T11" fmla="*/ 150 h 203"/>
                <a:gd name="T12" fmla="*/ 431 w 631"/>
                <a:gd name="T13" fmla="*/ 162 h 203"/>
                <a:gd name="T14" fmla="*/ 301 w 631"/>
                <a:gd name="T15" fmla="*/ 202 h 203"/>
                <a:gd name="T16" fmla="*/ 38 w 631"/>
                <a:gd name="T17" fmla="*/ 162 h 203"/>
                <a:gd name="T18" fmla="*/ 0 w 631"/>
                <a:gd name="T19" fmla="*/ 141 h 203"/>
                <a:gd name="T20" fmla="*/ 249 w 631"/>
                <a:gd name="T21" fmla="*/ 147 h 203"/>
                <a:gd name="T22" fmla="*/ 38 w 631"/>
                <a:gd name="T23" fmla="*/ 11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1" h="203">
                  <a:moveTo>
                    <a:pt x="38" y="110"/>
                  </a:moveTo>
                  <a:cubicBezTo>
                    <a:pt x="38" y="110"/>
                    <a:pt x="60" y="17"/>
                    <a:pt x="104" y="17"/>
                  </a:cubicBezTo>
                  <a:cubicBezTo>
                    <a:pt x="147" y="17"/>
                    <a:pt x="258" y="0"/>
                    <a:pt x="310" y="52"/>
                  </a:cubicBezTo>
                  <a:cubicBezTo>
                    <a:pt x="359" y="63"/>
                    <a:pt x="391" y="81"/>
                    <a:pt x="420" y="95"/>
                  </a:cubicBezTo>
                  <a:cubicBezTo>
                    <a:pt x="446" y="110"/>
                    <a:pt x="475" y="136"/>
                    <a:pt x="530" y="136"/>
                  </a:cubicBezTo>
                  <a:cubicBezTo>
                    <a:pt x="581" y="136"/>
                    <a:pt x="630" y="150"/>
                    <a:pt x="630" y="150"/>
                  </a:cubicBezTo>
                  <a:cubicBezTo>
                    <a:pt x="536" y="159"/>
                    <a:pt x="457" y="153"/>
                    <a:pt x="431" y="162"/>
                  </a:cubicBezTo>
                  <a:cubicBezTo>
                    <a:pt x="402" y="170"/>
                    <a:pt x="336" y="202"/>
                    <a:pt x="301" y="202"/>
                  </a:cubicBezTo>
                  <a:cubicBezTo>
                    <a:pt x="266" y="202"/>
                    <a:pt x="78" y="182"/>
                    <a:pt x="38" y="162"/>
                  </a:cubicBezTo>
                  <a:cubicBezTo>
                    <a:pt x="0" y="141"/>
                    <a:pt x="0" y="141"/>
                    <a:pt x="0" y="141"/>
                  </a:cubicBezTo>
                  <a:cubicBezTo>
                    <a:pt x="136" y="147"/>
                    <a:pt x="214" y="173"/>
                    <a:pt x="249" y="147"/>
                  </a:cubicBezTo>
                  <a:cubicBezTo>
                    <a:pt x="287" y="118"/>
                    <a:pt x="38" y="110"/>
                    <a:pt x="38"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8" name="Freeform 86"/>
            <p:cNvSpPr>
              <a:spLocks noChangeArrowheads="1"/>
            </p:cNvSpPr>
            <p:nvPr/>
          </p:nvSpPr>
          <p:spPr bwMode="auto">
            <a:xfrm>
              <a:off x="4672013" y="3473450"/>
              <a:ext cx="104775" cy="23813"/>
            </a:xfrm>
            <a:custGeom>
              <a:avLst/>
              <a:gdLst>
                <a:gd name="T0" fmla="*/ 290 w 291"/>
                <a:gd name="T1" fmla="*/ 0 h 67"/>
                <a:gd name="T2" fmla="*/ 0 w 291"/>
                <a:gd name="T3" fmla="*/ 8 h 67"/>
                <a:gd name="T4" fmla="*/ 261 w 291"/>
                <a:gd name="T5" fmla="*/ 66 h 67"/>
                <a:gd name="T6" fmla="*/ 290 w 291"/>
                <a:gd name="T7" fmla="*/ 0 h 67"/>
              </a:gdLst>
              <a:ahLst/>
              <a:cxnLst>
                <a:cxn ang="0">
                  <a:pos x="T0" y="T1"/>
                </a:cxn>
                <a:cxn ang="0">
                  <a:pos x="T2" y="T3"/>
                </a:cxn>
                <a:cxn ang="0">
                  <a:pos x="T4" y="T5"/>
                </a:cxn>
                <a:cxn ang="0">
                  <a:pos x="T6" y="T7"/>
                </a:cxn>
              </a:cxnLst>
              <a:rect l="0" t="0" r="r" b="b"/>
              <a:pathLst>
                <a:path w="291" h="67">
                  <a:moveTo>
                    <a:pt x="290" y="0"/>
                  </a:moveTo>
                  <a:cubicBezTo>
                    <a:pt x="290" y="0"/>
                    <a:pt x="29" y="14"/>
                    <a:pt x="0" y="8"/>
                  </a:cubicBezTo>
                  <a:cubicBezTo>
                    <a:pt x="73" y="40"/>
                    <a:pt x="246" y="66"/>
                    <a:pt x="261" y="66"/>
                  </a:cubicBezTo>
                  <a:cubicBezTo>
                    <a:pt x="278" y="66"/>
                    <a:pt x="290" y="0"/>
                    <a:pt x="29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9" name="Freeform 87"/>
            <p:cNvSpPr>
              <a:spLocks noChangeArrowheads="1"/>
            </p:cNvSpPr>
            <p:nvPr/>
          </p:nvSpPr>
          <p:spPr bwMode="auto">
            <a:xfrm>
              <a:off x="4554538" y="3092450"/>
              <a:ext cx="31750" cy="33338"/>
            </a:xfrm>
            <a:custGeom>
              <a:avLst/>
              <a:gdLst>
                <a:gd name="T0" fmla="*/ 0 w 88"/>
                <a:gd name="T1" fmla="*/ 0 h 93"/>
                <a:gd name="T2" fmla="*/ 72 w 88"/>
                <a:gd name="T3" fmla="*/ 49 h 93"/>
                <a:gd name="T4" fmla="*/ 32 w 88"/>
                <a:gd name="T5" fmla="*/ 43 h 93"/>
                <a:gd name="T6" fmla="*/ 0 w 88"/>
                <a:gd name="T7" fmla="*/ 0 h 93"/>
              </a:gdLst>
              <a:ahLst/>
              <a:cxnLst>
                <a:cxn ang="0">
                  <a:pos x="T0" y="T1"/>
                </a:cxn>
                <a:cxn ang="0">
                  <a:pos x="T2" y="T3"/>
                </a:cxn>
                <a:cxn ang="0">
                  <a:pos x="T4" y="T5"/>
                </a:cxn>
                <a:cxn ang="0">
                  <a:pos x="T6" y="T7"/>
                </a:cxn>
              </a:cxnLst>
              <a:rect l="0" t="0" r="r" b="b"/>
              <a:pathLst>
                <a:path w="88" h="93">
                  <a:moveTo>
                    <a:pt x="0" y="0"/>
                  </a:moveTo>
                  <a:cubicBezTo>
                    <a:pt x="0" y="0"/>
                    <a:pt x="55" y="5"/>
                    <a:pt x="72" y="49"/>
                  </a:cubicBezTo>
                  <a:cubicBezTo>
                    <a:pt x="87" y="92"/>
                    <a:pt x="32" y="43"/>
                    <a:pt x="32" y="43"/>
                  </a:cubicBezTo>
                  <a:lnTo>
                    <a:pt x="0"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0" name="Freeform 88"/>
            <p:cNvSpPr>
              <a:spLocks noChangeArrowheads="1"/>
            </p:cNvSpPr>
            <p:nvPr/>
          </p:nvSpPr>
          <p:spPr bwMode="auto">
            <a:xfrm>
              <a:off x="4738688" y="3011488"/>
              <a:ext cx="25400" cy="47625"/>
            </a:xfrm>
            <a:custGeom>
              <a:avLst/>
              <a:gdLst>
                <a:gd name="T0" fmla="*/ 70 w 71"/>
                <a:gd name="T1" fmla="*/ 18 h 132"/>
                <a:gd name="T2" fmla="*/ 3 w 71"/>
                <a:gd name="T3" fmla="*/ 12 h 132"/>
                <a:gd name="T4" fmla="*/ 35 w 71"/>
                <a:gd name="T5" fmla="*/ 99 h 132"/>
                <a:gd name="T6" fmla="*/ 67 w 71"/>
                <a:gd name="T7" fmla="*/ 30 h 132"/>
                <a:gd name="T8" fmla="*/ 70 w 71"/>
                <a:gd name="T9" fmla="*/ 18 h 132"/>
              </a:gdLst>
              <a:ahLst/>
              <a:cxnLst>
                <a:cxn ang="0">
                  <a:pos x="T0" y="T1"/>
                </a:cxn>
                <a:cxn ang="0">
                  <a:pos x="T2" y="T3"/>
                </a:cxn>
                <a:cxn ang="0">
                  <a:pos x="T4" y="T5"/>
                </a:cxn>
                <a:cxn ang="0">
                  <a:pos x="T6" y="T7"/>
                </a:cxn>
                <a:cxn ang="0">
                  <a:pos x="T8" y="T9"/>
                </a:cxn>
              </a:cxnLst>
              <a:rect l="0" t="0" r="r" b="b"/>
              <a:pathLst>
                <a:path w="71" h="132">
                  <a:moveTo>
                    <a:pt x="70" y="18"/>
                  </a:moveTo>
                  <a:cubicBezTo>
                    <a:pt x="70" y="18"/>
                    <a:pt x="6" y="0"/>
                    <a:pt x="3" y="12"/>
                  </a:cubicBezTo>
                  <a:cubicBezTo>
                    <a:pt x="0" y="23"/>
                    <a:pt x="35" y="67"/>
                    <a:pt x="35" y="99"/>
                  </a:cubicBezTo>
                  <a:cubicBezTo>
                    <a:pt x="35" y="131"/>
                    <a:pt x="35" y="35"/>
                    <a:pt x="67" y="30"/>
                  </a:cubicBezTo>
                  <a:lnTo>
                    <a:pt x="70" y="18"/>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1" name="Freeform 89"/>
            <p:cNvSpPr>
              <a:spLocks noChangeArrowheads="1"/>
            </p:cNvSpPr>
            <p:nvPr/>
          </p:nvSpPr>
          <p:spPr bwMode="auto">
            <a:xfrm>
              <a:off x="4351338" y="3249613"/>
              <a:ext cx="515937" cy="361950"/>
            </a:xfrm>
            <a:custGeom>
              <a:avLst/>
              <a:gdLst>
                <a:gd name="T0" fmla="*/ 1036 w 1433"/>
                <a:gd name="T1" fmla="*/ 21 h 1006"/>
                <a:gd name="T2" fmla="*/ 622 w 1433"/>
                <a:gd name="T3" fmla="*/ 0 h 1006"/>
                <a:gd name="T4" fmla="*/ 486 w 1433"/>
                <a:gd name="T5" fmla="*/ 191 h 1006"/>
                <a:gd name="T6" fmla="*/ 472 w 1433"/>
                <a:gd name="T7" fmla="*/ 235 h 1006"/>
                <a:gd name="T8" fmla="*/ 431 w 1433"/>
                <a:gd name="T9" fmla="*/ 267 h 1006"/>
                <a:gd name="T10" fmla="*/ 373 w 1433"/>
                <a:gd name="T11" fmla="*/ 296 h 1006"/>
                <a:gd name="T12" fmla="*/ 142 w 1433"/>
                <a:gd name="T13" fmla="*/ 290 h 1006"/>
                <a:gd name="T14" fmla="*/ 17 w 1433"/>
                <a:gd name="T15" fmla="*/ 400 h 1006"/>
                <a:gd name="T16" fmla="*/ 29 w 1433"/>
                <a:gd name="T17" fmla="*/ 521 h 1006"/>
                <a:gd name="T18" fmla="*/ 95 w 1433"/>
                <a:gd name="T19" fmla="*/ 874 h 1006"/>
                <a:gd name="T20" fmla="*/ 185 w 1433"/>
                <a:gd name="T21" fmla="*/ 932 h 1006"/>
                <a:gd name="T22" fmla="*/ 362 w 1433"/>
                <a:gd name="T23" fmla="*/ 1005 h 1006"/>
                <a:gd name="T24" fmla="*/ 364 w 1433"/>
                <a:gd name="T25" fmla="*/ 941 h 1006"/>
                <a:gd name="T26" fmla="*/ 309 w 1433"/>
                <a:gd name="T27" fmla="*/ 909 h 1006"/>
                <a:gd name="T28" fmla="*/ 185 w 1433"/>
                <a:gd name="T29" fmla="*/ 785 h 1006"/>
                <a:gd name="T30" fmla="*/ 208 w 1433"/>
                <a:gd name="T31" fmla="*/ 753 h 1006"/>
                <a:gd name="T32" fmla="*/ 121 w 1433"/>
                <a:gd name="T33" fmla="*/ 675 h 1006"/>
                <a:gd name="T34" fmla="*/ 107 w 1433"/>
                <a:gd name="T35" fmla="*/ 466 h 1006"/>
                <a:gd name="T36" fmla="*/ 150 w 1433"/>
                <a:gd name="T37" fmla="*/ 394 h 1006"/>
                <a:gd name="T38" fmla="*/ 448 w 1433"/>
                <a:gd name="T39" fmla="*/ 377 h 1006"/>
                <a:gd name="T40" fmla="*/ 466 w 1433"/>
                <a:gd name="T41" fmla="*/ 319 h 1006"/>
                <a:gd name="T42" fmla="*/ 677 w 1433"/>
                <a:gd name="T43" fmla="*/ 310 h 1006"/>
                <a:gd name="T44" fmla="*/ 885 w 1433"/>
                <a:gd name="T45" fmla="*/ 342 h 1006"/>
                <a:gd name="T46" fmla="*/ 1250 w 1433"/>
                <a:gd name="T47" fmla="*/ 495 h 1006"/>
                <a:gd name="T48" fmla="*/ 1392 w 1433"/>
                <a:gd name="T49" fmla="*/ 165 h 1006"/>
                <a:gd name="T50" fmla="*/ 1079 w 1433"/>
                <a:gd name="T51" fmla="*/ 29 h 1006"/>
                <a:gd name="T52" fmla="*/ 926 w 1433"/>
                <a:gd name="T53" fmla="*/ 301 h 1006"/>
                <a:gd name="T54" fmla="*/ 1036 w 1433"/>
                <a:gd name="T55" fmla="*/ 21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3" h="1006">
                  <a:moveTo>
                    <a:pt x="1036" y="21"/>
                  </a:moveTo>
                  <a:cubicBezTo>
                    <a:pt x="1036" y="21"/>
                    <a:pt x="674" y="0"/>
                    <a:pt x="622" y="0"/>
                  </a:cubicBezTo>
                  <a:cubicBezTo>
                    <a:pt x="573" y="0"/>
                    <a:pt x="501" y="151"/>
                    <a:pt x="486" y="191"/>
                  </a:cubicBezTo>
                  <a:cubicBezTo>
                    <a:pt x="472" y="235"/>
                    <a:pt x="472" y="235"/>
                    <a:pt x="472" y="235"/>
                  </a:cubicBezTo>
                  <a:cubicBezTo>
                    <a:pt x="463" y="229"/>
                    <a:pt x="448" y="243"/>
                    <a:pt x="431" y="267"/>
                  </a:cubicBezTo>
                  <a:cubicBezTo>
                    <a:pt x="417" y="290"/>
                    <a:pt x="373" y="296"/>
                    <a:pt x="373" y="296"/>
                  </a:cubicBezTo>
                  <a:cubicBezTo>
                    <a:pt x="373" y="296"/>
                    <a:pt x="223" y="322"/>
                    <a:pt x="142" y="290"/>
                  </a:cubicBezTo>
                  <a:cubicBezTo>
                    <a:pt x="58" y="261"/>
                    <a:pt x="32" y="400"/>
                    <a:pt x="17" y="400"/>
                  </a:cubicBezTo>
                  <a:cubicBezTo>
                    <a:pt x="0" y="400"/>
                    <a:pt x="29" y="521"/>
                    <a:pt x="29" y="521"/>
                  </a:cubicBezTo>
                  <a:cubicBezTo>
                    <a:pt x="29" y="521"/>
                    <a:pt x="69" y="871"/>
                    <a:pt x="95" y="874"/>
                  </a:cubicBezTo>
                  <a:cubicBezTo>
                    <a:pt x="118" y="877"/>
                    <a:pt x="156" y="863"/>
                    <a:pt x="185" y="932"/>
                  </a:cubicBezTo>
                  <a:cubicBezTo>
                    <a:pt x="211" y="1005"/>
                    <a:pt x="362" y="1005"/>
                    <a:pt x="362" y="1005"/>
                  </a:cubicBezTo>
                  <a:cubicBezTo>
                    <a:pt x="364" y="941"/>
                    <a:pt x="364" y="941"/>
                    <a:pt x="364" y="941"/>
                  </a:cubicBezTo>
                  <a:cubicBezTo>
                    <a:pt x="364" y="941"/>
                    <a:pt x="338" y="941"/>
                    <a:pt x="309" y="909"/>
                  </a:cubicBezTo>
                  <a:cubicBezTo>
                    <a:pt x="283" y="877"/>
                    <a:pt x="252" y="811"/>
                    <a:pt x="185" y="785"/>
                  </a:cubicBezTo>
                  <a:cubicBezTo>
                    <a:pt x="118" y="759"/>
                    <a:pt x="208" y="753"/>
                    <a:pt x="208" y="753"/>
                  </a:cubicBezTo>
                  <a:cubicBezTo>
                    <a:pt x="208" y="753"/>
                    <a:pt x="179" y="715"/>
                    <a:pt x="121" y="675"/>
                  </a:cubicBezTo>
                  <a:cubicBezTo>
                    <a:pt x="63" y="637"/>
                    <a:pt x="90" y="478"/>
                    <a:pt x="107" y="466"/>
                  </a:cubicBezTo>
                  <a:cubicBezTo>
                    <a:pt x="121" y="455"/>
                    <a:pt x="145" y="417"/>
                    <a:pt x="150" y="394"/>
                  </a:cubicBezTo>
                  <a:cubicBezTo>
                    <a:pt x="153" y="368"/>
                    <a:pt x="399" y="408"/>
                    <a:pt x="448" y="377"/>
                  </a:cubicBezTo>
                  <a:cubicBezTo>
                    <a:pt x="495" y="345"/>
                    <a:pt x="515" y="380"/>
                    <a:pt x="466" y="319"/>
                  </a:cubicBezTo>
                  <a:cubicBezTo>
                    <a:pt x="419" y="255"/>
                    <a:pt x="677" y="310"/>
                    <a:pt x="677" y="310"/>
                  </a:cubicBezTo>
                  <a:cubicBezTo>
                    <a:pt x="677" y="310"/>
                    <a:pt x="822" y="313"/>
                    <a:pt x="885" y="342"/>
                  </a:cubicBezTo>
                  <a:cubicBezTo>
                    <a:pt x="952" y="371"/>
                    <a:pt x="1215" y="466"/>
                    <a:pt x="1250" y="495"/>
                  </a:cubicBezTo>
                  <a:cubicBezTo>
                    <a:pt x="1285" y="524"/>
                    <a:pt x="1351" y="218"/>
                    <a:pt x="1392" y="165"/>
                  </a:cubicBezTo>
                  <a:cubicBezTo>
                    <a:pt x="1432" y="113"/>
                    <a:pt x="1079" y="29"/>
                    <a:pt x="1079" y="29"/>
                  </a:cubicBezTo>
                  <a:cubicBezTo>
                    <a:pt x="1079" y="29"/>
                    <a:pt x="946" y="301"/>
                    <a:pt x="926" y="301"/>
                  </a:cubicBezTo>
                  <a:cubicBezTo>
                    <a:pt x="909" y="301"/>
                    <a:pt x="903" y="287"/>
                    <a:pt x="1036"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2" name="Freeform 90"/>
            <p:cNvSpPr>
              <a:spLocks noChangeArrowheads="1"/>
            </p:cNvSpPr>
            <p:nvPr/>
          </p:nvSpPr>
          <p:spPr bwMode="auto">
            <a:xfrm>
              <a:off x="4391025" y="3362325"/>
              <a:ext cx="387350" cy="263525"/>
            </a:xfrm>
            <a:custGeom>
              <a:avLst/>
              <a:gdLst>
                <a:gd name="T0" fmla="*/ 772 w 1074"/>
                <a:gd name="T1" fmla="*/ 208 h 730"/>
                <a:gd name="T2" fmla="*/ 648 w 1074"/>
                <a:gd name="T3" fmla="*/ 136 h 730"/>
                <a:gd name="T4" fmla="*/ 833 w 1074"/>
                <a:gd name="T5" fmla="*/ 208 h 730"/>
                <a:gd name="T6" fmla="*/ 816 w 1074"/>
                <a:gd name="T7" fmla="*/ 284 h 730"/>
                <a:gd name="T8" fmla="*/ 914 w 1074"/>
                <a:gd name="T9" fmla="*/ 272 h 730"/>
                <a:gd name="T10" fmla="*/ 1073 w 1074"/>
                <a:gd name="T11" fmla="*/ 197 h 730"/>
                <a:gd name="T12" fmla="*/ 845 w 1074"/>
                <a:gd name="T13" fmla="*/ 107 h 730"/>
                <a:gd name="T14" fmla="*/ 625 w 1074"/>
                <a:gd name="T15" fmla="*/ 26 h 730"/>
                <a:gd name="T16" fmla="*/ 454 w 1074"/>
                <a:gd name="T17" fmla="*/ 20 h 730"/>
                <a:gd name="T18" fmla="*/ 584 w 1074"/>
                <a:gd name="T19" fmla="*/ 61 h 730"/>
                <a:gd name="T20" fmla="*/ 628 w 1074"/>
                <a:gd name="T21" fmla="*/ 98 h 730"/>
                <a:gd name="T22" fmla="*/ 272 w 1074"/>
                <a:gd name="T23" fmla="*/ 110 h 730"/>
                <a:gd name="T24" fmla="*/ 147 w 1074"/>
                <a:gd name="T25" fmla="*/ 107 h 730"/>
                <a:gd name="T26" fmla="*/ 37 w 1074"/>
                <a:gd name="T27" fmla="*/ 176 h 730"/>
                <a:gd name="T28" fmla="*/ 29 w 1074"/>
                <a:gd name="T29" fmla="*/ 295 h 730"/>
                <a:gd name="T30" fmla="*/ 228 w 1074"/>
                <a:gd name="T31" fmla="*/ 584 h 730"/>
                <a:gd name="T32" fmla="*/ 387 w 1074"/>
                <a:gd name="T33" fmla="*/ 680 h 730"/>
                <a:gd name="T34" fmla="*/ 463 w 1074"/>
                <a:gd name="T35" fmla="*/ 715 h 730"/>
                <a:gd name="T36" fmla="*/ 651 w 1074"/>
                <a:gd name="T37" fmla="*/ 674 h 730"/>
                <a:gd name="T38" fmla="*/ 460 w 1074"/>
                <a:gd name="T39" fmla="*/ 524 h 730"/>
                <a:gd name="T40" fmla="*/ 393 w 1074"/>
                <a:gd name="T41" fmla="*/ 579 h 730"/>
                <a:gd name="T42" fmla="*/ 402 w 1074"/>
                <a:gd name="T43" fmla="*/ 518 h 730"/>
                <a:gd name="T44" fmla="*/ 347 w 1074"/>
                <a:gd name="T45" fmla="*/ 495 h 730"/>
                <a:gd name="T46" fmla="*/ 286 w 1074"/>
                <a:gd name="T47" fmla="*/ 431 h 730"/>
                <a:gd name="T48" fmla="*/ 182 w 1074"/>
                <a:gd name="T49" fmla="*/ 324 h 730"/>
                <a:gd name="T50" fmla="*/ 272 w 1074"/>
                <a:gd name="T51" fmla="*/ 284 h 730"/>
                <a:gd name="T52" fmla="*/ 668 w 1074"/>
                <a:gd name="T53" fmla="*/ 350 h 730"/>
                <a:gd name="T54" fmla="*/ 772 w 1074"/>
                <a:gd name="T55" fmla="*/ 20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4" h="730">
                  <a:moveTo>
                    <a:pt x="772" y="208"/>
                  </a:moveTo>
                  <a:cubicBezTo>
                    <a:pt x="772" y="208"/>
                    <a:pt x="660" y="174"/>
                    <a:pt x="648" y="136"/>
                  </a:cubicBezTo>
                  <a:cubicBezTo>
                    <a:pt x="636" y="95"/>
                    <a:pt x="807" y="208"/>
                    <a:pt x="833" y="208"/>
                  </a:cubicBezTo>
                  <a:cubicBezTo>
                    <a:pt x="856" y="208"/>
                    <a:pt x="833" y="275"/>
                    <a:pt x="816" y="284"/>
                  </a:cubicBezTo>
                  <a:cubicBezTo>
                    <a:pt x="801" y="292"/>
                    <a:pt x="900" y="275"/>
                    <a:pt x="914" y="272"/>
                  </a:cubicBezTo>
                  <a:cubicBezTo>
                    <a:pt x="929" y="269"/>
                    <a:pt x="1073" y="281"/>
                    <a:pt x="1073" y="197"/>
                  </a:cubicBezTo>
                  <a:cubicBezTo>
                    <a:pt x="1004" y="188"/>
                    <a:pt x="934" y="202"/>
                    <a:pt x="845" y="107"/>
                  </a:cubicBezTo>
                  <a:cubicBezTo>
                    <a:pt x="729" y="95"/>
                    <a:pt x="662" y="49"/>
                    <a:pt x="625" y="26"/>
                  </a:cubicBezTo>
                  <a:cubicBezTo>
                    <a:pt x="584" y="0"/>
                    <a:pt x="454" y="20"/>
                    <a:pt x="454" y="20"/>
                  </a:cubicBezTo>
                  <a:cubicBezTo>
                    <a:pt x="454" y="20"/>
                    <a:pt x="440" y="64"/>
                    <a:pt x="584" y="61"/>
                  </a:cubicBezTo>
                  <a:cubicBezTo>
                    <a:pt x="631" y="81"/>
                    <a:pt x="648" y="98"/>
                    <a:pt x="628" y="98"/>
                  </a:cubicBezTo>
                  <a:cubicBezTo>
                    <a:pt x="607" y="98"/>
                    <a:pt x="425" y="81"/>
                    <a:pt x="272" y="110"/>
                  </a:cubicBezTo>
                  <a:cubicBezTo>
                    <a:pt x="272" y="110"/>
                    <a:pt x="188" y="119"/>
                    <a:pt x="147" y="107"/>
                  </a:cubicBezTo>
                  <a:cubicBezTo>
                    <a:pt x="104" y="95"/>
                    <a:pt x="37" y="176"/>
                    <a:pt x="37" y="176"/>
                  </a:cubicBezTo>
                  <a:cubicBezTo>
                    <a:pt x="37" y="176"/>
                    <a:pt x="0" y="252"/>
                    <a:pt x="29" y="295"/>
                  </a:cubicBezTo>
                  <a:cubicBezTo>
                    <a:pt x="55" y="339"/>
                    <a:pt x="220" y="524"/>
                    <a:pt x="228" y="584"/>
                  </a:cubicBezTo>
                  <a:cubicBezTo>
                    <a:pt x="304" y="628"/>
                    <a:pt x="370" y="657"/>
                    <a:pt x="387" y="680"/>
                  </a:cubicBezTo>
                  <a:cubicBezTo>
                    <a:pt x="408" y="703"/>
                    <a:pt x="448" y="700"/>
                    <a:pt x="463" y="715"/>
                  </a:cubicBezTo>
                  <a:cubicBezTo>
                    <a:pt x="480" y="729"/>
                    <a:pt x="651" y="674"/>
                    <a:pt x="651" y="674"/>
                  </a:cubicBezTo>
                  <a:cubicBezTo>
                    <a:pt x="651" y="674"/>
                    <a:pt x="639" y="527"/>
                    <a:pt x="460" y="524"/>
                  </a:cubicBezTo>
                  <a:cubicBezTo>
                    <a:pt x="431" y="550"/>
                    <a:pt x="428" y="596"/>
                    <a:pt x="393" y="579"/>
                  </a:cubicBezTo>
                  <a:cubicBezTo>
                    <a:pt x="359" y="558"/>
                    <a:pt x="402" y="541"/>
                    <a:pt x="402" y="518"/>
                  </a:cubicBezTo>
                  <a:cubicBezTo>
                    <a:pt x="402" y="495"/>
                    <a:pt x="359" y="498"/>
                    <a:pt x="347" y="495"/>
                  </a:cubicBezTo>
                  <a:cubicBezTo>
                    <a:pt x="335" y="492"/>
                    <a:pt x="292" y="457"/>
                    <a:pt x="286" y="431"/>
                  </a:cubicBezTo>
                  <a:cubicBezTo>
                    <a:pt x="283" y="408"/>
                    <a:pt x="182" y="324"/>
                    <a:pt x="182" y="324"/>
                  </a:cubicBezTo>
                  <a:cubicBezTo>
                    <a:pt x="182" y="324"/>
                    <a:pt x="139" y="255"/>
                    <a:pt x="272" y="284"/>
                  </a:cubicBezTo>
                  <a:cubicBezTo>
                    <a:pt x="405" y="310"/>
                    <a:pt x="402" y="382"/>
                    <a:pt x="668" y="350"/>
                  </a:cubicBezTo>
                  <a:cubicBezTo>
                    <a:pt x="772" y="304"/>
                    <a:pt x="772" y="208"/>
                    <a:pt x="772" y="20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3" name="Freeform 91"/>
            <p:cNvSpPr>
              <a:spLocks noChangeArrowheads="1"/>
            </p:cNvSpPr>
            <p:nvPr/>
          </p:nvSpPr>
          <p:spPr bwMode="auto">
            <a:xfrm>
              <a:off x="4989513" y="3255963"/>
              <a:ext cx="422275" cy="285750"/>
            </a:xfrm>
            <a:custGeom>
              <a:avLst/>
              <a:gdLst>
                <a:gd name="T0" fmla="*/ 0 w 1175"/>
                <a:gd name="T1" fmla="*/ 524 h 794"/>
                <a:gd name="T2" fmla="*/ 98 w 1175"/>
                <a:gd name="T3" fmla="*/ 278 h 794"/>
                <a:gd name="T4" fmla="*/ 239 w 1175"/>
                <a:gd name="T5" fmla="*/ 6 h 794"/>
                <a:gd name="T6" fmla="*/ 1015 w 1175"/>
                <a:gd name="T7" fmla="*/ 170 h 794"/>
                <a:gd name="T8" fmla="*/ 1174 w 1175"/>
                <a:gd name="T9" fmla="*/ 671 h 794"/>
                <a:gd name="T10" fmla="*/ 939 w 1175"/>
                <a:gd name="T11" fmla="*/ 793 h 794"/>
                <a:gd name="T12" fmla="*/ 746 w 1175"/>
                <a:gd name="T13" fmla="*/ 764 h 794"/>
                <a:gd name="T14" fmla="*/ 610 w 1175"/>
                <a:gd name="T15" fmla="*/ 712 h 794"/>
                <a:gd name="T16" fmla="*/ 450 w 1175"/>
                <a:gd name="T17" fmla="*/ 706 h 794"/>
                <a:gd name="T18" fmla="*/ 358 w 1175"/>
                <a:gd name="T19" fmla="*/ 671 h 794"/>
                <a:gd name="T20" fmla="*/ 165 w 1175"/>
                <a:gd name="T21" fmla="*/ 619 h 794"/>
                <a:gd name="T22" fmla="*/ 0 w 1175"/>
                <a:gd name="T23" fmla="*/ 547 h 794"/>
                <a:gd name="T24" fmla="*/ 0 w 1175"/>
                <a:gd name="T25" fmla="*/ 52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5" h="794">
                  <a:moveTo>
                    <a:pt x="0" y="524"/>
                  </a:moveTo>
                  <a:cubicBezTo>
                    <a:pt x="0" y="524"/>
                    <a:pt x="98" y="318"/>
                    <a:pt x="98" y="278"/>
                  </a:cubicBezTo>
                  <a:cubicBezTo>
                    <a:pt x="98" y="234"/>
                    <a:pt x="245" y="40"/>
                    <a:pt x="239" y="6"/>
                  </a:cubicBezTo>
                  <a:cubicBezTo>
                    <a:pt x="340" y="0"/>
                    <a:pt x="916" y="66"/>
                    <a:pt x="1015" y="170"/>
                  </a:cubicBezTo>
                  <a:cubicBezTo>
                    <a:pt x="1116" y="278"/>
                    <a:pt x="1174" y="524"/>
                    <a:pt x="1174" y="671"/>
                  </a:cubicBezTo>
                  <a:cubicBezTo>
                    <a:pt x="1110" y="683"/>
                    <a:pt x="997" y="723"/>
                    <a:pt x="939" y="793"/>
                  </a:cubicBezTo>
                  <a:cubicBezTo>
                    <a:pt x="887" y="793"/>
                    <a:pt x="780" y="764"/>
                    <a:pt x="746" y="764"/>
                  </a:cubicBezTo>
                  <a:cubicBezTo>
                    <a:pt x="711" y="764"/>
                    <a:pt x="670" y="770"/>
                    <a:pt x="610" y="712"/>
                  </a:cubicBezTo>
                  <a:cubicBezTo>
                    <a:pt x="511" y="706"/>
                    <a:pt x="482" y="706"/>
                    <a:pt x="450" y="706"/>
                  </a:cubicBezTo>
                  <a:cubicBezTo>
                    <a:pt x="421" y="706"/>
                    <a:pt x="358" y="671"/>
                    <a:pt x="358" y="671"/>
                  </a:cubicBezTo>
                  <a:cubicBezTo>
                    <a:pt x="358" y="671"/>
                    <a:pt x="280" y="619"/>
                    <a:pt x="165" y="619"/>
                  </a:cubicBezTo>
                  <a:cubicBezTo>
                    <a:pt x="98" y="581"/>
                    <a:pt x="64" y="558"/>
                    <a:pt x="0" y="547"/>
                  </a:cubicBezTo>
                  <a:lnTo>
                    <a:pt x="0" y="52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4" name="Freeform 92"/>
            <p:cNvSpPr>
              <a:spLocks noChangeArrowheads="1"/>
            </p:cNvSpPr>
            <p:nvPr/>
          </p:nvSpPr>
          <p:spPr bwMode="auto">
            <a:xfrm>
              <a:off x="5075238" y="3227388"/>
              <a:ext cx="279400" cy="80962"/>
            </a:xfrm>
            <a:custGeom>
              <a:avLst/>
              <a:gdLst>
                <a:gd name="T0" fmla="*/ 17 w 777"/>
                <a:gd name="T1" fmla="*/ 40 h 224"/>
                <a:gd name="T2" fmla="*/ 776 w 777"/>
                <a:gd name="T3" fmla="*/ 223 h 224"/>
                <a:gd name="T4" fmla="*/ 29 w 777"/>
                <a:gd name="T5" fmla="*/ 0 h 224"/>
                <a:gd name="T6" fmla="*/ 17 w 777"/>
                <a:gd name="T7" fmla="*/ 40 h 224"/>
              </a:gdLst>
              <a:ahLst/>
              <a:cxnLst>
                <a:cxn ang="0">
                  <a:pos x="T0" y="T1"/>
                </a:cxn>
                <a:cxn ang="0">
                  <a:pos x="T2" y="T3"/>
                </a:cxn>
                <a:cxn ang="0">
                  <a:pos x="T4" y="T5"/>
                </a:cxn>
                <a:cxn ang="0">
                  <a:pos x="T6" y="T7"/>
                </a:cxn>
              </a:cxnLst>
              <a:rect l="0" t="0" r="r" b="b"/>
              <a:pathLst>
                <a:path w="777" h="224">
                  <a:moveTo>
                    <a:pt x="17" y="40"/>
                  </a:moveTo>
                  <a:cubicBezTo>
                    <a:pt x="17" y="40"/>
                    <a:pt x="582" y="58"/>
                    <a:pt x="776" y="223"/>
                  </a:cubicBezTo>
                  <a:cubicBezTo>
                    <a:pt x="695" y="115"/>
                    <a:pt x="342" y="0"/>
                    <a:pt x="29" y="0"/>
                  </a:cubicBezTo>
                  <a:cubicBezTo>
                    <a:pt x="0" y="23"/>
                    <a:pt x="17" y="40"/>
                    <a:pt x="17" y="4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5" name="Freeform 93"/>
            <p:cNvSpPr>
              <a:spLocks noChangeArrowheads="1"/>
            </p:cNvSpPr>
            <p:nvPr/>
          </p:nvSpPr>
          <p:spPr bwMode="auto">
            <a:xfrm>
              <a:off x="5162550" y="3521075"/>
              <a:ext cx="538163" cy="303213"/>
            </a:xfrm>
            <a:custGeom>
              <a:avLst/>
              <a:gdLst>
                <a:gd name="T0" fmla="*/ 0 w 1495"/>
                <a:gd name="T1" fmla="*/ 0 h 842"/>
                <a:gd name="T2" fmla="*/ 64 w 1495"/>
                <a:gd name="T3" fmla="*/ 130 h 842"/>
                <a:gd name="T4" fmla="*/ 400 w 1495"/>
                <a:gd name="T5" fmla="*/ 278 h 842"/>
                <a:gd name="T6" fmla="*/ 868 w 1495"/>
                <a:gd name="T7" fmla="*/ 307 h 842"/>
                <a:gd name="T8" fmla="*/ 1033 w 1495"/>
                <a:gd name="T9" fmla="*/ 576 h 842"/>
                <a:gd name="T10" fmla="*/ 1109 w 1495"/>
                <a:gd name="T11" fmla="*/ 689 h 842"/>
                <a:gd name="T12" fmla="*/ 1245 w 1495"/>
                <a:gd name="T13" fmla="*/ 812 h 842"/>
                <a:gd name="T14" fmla="*/ 1334 w 1495"/>
                <a:gd name="T15" fmla="*/ 780 h 842"/>
                <a:gd name="T16" fmla="*/ 1415 w 1495"/>
                <a:gd name="T17" fmla="*/ 786 h 842"/>
                <a:gd name="T18" fmla="*/ 1334 w 1495"/>
                <a:gd name="T19" fmla="*/ 610 h 842"/>
                <a:gd name="T20" fmla="*/ 1245 w 1495"/>
                <a:gd name="T21" fmla="*/ 660 h 842"/>
                <a:gd name="T22" fmla="*/ 1204 w 1495"/>
                <a:gd name="T23" fmla="*/ 581 h 842"/>
                <a:gd name="T24" fmla="*/ 1135 w 1495"/>
                <a:gd name="T25" fmla="*/ 506 h 842"/>
                <a:gd name="T26" fmla="*/ 941 w 1495"/>
                <a:gd name="T27" fmla="*/ 89 h 842"/>
                <a:gd name="T28" fmla="*/ 732 w 1495"/>
                <a:gd name="T29" fmla="*/ 78 h 842"/>
                <a:gd name="T30" fmla="*/ 605 w 1495"/>
                <a:gd name="T31" fmla="*/ 6 h 842"/>
                <a:gd name="T32" fmla="*/ 515 w 1495"/>
                <a:gd name="T33" fmla="*/ 58 h 842"/>
                <a:gd name="T34" fmla="*/ 469 w 1495"/>
                <a:gd name="T35" fmla="*/ 130 h 842"/>
                <a:gd name="T36" fmla="*/ 345 w 1495"/>
                <a:gd name="T37" fmla="*/ 84 h 842"/>
                <a:gd name="T38" fmla="*/ 252 w 1495"/>
                <a:gd name="T39" fmla="*/ 95 h 842"/>
                <a:gd name="T40" fmla="*/ 116 w 1495"/>
                <a:gd name="T41" fmla="*/ 40 h 842"/>
                <a:gd name="T42" fmla="*/ 0 w 1495"/>
                <a:gd name="T43"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5" h="842">
                  <a:moveTo>
                    <a:pt x="0" y="0"/>
                  </a:moveTo>
                  <a:cubicBezTo>
                    <a:pt x="0" y="0"/>
                    <a:pt x="46" y="101"/>
                    <a:pt x="64" y="130"/>
                  </a:cubicBezTo>
                  <a:cubicBezTo>
                    <a:pt x="81" y="159"/>
                    <a:pt x="258" y="266"/>
                    <a:pt x="400" y="278"/>
                  </a:cubicBezTo>
                  <a:cubicBezTo>
                    <a:pt x="538" y="289"/>
                    <a:pt x="845" y="295"/>
                    <a:pt x="868" y="307"/>
                  </a:cubicBezTo>
                  <a:cubicBezTo>
                    <a:pt x="892" y="318"/>
                    <a:pt x="987" y="535"/>
                    <a:pt x="1033" y="576"/>
                  </a:cubicBezTo>
                  <a:cubicBezTo>
                    <a:pt x="1039" y="636"/>
                    <a:pt x="1028" y="671"/>
                    <a:pt x="1109" y="689"/>
                  </a:cubicBezTo>
                  <a:cubicBezTo>
                    <a:pt x="1193" y="706"/>
                    <a:pt x="1140" y="780"/>
                    <a:pt x="1245" y="812"/>
                  </a:cubicBezTo>
                  <a:cubicBezTo>
                    <a:pt x="1352" y="841"/>
                    <a:pt x="1274" y="780"/>
                    <a:pt x="1334" y="780"/>
                  </a:cubicBezTo>
                  <a:cubicBezTo>
                    <a:pt x="1392" y="780"/>
                    <a:pt x="1340" y="798"/>
                    <a:pt x="1415" y="786"/>
                  </a:cubicBezTo>
                  <a:cubicBezTo>
                    <a:pt x="1494" y="774"/>
                    <a:pt x="1363" y="621"/>
                    <a:pt x="1334" y="610"/>
                  </a:cubicBezTo>
                  <a:cubicBezTo>
                    <a:pt x="1305" y="598"/>
                    <a:pt x="1245" y="660"/>
                    <a:pt x="1245" y="660"/>
                  </a:cubicBezTo>
                  <a:cubicBezTo>
                    <a:pt x="1245" y="660"/>
                    <a:pt x="1193" y="700"/>
                    <a:pt x="1204" y="581"/>
                  </a:cubicBezTo>
                  <a:cubicBezTo>
                    <a:pt x="1152" y="524"/>
                    <a:pt x="1146" y="553"/>
                    <a:pt x="1135" y="506"/>
                  </a:cubicBezTo>
                  <a:cubicBezTo>
                    <a:pt x="1123" y="460"/>
                    <a:pt x="999" y="165"/>
                    <a:pt x="941" y="89"/>
                  </a:cubicBezTo>
                  <a:cubicBezTo>
                    <a:pt x="880" y="11"/>
                    <a:pt x="868" y="113"/>
                    <a:pt x="732" y="78"/>
                  </a:cubicBezTo>
                  <a:cubicBezTo>
                    <a:pt x="599" y="40"/>
                    <a:pt x="605" y="6"/>
                    <a:pt x="605" y="6"/>
                  </a:cubicBezTo>
                  <a:cubicBezTo>
                    <a:pt x="605" y="6"/>
                    <a:pt x="544" y="52"/>
                    <a:pt x="515" y="58"/>
                  </a:cubicBezTo>
                  <a:cubicBezTo>
                    <a:pt x="486" y="66"/>
                    <a:pt x="469" y="130"/>
                    <a:pt x="469" y="130"/>
                  </a:cubicBezTo>
                  <a:cubicBezTo>
                    <a:pt x="469" y="130"/>
                    <a:pt x="400" y="95"/>
                    <a:pt x="345" y="84"/>
                  </a:cubicBezTo>
                  <a:cubicBezTo>
                    <a:pt x="293" y="72"/>
                    <a:pt x="252" y="95"/>
                    <a:pt x="252" y="95"/>
                  </a:cubicBezTo>
                  <a:cubicBezTo>
                    <a:pt x="252" y="95"/>
                    <a:pt x="217" y="118"/>
                    <a:pt x="116" y="40"/>
                  </a:cubicBezTo>
                  <a:cubicBezTo>
                    <a:pt x="35" y="0"/>
                    <a:pt x="41" y="0"/>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6" name="Freeform 94"/>
            <p:cNvSpPr>
              <a:spLocks noChangeArrowheads="1"/>
            </p:cNvSpPr>
            <p:nvPr/>
          </p:nvSpPr>
          <p:spPr bwMode="auto">
            <a:xfrm>
              <a:off x="5395913" y="3495675"/>
              <a:ext cx="63500" cy="49213"/>
            </a:xfrm>
            <a:custGeom>
              <a:avLst/>
              <a:gdLst>
                <a:gd name="T0" fmla="*/ 0 w 177"/>
                <a:gd name="T1" fmla="*/ 70 h 137"/>
                <a:gd name="T2" fmla="*/ 81 w 177"/>
                <a:gd name="T3" fmla="*/ 110 h 137"/>
                <a:gd name="T4" fmla="*/ 176 w 177"/>
                <a:gd name="T5" fmla="*/ 122 h 137"/>
                <a:gd name="T6" fmla="*/ 0 w 177"/>
                <a:gd name="T7" fmla="*/ 70 h 137"/>
              </a:gdLst>
              <a:ahLst/>
              <a:cxnLst>
                <a:cxn ang="0">
                  <a:pos x="T0" y="T1"/>
                </a:cxn>
                <a:cxn ang="0">
                  <a:pos x="T2" y="T3"/>
                </a:cxn>
                <a:cxn ang="0">
                  <a:pos x="T4" y="T5"/>
                </a:cxn>
                <a:cxn ang="0">
                  <a:pos x="T6" y="T7"/>
                </a:cxn>
              </a:cxnLst>
              <a:rect l="0" t="0" r="r" b="b"/>
              <a:pathLst>
                <a:path w="177" h="137">
                  <a:moveTo>
                    <a:pt x="0" y="70"/>
                  </a:moveTo>
                  <a:cubicBezTo>
                    <a:pt x="0" y="70"/>
                    <a:pt x="46" y="87"/>
                    <a:pt x="81" y="110"/>
                  </a:cubicBezTo>
                  <a:cubicBezTo>
                    <a:pt x="118" y="136"/>
                    <a:pt x="176" y="122"/>
                    <a:pt x="176" y="122"/>
                  </a:cubicBezTo>
                  <a:cubicBezTo>
                    <a:pt x="176" y="122"/>
                    <a:pt x="107" y="0"/>
                    <a:pt x="0" y="7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7" name="Freeform 95"/>
            <p:cNvSpPr>
              <a:spLocks noChangeArrowheads="1"/>
            </p:cNvSpPr>
            <p:nvPr/>
          </p:nvSpPr>
          <p:spPr bwMode="auto">
            <a:xfrm>
              <a:off x="5421313" y="3636963"/>
              <a:ext cx="133350" cy="182562"/>
            </a:xfrm>
            <a:custGeom>
              <a:avLst/>
              <a:gdLst>
                <a:gd name="T0" fmla="*/ 0 w 371"/>
                <a:gd name="T1" fmla="*/ 0 h 506"/>
                <a:gd name="T2" fmla="*/ 49 w 371"/>
                <a:gd name="T3" fmla="*/ 292 h 506"/>
                <a:gd name="T4" fmla="*/ 142 w 371"/>
                <a:gd name="T5" fmla="*/ 370 h 506"/>
                <a:gd name="T6" fmla="*/ 237 w 371"/>
                <a:gd name="T7" fmla="*/ 411 h 506"/>
                <a:gd name="T8" fmla="*/ 272 w 371"/>
                <a:gd name="T9" fmla="*/ 456 h 506"/>
                <a:gd name="T10" fmla="*/ 347 w 371"/>
                <a:gd name="T11" fmla="*/ 505 h 506"/>
                <a:gd name="T12" fmla="*/ 347 w 371"/>
                <a:gd name="T13" fmla="*/ 388 h 506"/>
                <a:gd name="T14" fmla="*/ 243 w 371"/>
                <a:gd name="T15" fmla="*/ 257 h 506"/>
                <a:gd name="T16" fmla="*/ 194 w 371"/>
                <a:gd name="T17" fmla="*/ 217 h 506"/>
                <a:gd name="T18" fmla="*/ 142 w 371"/>
                <a:gd name="T19" fmla="*/ 29 h 506"/>
                <a:gd name="T20" fmla="*/ 0 w 371"/>
                <a:gd name="T21"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1" h="506">
                  <a:moveTo>
                    <a:pt x="0" y="0"/>
                  </a:moveTo>
                  <a:cubicBezTo>
                    <a:pt x="0" y="0"/>
                    <a:pt x="49" y="205"/>
                    <a:pt x="49" y="292"/>
                  </a:cubicBezTo>
                  <a:cubicBezTo>
                    <a:pt x="96" y="336"/>
                    <a:pt x="130" y="330"/>
                    <a:pt x="142" y="370"/>
                  </a:cubicBezTo>
                  <a:cubicBezTo>
                    <a:pt x="153" y="411"/>
                    <a:pt x="200" y="439"/>
                    <a:pt x="237" y="411"/>
                  </a:cubicBezTo>
                  <a:cubicBezTo>
                    <a:pt x="272" y="382"/>
                    <a:pt x="272" y="456"/>
                    <a:pt x="272" y="456"/>
                  </a:cubicBezTo>
                  <a:cubicBezTo>
                    <a:pt x="347" y="505"/>
                    <a:pt x="347" y="505"/>
                    <a:pt x="347" y="505"/>
                  </a:cubicBezTo>
                  <a:cubicBezTo>
                    <a:pt x="347" y="505"/>
                    <a:pt x="370" y="399"/>
                    <a:pt x="347" y="388"/>
                  </a:cubicBezTo>
                  <a:cubicBezTo>
                    <a:pt x="324" y="376"/>
                    <a:pt x="266" y="298"/>
                    <a:pt x="243" y="257"/>
                  </a:cubicBezTo>
                  <a:cubicBezTo>
                    <a:pt x="232" y="286"/>
                    <a:pt x="206" y="269"/>
                    <a:pt x="194" y="217"/>
                  </a:cubicBezTo>
                  <a:cubicBezTo>
                    <a:pt x="182" y="165"/>
                    <a:pt x="142" y="58"/>
                    <a:pt x="142" y="29"/>
                  </a:cubicBezTo>
                  <a:cubicBezTo>
                    <a:pt x="142" y="0"/>
                    <a:pt x="0" y="0"/>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8" name="Freeform 96"/>
            <p:cNvSpPr>
              <a:spLocks noChangeArrowheads="1"/>
            </p:cNvSpPr>
            <p:nvPr/>
          </p:nvSpPr>
          <p:spPr bwMode="auto">
            <a:xfrm>
              <a:off x="5103813" y="3517900"/>
              <a:ext cx="66675" cy="53975"/>
            </a:xfrm>
            <a:custGeom>
              <a:avLst/>
              <a:gdLst>
                <a:gd name="T0" fmla="*/ 183 w 184"/>
                <a:gd name="T1" fmla="*/ 90 h 149"/>
                <a:gd name="T2" fmla="*/ 0 w 184"/>
                <a:gd name="T3" fmla="*/ 0 h 149"/>
                <a:gd name="T4" fmla="*/ 47 w 184"/>
                <a:gd name="T5" fmla="*/ 41 h 149"/>
                <a:gd name="T6" fmla="*/ 128 w 184"/>
                <a:gd name="T7" fmla="*/ 107 h 149"/>
                <a:gd name="T8" fmla="*/ 183 w 184"/>
                <a:gd name="T9" fmla="*/ 90 h 149"/>
              </a:gdLst>
              <a:ahLst/>
              <a:cxnLst>
                <a:cxn ang="0">
                  <a:pos x="T0" y="T1"/>
                </a:cxn>
                <a:cxn ang="0">
                  <a:pos x="T2" y="T3"/>
                </a:cxn>
                <a:cxn ang="0">
                  <a:pos x="T4" y="T5"/>
                </a:cxn>
                <a:cxn ang="0">
                  <a:pos x="T6" y="T7"/>
                </a:cxn>
                <a:cxn ang="0">
                  <a:pos x="T8" y="T9"/>
                </a:cxn>
              </a:cxnLst>
              <a:rect l="0" t="0" r="r" b="b"/>
              <a:pathLst>
                <a:path w="184" h="149">
                  <a:moveTo>
                    <a:pt x="183" y="90"/>
                  </a:moveTo>
                  <a:cubicBezTo>
                    <a:pt x="183" y="90"/>
                    <a:pt x="151" y="23"/>
                    <a:pt x="0" y="0"/>
                  </a:cubicBezTo>
                  <a:cubicBezTo>
                    <a:pt x="6" y="41"/>
                    <a:pt x="29" y="23"/>
                    <a:pt x="47" y="41"/>
                  </a:cubicBezTo>
                  <a:cubicBezTo>
                    <a:pt x="64" y="58"/>
                    <a:pt x="128" y="84"/>
                    <a:pt x="128" y="107"/>
                  </a:cubicBezTo>
                  <a:cubicBezTo>
                    <a:pt x="128" y="130"/>
                    <a:pt x="183" y="148"/>
                    <a:pt x="183" y="9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9" name="Freeform 97"/>
            <p:cNvSpPr>
              <a:spLocks noChangeArrowheads="1"/>
            </p:cNvSpPr>
            <p:nvPr/>
          </p:nvSpPr>
          <p:spPr bwMode="auto">
            <a:xfrm>
              <a:off x="5370513" y="3270250"/>
              <a:ext cx="354012" cy="223838"/>
            </a:xfrm>
            <a:custGeom>
              <a:avLst/>
              <a:gdLst>
                <a:gd name="T0" fmla="*/ 9 w 985"/>
                <a:gd name="T1" fmla="*/ 99 h 621"/>
                <a:gd name="T2" fmla="*/ 67 w 985"/>
                <a:gd name="T3" fmla="*/ 157 h 621"/>
                <a:gd name="T4" fmla="*/ 188 w 985"/>
                <a:gd name="T5" fmla="*/ 154 h 621"/>
                <a:gd name="T6" fmla="*/ 240 w 985"/>
                <a:gd name="T7" fmla="*/ 212 h 621"/>
                <a:gd name="T8" fmla="*/ 284 w 985"/>
                <a:gd name="T9" fmla="*/ 319 h 621"/>
                <a:gd name="T10" fmla="*/ 608 w 985"/>
                <a:gd name="T11" fmla="*/ 588 h 621"/>
                <a:gd name="T12" fmla="*/ 727 w 985"/>
                <a:gd name="T13" fmla="*/ 620 h 621"/>
                <a:gd name="T14" fmla="*/ 628 w 985"/>
                <a:gd name="T15" fmla="*/ 544 h 621"/>
                <a:gd name="T16" fmla="*/ 770 w 985"/>
                <a:gd name="T17" fmla="*/ 510 h 621"/>
                <a:gd name="T18" fmla="*/ 915 w 985"/>
                <a:gd name="T19" fmla="*/ 585 h 621"/>
                <a:gd name="T20" fmla="*/ 828 w 985"/>
                <a:gd name="T21" fmla="*/ 455 h 621"/>
                <a:gd name="T22" fmla="*/ 648 w 985"/>
                <a:gd name="T23" fmla="*/ 388 h 621"/>
                <a:gd name="T24" fmla="*/ 851 w 985"/>
                <a:gd name="T25" fmla="*/ 420 h 621"/>
                <a:gd name="T26" fmla="*/ 984 w 985"/>
                <a:gd name="T27" fmla="*/ 498 h 621"/>
                <a:gd name="T28" fmla="*/ 918 w 985"/>
                <a:gd name="T29" fmla="*/ 379 h 621"/>
                <a:gd name="T30" fmla="*/ 709 w 985"/>
                <a:gd name="T31" fmla="*/ 339 h 621"/>
                <a:gd name="T32" fmla="*/ 605 w 985"/>
                <a:gd name="T33" fmla="*/ 339 h 621"/>
                <a:gd name="T34" fmla="*/ 617 w 985"/>
                <a:gd name="T35" fmla="*/ 374 h 621"/>
                <a:gd name="T36" fmla="*/ 449 w 985"/>
                <a:gd name="T37" fmla="*/ 252 h 621"/>
                <a:gd name="T38" fmla="*/ 414 w 985"/>
                <a:gd name="T39" fmla="*/ 206 h 621"/>
                <a:gd name="T40" fmla="*/ 486 w 985"/>
                <a:gd name="T41" fmla="*/ 272 h 621"/>
                <a:gd name="T42" fmla="*/ 567 w 985"/>
                <a:gd name="T43" fmla="*/ 313 h 621"/>
                <a:gd name="T44" fmla="*/ 779 w 985"/>
                <a:gd name="T45" fmla="*/ 296 h 621"/>
                <a:gd name="T46" fmla="*/ 929 w 985"/>
                <a:gd name="T47" fmla="*/ 342 h 621"/>
                <a:gd name="T48" fmla="*/ 825 w 985"/>
                <a:gd name="T49" fmla="*/ 232 h 621"/>
                <a:gd name="T50" fmla="*/ 715 w 985"/>
                <a:gd name="T51" fmla="*/ 252 h 621"/>
                <a:gd name="T52" fmla="*/ 405 w 985"/>
                <a:gd name="T53" fmla="*/ 99 h 621"/>
                <a:gd name="T54" fmla="*/ 9 w 985"/>
                <a:gd name="T55" fmla="*/ 9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5" h="621">
                  <a:moveTo>
                    <a:pt x="9" y="99"/>
                  </a:moveTo>
                  <a:cubicBezTo>
                    <a:pt x="0" y="102"/>
                    <a:pt x="61" y="154"/>
                    <a:pt x="67" y="157"/>
                  </a:cubicBezTo>
                  <a:cubicBezTo>
                    <a:pt x="101" y="174"/>
                    <a:pt x="156" y="183"/>
                    <a:pt x="188" y="154"/>
                  </a:cubicBezTo>
                  <a:cubicBezTo>
                    <a:pt x="203" y="174"/>
                    <a:pt x="226" y="191"/>
                    <a:pt x="240" y="212"/>
                  </a:cubicBezTo>
                  <a:cubicBezTo>
                    <a:pt x="261" y="243"/>
                    <a:pt x="275" y="281"/>
                    <a:pt x="284" y="319"/>
                  </a:cubicBezTo>
                  <a:cubicBezTo>
                    <a:pt x="310" y="440"/>
                    <a:pt x="405" y="588"/>
                    <a:pt x="608" y="588"/>
                  </a:cubicBezTo>
                  <a:cubicBezTo>
                    <a:pt x="672" y="599"/>
                    <a:pt x="706" y="611"/>
                    <a:pt x="727" y="620"/>
                  </a:cubicBezTo>
                  <a:cubicBezTo>
                    <a:pt x="721" y="582"/>
                    <a:pt x="686" y="553"/>
                    <a:pt x="628" y="544"/>
                  </a:cubicBezTo>
                  <a:cubicBezTo>
                    <a:pt x="686" y="521"/>
                    <a:pt x="709" y="507"/>
                    <a:pt x="770" y="510"/>
                  </a:cubicBezTo>
                  <a:cubicBezTo>
                    <a:pt x="828" y="515"/>
                    <a:pt x="880" y="544"/>
                    <a:pt x="915" y="585"/>
                  </a:cubicBezTo>
                  <a:cubicBezTo>
                    <a:pt x="915" y="585"/>
                    <a:pt x="984" y="585"/>
                    <a:pt x="828" y="455"/>
                  </a:cubicBezTo>
                  <a:cubicBezTo>
                    <a:pt x="729" y="420"/>
                    <a:pt x="663" y="411"/>
                    <a:pt x="648" y="388"/>
                  </a:cubicBezTo>
                  <a:cubicBezTo>
                    <a:pt x="715" y="379"/>
                    <a:pt x="782" y="365"/>
                    <a:pt x="851" y="420"/>
                  </a:cubicBezTo>
                  <a:cubicBezTo>
                    <a:pt x="923" y="475"/>
                    <a:pt x="915" y="498"/>
                    <a:pt x="984" y="498"/>
                  </a:cubicBezTo>
                  <a:cubicBezTo>
                    <a:pt x="929" y="423"/>
                    <a:pt x="941" y="429"/>
                    <a:pt x="918" y="379"/>
                  </a:cubicBezTo>
                  <a:cubicBezTo>
                    <a:pt x="894" y="333"/>
                    <a:pt x="819" y="319"/>
                    <a:pt x="709" y="339"/>
                  </a:cubicBezTo>
                  <a:cubicBezTo>
                    <a:pt x="602" y="356"/>
                    <a:pt x="605" y="339"/>
                    <a:pt x="605" y="339"/>
                  </a:cubicBezTo>
                  <a:cubicBezTo>
                    <a:pt x="617" y="374"/>
                    <a:pt x="617" y="374"/>
                    <a:pt x="617" y="374"/>
                  </a:cubicBezTo>
                  <a:cubicBezTo>
                    <a:pt x="617" y="374"/>
                    <a:pt x="495" y="388"/>
                    <a:pt x="449" y="252"/>
                  </a:cubicBezTo>
                  <a:cubicBezTo>
                    <a:pt x="420" y="217"/>
                    <a:pt x="414" y="206"/>
                    <a:pt x="414" y="206"/>
                  </a:cubicBezTo>
                  <a:cubicBezTo>
                    <a:pt x="466" y="229"/>
                    <a:pt x="486" y="270"/>
                    <a:pt x="486" y="272"/>
                  </a:cubicBezTo>
                  <a:cubicBezTo>
                    <a:pt x="498" y="293"/>
                    <a:pt x="547" y="307"/>
                    <a:pt x="567" y="313"/>
                  </a:cubicBezTo>
                  <a:cubicBezTo>
                    <a:pt x="640" y="333"/>
                    <a:pt x="706" y="290"/>
                    <a:pt x="779" y="296"/>
                  </a:cubicBezTo>
                  <a:cubicBezTo>
                    <a:pt x="834" y="298"/>
                    <a:pt x="880" y="324"/>
                    <a:pt x="929" y="342"/>
                  </a:cubicBezTo>
                  <a:cubicBezTo>
                    <a:pt x="903" y="278"/>
                    <a:pt x="880" y="255"/>
                    <a:pt x="825" y="232"/>
                  </a:cubicBezTo>
                  <a:cubicBezTo>
                    <a:pt x="784" y="232"/>
                    <a:pt x="770" y="246"/>
                    <a:pt x="715" y="252"/>
                  </a:cubicBezTo>
                  <a:cubicBezTo>
                    <a:pt x="660" y="255"/>
                    <a:pt x="559" y="264"/>
                    <a:pt x="405" y="99"/>
                  </a:cubicBezTo>
                  <a:cubicBezTo>
                    <a:pt x="237" y="0"/>
                    <a:pt x="9" y="99"/>
                    <a:pt x="9" y="9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0" name="Freeform 98"/>
            <p:cNvSpPr>
              <a:spLocks noChangeArrowheads="1"/>
            </p:cNvSpPr>
            <p:nvPr/>
          </p:nvSpPr>
          <p:spPr bwMode="auto">
            <a:xfrm>
              <a:off x="4568825" y="3225800"/>
              <a:ext cx="28575" cy="17463"/>
            </a:xfrm>
            <a:custGeom>
              <a:avLst/>
              <a:gdLst>
                <a:gd name="T0" fmla="*/ 78 w 79"/>
                <a:gd name="T1" fmla="*/ 23 h 47"/>
                <a:gd name="T2" fmla="*/ 37 w 79"/>
                <a:gd name="T3" fmla="*/ 46 h 47"/>
                <a:gd name="T4" fmla="*/ 0 w 79"/>
                <a:gd name="T5" fmla="*/ 23 h 47"/>
                <a:gd name="T6" fmla="*/ 37 w 79"/>
                <a:gd name="T7" fmla="*/ 0 h 47"/>
                <a:gd name="T8" fmla="*/ 78 w 79"/>
                <a:gd name="T9" fmla="*/ 23 h 47"/>
              </a:gdLst>
              <a:ahLst/>
              <a:cxnLst>
                <a:cxn ang="0">
                  <a:pos x="T0" y="T1"/>
                </a:cxn>
                <a:cxn ang="0">
                  <a:pos x="T2" y="T3"/>
                </a:cxn>
                <a:cxn ang="0">
                  <a:pos x="T4" y="T5"/>
                </a:cxn>
                <a:cxn ang="0">
                  <a:pos x="T6" y="T7"/>
                </a:cxn>
                <a:cxn ang="0">
                  <a:pos x="T8" y="T9"/>
                </a:cxn>
              </a:cxnLst>
              <a:rect l="0" t="0" r="r" b="b"/>
              <a:pathLst>
                <a:path w="79" h="47">
                  <a:moveTo>
                    <a:pt x="78" y="23"/>
                  </a:moveTo>
                  <a:cubicBezTo>
                    <a:pt x="78" y="37"/>
                    <a:pt x="60" y="46"/>
                    <a:pt x="37" y="46"/>
                  </a:cubicBezTo>
                  <a:cubicBezTo>
                    <a:pt x="17" y="46"/>
                    <a:pt x="0" y="37"/>
                    <a:pt x="0" y="23"/>
                  </a:cubicBezTo>
                  <a:cubicBezTo>
                    <a:pt x="0" y="11"/>
                    <a:pt x="17" y="0"/>
                    <a:pt x="37" y="0"/>
                  </a:cubicBezTo>
                  <a:cubicBezTo>
                    <a:pt x="60" y="0"/>
                    <a:pt x="78" y="11"/>
                    <a:pt x="78"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1" name="Freeform 99"/>
            <p:cNvSpPr>
              <a:spLocks noChangeArrowheads="1"/>
            </p:cNvSpPr>
            <p:nvPr/>
          </p:nvSpPr>
          <p:spPr bwMode="auto">
            <a:xfrm>
              <a:off x="4602163" y="3221038"/>
              <a:ext cx="17462" cy="14287"/>
            </a:xfrm>
            <a:custGeom>
              <a:avLst/>
              <a:gdLst>
                <a:gd name="T0" fmla="*/ 47 w 48"/>
                <a:gd name="T1" fmla="*/ 18 h 39"/>
                <a:gd name="T2" fmla="*/ 23 w 48"/>
                <a:gd name="T3" fmla="*/ 38 h 39"/>
                <a:gd name="T4" fmla="*/ 0 w 48"/>
                <a:gd name="T5" fmla="*/ 18 h 39"/>
                <a:gd name="T6" fmla="*/ 23 w 48"/>
                <a:gd name="T7" fmla="*/ 0 h 39"/>
                <a:gd name="T8" fmla="*/ 47 w 48"/>
                <a:gd name="T9" fmla="*/ 18 h 39"/>
              </a:gdLst>
              <a:ahLst/>
              <a:cxnLst>
                <a:cxn ang="0">
                  <a:pos x="T0" y="T1"/>
                </a:cxn>
                <a:cxn ang="0">
                  <a:pos x="T2" y="T3"/>
                </a:cxn>
                <a:cxn ang="0">
                  <a:pos x="T4" y="T5"/>
                </a:cxn>
                <a:cxn ang="0">
                  <a:pos x="T6" y="T7"/>
                </a:cxn>
                <a:cxn ang="0">
                  <a:pos x="T8" y="T9"/>
                </a:cxn>
              </a:cxnLst>
              <a:rect l="0" t="0" r="r" b="b"/>
              <a:pathLst>
                <a:path w="48" h="39">
                  <a:moveTo>
                    <a:pt x="47" y="18"/>
                  </a:moveTo>
                  <a:cubicBezTo>
                    <a:pt x="47" y="29"/>
                    <a:pt x="38" y="38"/>
                    <a:pt x="23" y="38"/>
                  </a:cubicBezTo>
                  <a:cubicBezTo>
                    <a:pt x="12" y="38"/>
                    <a:pt x="0" y="29"/>
                    <a:pt x="0" y="18"/>
                  </a:cubicBezTo>
                  <a:cubicBezTo>
                    <a:pt x="0" y="9"/>
                    <a:pt x="12" y="0"/>
                    <a:pt x="23" y="0"/>
                  </a:cubicBezTo>
                  <a:cubicBezTo>
                    <a:pt x="38" y="0"/>
                    <a:pt x="47" y="9"/>
                    <a:pt x="47" y="1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2" name="Freeform 100"/>
            <p:cNvSpPr>
              <a:spLocks noChangeArrowheads="1"/>
            </p:cNvSpPr>
            <p:nvPr/>
          </p:nvSpPr>
          <p:spPr bwMode="auto">
            <a:xfrm>
              <a:off x="4633913" y="3221038"/>
              <a:ext cx="15875" cy="15875"/>
            </a:xfrm>
            <a:custGeom>
              <a:avLst/>
              <a:gdLst>
                <a:gd name="T0" fmla="*/ 41 w 42"/>
                <a:gd name="T1" fmla="*/ 21 h 45"/>
                <a:gd name="T2" fmla="*/ 20 w 42"/>
                <a:gd name="T3" fmla="*/ 44 h 45"/>
                <a:gd name="T4" fmla="*/ 0 w 42"/>
                <a:gd name="T5" fmla="*/ 21 h 45"/>
                <a:gd name="T6" fmla="*/ 20 w 42"/>
                <a:gd name="T7" fmla="*/ 0 h 45"/>
                <a:gd name="T8" fmla="*/ 41 w 42"/>
                <a:gd name="T9" fmla="*/ 21 h 45"/>
              </a:gdLst>
              <a:ahLst/>
              <a:cxnLst>
                <a:cxn ang="0">
                  <a:pos x="T0" y="T1"/>
                </a:cxn>
                <a:cxn ang="0">
                  <a:pos x="T2" y="T3"/>
                </a:cxn>
                <a:cxn ang="0">
                  <a:pos x="T4" y="T5"/>
                </a:cxn>
                <a:cxn ang="0">
                  <a:pos x="T6" y="T7"/>
                </a:cxn>
                <a:cxn ang="0">
                  <a:pos x="T8" y="T9"/>
                </a:cxn>
              </a:cxnLst>
              <a:rect l="0" t="0" r="r" b="b"/>
              <a:pathLst>
                <a:path w="42" h="45">
                  <a:moveTo>
                    <a:pt x="41" y="21"/>
                  </a:moveTo>
                  <a:cubicBezTo>
                    <a:pt x="41" y="32"/>
                    <a:pt x="29" y="44"/>
                    <a:pt x="20" y="44"/>
                  </a:cubicBezTo>
                  <a:cubicBezTo>
                    <a:pt x="9" y="44"/>
                    <a:pt x="0" y="32"/>
                    <a:pt x="0" y="21"/>
                  </a:cubicBezTo>
                  <a:cubicBezTo>
                    <a:pt x="0" y="9"/>
                    <a:pt x="9" y="0"/>
                    <a:pt x="20" y="0"/>
                  </a:cubicBezTo>
                  <a:cubicBezTo>
                    <a:pt x="29" y="0"/>
                    <a:pt x="41" y="9"/>
                    <a:pt x="41"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3" name="Freeform 101"/>
            <p:cNvSpPr>
              <a:spLocks noChangeArrowheads="1"/>
            </p:cNvSpPr>
            <p:nvPr/>
          </p:nvSpPr>
          <p:spPr bwMode="auto">
            <a:xfrm>
              <a:off x="4657725" y="3221038"/>
              <a:ext cx="20638" cy="15875"/>
            </a:xfrm>
            <a:custGeom>
              <a:avLst/>
              <a:gdLst>
                <a:gd name="T0" fmla="*/ 58 w 59"/>
                <a:gd name="T1" fmla="*/ 21 h 45"/>
                <a:gd name="T2" fmla="*/ 29 w 59"/>
                <a:gd name="T3" fmla="*/ 44 h 45"/>
                <a:gd name="T4" fmla="*/ 0 w 59"/>
                <a:gd name="T5" fmla="*/ 21 h 45"/>
                <a:gd name="T6" fmla="*/ 29 w 59"/>
                <a:gd name="T7" fmla="*/ 0 h 45"/>
                <a:gd name="T8" fmla="*/ 58 w 59"/>
                <a:gd name="T9" fmla="*/ 21 h 45"/>
              </a:gdLst>
              <a:ahLst/>
              <a:cxnLst>
                <a:cxn ang="0">
                  <a:pos x="T0" y="T1"/>
                </a:cxn>
                <a:cxn ang="0">
                  <a:pos x="T2" y="T3"/>
                </a:cxn>
                <a:cxn ang="0">
                  <a:pos x="T4" y="T5"/>
                </a:cxn>
                <a:cxn ang="0">
                  <a:pos x="T6" y="T7"/>
                </a:cxn>
                <a:cxn ang="0">
                  <a:pos x="T8" y="T9"/>
                </a:cxn>
              </a:cxnLst>
              <a:rect l="0" t="0" r="r" b="b"/>
              <a:pathLst>
                <a:path w="59" h="45">
                  <a:moveTo>
                    <a:pt x="58" y="21"/>
                  </a:moveTo>
                  <a:cubicBezTo>
                    <a:pt x="58" y="32"/>
                    <a:pt x="46" y="44"/>
                    <a:pt x="29" y="44"/>
                  </a:cubicBezTo>
                  <a:cubicBezTo>
                    <a:pt x="14" y="44"/>
                    <a:pt x="0" y="32"/>
                    <a:pt x="0" y="21"/>
                  </a:cubicBezTo>
                  <a:cubicBezTo>
                    <a:pt x="0" y="9"/>
                    <a:pt x="14" y="0"/>
                    <a:pt x="29" y="0"/>
                  </a:cubicBezTo>
                  <a:cubicBezTo>
                    <a:pt x="46" y="0"/>
                    <a:pt x="58" y="9"/>
                    <a:pt x="58"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4" name="Freeform 102"/>
            <p:cNvSpPr>
              <a:spLocks noChangeArrowheads="1"/>
            </p:cNvSpPr>
            <p:nvPr/>
          </p:nvSpPr>
          <p:spPr bwMode="auto">
            <a:xfrm>
              <a:off x="4686300" y="3224213"/>
              <a:ext cx="23813" cy="12700"/>
            </a:xfrm>
            <a:custGeom>
              <a:avLst/>
              <a:gdLst>
                <a:gd name="T0" fmla="*/ 66 w 67"/>
                <a:gd name="T1" fmla="*/ 17 h 36"/>
                <a:gd name="T2" fmla="*/ 34 w 67"/>
                <a:gd name="T3" fmla="*/ 35 h 36"/>
                <a:gd name="T4" fmla="*/ 0 w 67"/>
                <a:gd name="T5" fmla="*/ 17 h 36"/>
                <a:gd name="T6" fmla="*/ 34 w 67"/>
                <a:gd name="T7" fmla="*/ 0 h 36"/>
                <a:gd name="T8" fmla="*/ 66 w 67"/>
                <a:gd name="T9" fmla="*/ 17 h 36"/>
              </a:gdLst>
              <a:ahLst/>
              <a:cxnLst>
                <a:cxn ang="0">
                  <a:pos x="T0" y="T1"/>
                </a:cxn>
                <a:cxn ang="0">
                  <a:pos x="T2" y="T3"/>
                </a:cxn>
                <a:cxn ang="0">
                  <a:pos x="T4" y="T5"/>
                </a:cxn>
                <a:cxn ang="0">
                  <a:pos x="T6" y="T7"/>
                </a:cxn>
                <a:cxn ang="0">
                  <a:pos x="T8" y="T9"/>
                </a:cxn>
              </a:cxnLst>
              <a:rect l="0" t="0" r="r" b="b"/>
              <a:pathLst>
                <a:path w="67" h="36">
                  <a:moveTo>
                    <a:pt x="66" y="17"/>
                  </a:moveTo>
                  <a:cubicBezTo>
                    <a:pt x="66" y="26"/>
                    <a:pt x="52" y="35"/>
                    <a:pt x="34" y="35"/>
                  </a:cubicBezTo>
                  <a:cubicBezTo>
                    <a:pt x="17" y="35"/>
                    <a:pt x="0" y="26"/>
                    <a:pt x="0" y="17"/>
                  </a:cubicBezTo>
                  <a:cubicBezTo>
                    <a:pt x="0" y="6"/>
                    <a:pt x="17" y="0"/>
                    <a:pt x="34" y="0"/>
                  </a:cubicBezTo>
                  <a:cubicBezTo>
                    <a:pt x="52" y="0"/>
                    <a:pt x="66" y="6"/>
                    <a:pt x="66" y="1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5" name="Freeform 103"/>
            <p:cNvSpPr>
              <a:spLocks noChangeArrowheads="1"/>
            </p:cNvSpPr>
            <p:nvPr/>
          </p:nvSpPr>
          <p:spPr bwMode="auto">
            <a:xfrm>
              <a:off x="4719638" y="3225800"/>
              <a:ext cx="20637" cy="17463"/>
            </a:xfrm>
            <a:custGeom>
              <a:avLst/>
              <a:gdLst>
                <a:gd name="T0" fmla="*/ 58 w 59"/>
                <a:gd name="T1" fmla="*/ 23 h 47"/>
                <a:gd name="T2" fmla="*/ 29 w 59"/>
                <a:gd name="T3" fmla="*/ 46 h 47"/>
                <a:gd name="T4" fmla="*/ 0 w 59"/>
                <a:gd name="T5" fmla="*/ 23 h 47"/>
                <a:gd name="T6" fmla="*/ 29 w 59"/>
                <a:gd name="T7" fmla="*/ 0 h 47"/>
                <a:gd name="T8" fmla="*/ 58 w 59"/>
                <a:gd name="T9" fmla="*/ 23 h 47"/>
              </a:gdLst>
              <a:ahLst/>
              <a:cxnLst>
                <a:cxn ang="0">
                  <a:pos x="T0" y="T1"/>
                </a:cxn>
                <a:cxn ang="0">
                  <a:pos x="T2" y="T3"/>
                </a:cxn>
                <a:cxn ang="0">
                  <a:pos x="T4" y="T5"/>
                </a:cxn>
                <a:cxn ang="0">
                  <a:pos x="T6" y="T7"/>
                </a:cxn>
                <a:cxn ang="0">
                  <a:pos x="T8" y="T9"/>
                </a:cxn>
              </a:cxnLst>
              <a:rect l="0" t="0" r="r" b="b"/>
              <a:pathLst>
                <a:path w="59" h="47">
                  <a:moveTo>
                    <a:pt x="58" y="23"/>
                  </a:moveTo>
                  <a:cubicBezTo>
                    <a:pt x="58" y="37"/>
                    <a:pt x="44" y="46"/>
                    <a:pt x="29" y="46"/>
                  </a:cubicBezTo>
                  <a:cubicBezTo>
                    <a:pt x="12" y="46"/>
                    <a:pt x="0" y="37"/>
                    <a:pt x="0" y="23"/>
                  </a:cubicBezTo>
                  <a:cubicBezTo>
                    <a:pt x="0" y="11"/>
                    <a:pt x="12" y="0"/>
                    <a:pt x="29" y="0"/>
                  </a:cubicBezTo>
                  <a:cubicBezTo>
                    <a:pt x="44" y="0"/>
                    <a:pt x="58" y="11"/>
                    <a:pt x="58"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6" name="Freeform 104"/>
            <p:cNvSpPr>
              <a:spLocks noChangeArrowheads="1"/>
            </p:cNvSpPr>
            <p:nvPr/>
          </p:nvSpPr>
          <p:spPr bwMode="auto">
            <a:xfrm>
              <a:off x="4749800" y="3243263"/>
              <a:ext cx="20638" cy="17462"/>
            </a:xfrm>
            <a:custGeom>
              <a:avLst/>
              <a:gdLst>
                <a:gd name="T0" fmla="*/ 55 w 56"/>
                <a:gd name="T1" fmla="*/ 23 h 50"/>
                <a:gd name="T2" fmla="*/ 29 w 56"/>
                <a:gd name="T3" fmla="*/ 49 h 50"/>
                <a:gd name="T4" fmla="*/ 0 w 56"/>
                <a:gd name="T5" fmla="*/ 23 h 50"/>
                <a:gd name="T6" fmla="*/ 29 w 56"/>
                <a:gd name="T7" fmla="*/ 0 h 50"/>
                <a:gd name="T8" fmla="*/ 55 w 56"/>
                <a:gd name="T9" fmla="*/ 23 h 50"/>
              </a:gdLst>
              <a:ahLst/>
              <a:cxnLst>
                <a:cxn ang="0">
                  <a:pos x="T0" y="T1"/>
                </a:cxn>
                <a:cxn ang="0">
                  <a:pos x="T2" y="T3"/>
                </a:cxn>
                <a:cxn ang="0">
                  <a:pos x="T4" y="T5"/>
                </a:cxn>
                <a:cxn ang="0">
                  <a:pos x="T6" y="T7"/>
                </a:cxn>
                <a:cxn ang="0">
                  <a:pos x="T8" y="T9"/>
                </a:cxn>
              </a:cxnLst>
              <a:rect l="0" t="0" r="r" b="b"/>
              <a:pathLst>
                <a:path w="56" h="50">
                  <a:moveTo>
                    <a:pt x="55" y="23"/>
                  </a:moveTo>
                  <a:cubicBezTo>
                    <a:pt x="55" y="38"/>
                    <a:pt x="43" y="49"/>
                    <a:pt x="29" y="49"/>
                  </a:cubicBezTo>
                  <a:cubicBezTo>
                    <a:pt x="14" y="49"/>
                    <a:pt x="0" y="38"/>
                    <a:pt x="0" y="23"/>
                  </a:cubicBezTo>
                  <a:cubicBezTo>
                    <a:pt x="0" y="12"/>
                    <a:pt x="15" y="0"/>
                    <a:pt x="29" y="0"/>
                  </a:cubicBezTo>
                  <a:cubicBezTo>
                    <a:pt x="44" y="0"/>
                    <a:pt x="55" y="12"/>
                    <a:pt x="55"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7" name="Freeform 105"/>
            <p:cNvSpPr>
              <a:spLocks noChangeArrowheads="1"/>
            </p:cNvSpPr>
            <p:nvPr/>
          </p:nvSpPr>
          <p:spPr bwMode="auto">
            <a:xfrm>
              <a:off x="4779963" y="3248025"/>
              <a:ext cx="15875" cy="15875"/>
            </a:xfrm>
            <a:custGeom>
              <a:avLst/>
              <a:gdLst>
                <a:gd name="T0" fmla="*/ 44 w 45"/>
                <a:gd name="T1" fmla="*/ 21 h 45"/>
                <a:gd name="T2" fmla="*/ 20 w 45"/>
                <a:gd name="T3" fmla="*/ 44 h 45"/>
                <a:gd name="T4" fmla="*/ 0 w 45"/>
                <a:gd name="T5" fmla="*/ 21 h 45"/>
                <a:gd name="T6" fmla="*/ 20 w 45"/>
                <a:gd name="T7" fmla="*/ 0 h 45"/>
                <a:gd name="T8" fmla="*/ 44 w 45"/>
                <a:gd name="T9" fmla="*/ 21 h 45"/>
              </a:gdLst>
              <a:ahLst/>
              <a:cxnLst>
                <a:cxn ang="0">
                  <a:pos x="T0" y="T1"/>
                </a:cxn>
                <a:cxn ang="0">
                  <a:pos x="T2" y="T3"/>
                </a:cxn>
                <a:cxn ang="0">
                  <a:pos x="T4" y="T5"/>
                </a:cxn>
                <a:cxn ang="0">
                  <a:pos x="T6" y="T7"/>
                </a:cxn>
                <a:cxn ang="0">
                  <a:pos x="T8" y="T9"/>
                </a:cxn>
              </a:cxnLst>
              <a:rect l="0" t="0" r="r" b="b"/>
              <a:pathLst>
                <a:path w="45" h="45">
                  <a:moveTo>
                    <a:pt x="44" y="21"/>
                  </a:moveTo>
                  <a:cubicBezTo>
                    <a:pt x="44" y="32"/>
                    <a:pt x="32" y="44"/>
                    <a:pt x="20" y="44"/>
                  </a:cubicBezTo>
                  <a:cubicBezTo>
                    <a:pt x="9" y="44"/>
                    <a:pt x="0" y="32"/>
                    <a:pt x="0" y="21"/>
                  </a:cubicBezTo>
                  <a:cubicBezTo>
                    <a:pt x="0" y="9"/>
                    <a:pt x="9" y="0"/>
                    <a:pt x="20" y="0"/>
                  </a:cubicBezTo>
                  <a:cubicBezTo>
                    <a:pt x="32" y="1"/>
                    <a:pt x="44" y="9"/>
                    <a:pt x="44"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8" name="Freeform 106"/>
            <p:cNvSpPr>
              <a:spLocks noChangeArrowheads="1"/>
            </p:cNvSpPr>
            <p:nvPr/>
          </p:nvSpPr>
          <p:spPr bwMode="auto">
            <a:xfrm>
              <a:off x="4803775" y="3263900"/>
              <a:ext cx="19050" cy="9525"/>
            </a:xfrm>
            <a:custGeom>
              <a:avLst/>
              <a:gdLst>
                <a:gd name="T0" fmla="*/ 52 w 53"/>
                <a:gd name="T1" fmla="*/ 11 h 27"/>
                <a:gd name="T2" fmla="*/ 26 w 53"/>
                <a:gd name="T3" fmla="*/ 26 h 27"/>
                <a:gd name="T4" fmla="*/ 0 w 53"/>
                <a:gd name="T5" fmla="*/ 11 h 27"/>
                <a:gd name="T6" fmla="*/ 26 w 53"/>
                <a:gd name="T7" fmla="*/ 0 h 27"/>
                <a:gd name="T8" fmla="*/ 52 w 53"/>
                <a:gd name="T9" fmla="*/ 11 h 27"/>
              </a:gdLst>
              <a:ahLst/>
              <a:cxnLst>
                <a:cxn ang="0">
                  <a:pos x="T0" y="T1"/>
                </a:cxn>
                <a:cxn ang="0">
                  <a:pos x="T2" y="T3"/>
                </a:cxn>
                <a:cxn ang="0">
                  <a:pos x="T4" y="T5"/>
                </a:cxn>
                <a:cxn ang="0">
                  <a:pos x="T6" y="T7"/>
                </a:cxn>
                <a:cxn ang="0">
                  <a:pos x="T8" y="T9"/>
                </a:cxn>
              </a:cxnLst>
              <a:rect l="0" t="0" r="r" b="b"/>
              <a:pathLst>
                <a:path w="53" h="27">
                  <a:moveTo>
                    <a:pt x="52" y="11"/>
                  </a:moveTo>
                  <a:cubicBezTo>
                    <a:pt x="52" y="20"/>
                    <a:pt x="40" y="26"/>
                    <a:pt x="26" y="26"/>
                  </a:cubicBezTo>
                  <a:cubicBezTo>
                    <a:pt x="11" y="26"/>
                    <a:pt x="0" y="20"/>
                    <a:pt x="0" y="11"/>
                  </a:cubicBezTo>
                  <a:cubicBezTo>
                    <a:pt x="0" y="6"/>
                    <a:pt x="11" y="0"/>
                    <a:pt x="26" y="0"/>
                  </a:cubicBezTo>
                  <a:cubicBezTo>
                    <a:pt x="40" y="0"/>
                    <a:pt x="52" y="6"/>
                    <a:pt x="52" y="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9" name="Freeform 107"/>
            <p:cNvSpPr>
              <a:spLocks noChangeArrowheads="1"/>
            </p:cNvSpPr>
            <p:nvPr/>
          </p:nvSpPr>
          <p:spPr bwMode="auto">
            <a:xfrm>
              <a:off x="4821238" y="3270250"/>
              <a:ext cx="26987" cy="12700"/>
            </a:xfrm>
            <a:custGeom>
              <a:avLst/>
              <a:gdLst>
                <a:gd name="T0" fmla="*/ 0 w 76"/>
                <a:gd name="T1" fmla="*/ 18 h 36"/>
                <a:gd name="T2" fmla="*/ 38 w 76"/>
                <a:gd name="T3" fmla="*/ 35 h 36"/>
                <a:gd name="T4" fmla="*/ 75 w 76"/>
                <a:gd name="T5" fmla="*/ 18 h 36"/>
                <a:gd name="T6" fmla="*/ 38 w 76"/>
                <a:gd name="T7" fmla="*/ 0 h 36"/>
                <a:gd name="T8" fmla="*/ 0 w 76"/>
                <a:gd name="T9" fmla="*/ 18 h 36"/>
              </a:gdLst>
              <a:ahLst/>
              <a:cxnLst>
                <a:cxn ang="0">
                  <a:pos x="T0" y="T1"/>
                </a:cxn>
                <a:cxn ang="0">
                  <a:pos x="T2" y="T3"/>
                </a:cxn>
                <a:cxn ang="0">
                  <a:pos x="T4" y="T5"/>
                </a:cxn>
                <a:cxn ang="0">
                  <a:pos x="T6" y="T7"/>
                </a:cxn>
                <a:cxn ang="0">
                  <a:pos x="T8" y="T9"/>
                </a:cxn>
              </a:cxnLst>
              <a:rect l="0" t="0" r="r" b="b"/>
              <a:pathLst>
                <a:path w="76" h="36">
                  <a:moveTo>
                    <a:pt x="0" y="18"/>
                  </a:moveTo>
                  <a:cubicBezTo>
                    <a:pt x="0" y="29"/>
                    <a:pt x="17" y="35"/>
                    <a:pt x="38" y="35"/>
                  </a:cubicBezTo>
                  <a:cubicBezTo>
                    <a:pt x="58" y="35"/>
                    <a:pt x="75" y="29"/>
                    <a:pt x="75" y="18"/>
                  </a:cubicBezTo>
                  <a:cubicBezTo>
                    <a:pt x="75" y="9"/>
                    <a:pt x="58" y="0"/>
                    <a:pt x="38" y="0"/>
                  </a:cubicBezTo>
                  <a:cubicBezTo>
                    <a:pt x="17" y="0"/>
                    <a:pt x="0" y="9"/>
                    <a:pt x="0" y="1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80" name="Freeform 108"/>
            <p:cNvSpPr>
              <a:spLocks noChangeArrowheads="1"/>
            </p:cNvSpPr>
            <p:nvPr/>
          </p:nvSpPr>
          <p:spPr bwMode="auto">
            <a:xfrm>
              <a:off x="4856163" y="3281363"/>
              <a:ext cx="15875" cy="14287"/>
            </a:xfrm>
            <a:custGeom>
              <a:avLst/>
              <a:gdLst>
                <a:gd name="T0" fmla="*/ 41 w 42"/>
                <a:gd name="T1" fmla="*/ 20 h 39"/>
                <a:gd name="T2" fmla="*/ 21 w 42"/>
                <a:gd name="T3" fmla="*/ 38 h 39"/>
                <a:gd name="T4" fmla="*/ 0 w 42"/>
                <a:gd name="T5" fmla="*/ 20 h 39"/>
                <a:gd name="T6" fmla="*/ 21 w 42"/>
                <a:gd name="T7" fmla="*/ 0 h 39"/>
                <a:gd name="T8" fmla="*/ 41 w 42"/>
                <a:gd name="T9" fmla="*/ 20 h 39"/>
              </a:gdLst>
              <a:ahLst/>
              <a:cxnLst>
                <a:cxn ang="0">
                  <a:pos x="T0" y="T1"/>
                </a:cxn>
                <a:cxn ang="0">
                  <a:pos x="T2" y="T3"/>
                </a:cxn>
                <a:cxn ang="0">
                  <a:pos x="T4" y="T5"/>
                </a:cxn>
                <a:cxn ang="0">
                  <a:pos x="T6" y="T7"/>
                </a:cxn>
                <a:cxn ang="0">
                  <a:pos x="T8" y="T9"/>
                </a:cxn>
              </a:cxnLst>
              <a:rect l="0" t="0" r="r" b="b"/>
              <a:pathLst>
                <a:path w="42" h="39">
                  <a:moveTo>
                    <a:pt x="41" y="20"/>
                  </a:moveTo>
                  <a:cubicBezTo>
                    <a:pt x="41" y="29"/>
                    <a:pt x="29" y="38"/>
                    <a:pt x="21" y="38"/>
                  </a:cubicBezTo>
                  <a:cubicBezTo>
                    <a:pt x="9" y="38"/>
                    <a:pt x="0" y="29"/>
                    <a:pt x="0" y="20"/>
                  </a:cubicBezTo>
                  <a:cubicBezTo>
                    <a:pt x="0" y="9"/>
                    <a:pt x="9" y="0"/>
                    <a:pt x="21" y="0"/>
                  </a:cubicBezTo>
                  <a:cubicBezTo>
                    <a:pt x="29" y="0"/>
                    <a:pt x="41" y="9"/>
                    <a:pt x="41" y="2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81" name="Freeform 109"/>
            <p:cNvSpPr>
              <a:spLocks noChangeArrowheads="1"/>
            </p:cNvSpPr>
            <p:nvPr/>
          </p:nvSpPr>
          <p:spPr bwMode="auto">
            <a:xfrm>
              <a:off x="4768850" y="2873375"/>
              <a:ext cx="209550" cy="290513"/>
            </a:xfrm>
            <a:custGeom>
              <a:avLst/>
              <a:gdLst>
                <a:gd name="T0" fmla="*/ 553 w 581"/>
                <a:gd name="T1" fmla="*/ 46 h 807"/>
                <a:gd name="T2" fmla="*/ 116 w 581"/>
                <a:gd name="T3" fmla="*/ 29 h 807"/>
                <a:gd name="T4" fmla="*/ 41 w 581"/>
                <a:gd name="T5" fmla="*/ 188 h 807"/>
                <a:gd name="T6" fmla="*/ 151 w 581"/>
                <a:gd name="T7" fmla="*/ 223 h 807"/>
                <a:gd name="T8" fmla="*/ 6 w 581"/>
                <a:gd name="T9" fmla="*/ 370 h 807"/>
                <a:gd name="T10" fmla="*/ 75 w 581"/>
                <a:gd name="T11" fmla="*/ 775 h 807"/>
                <a:gd name="T12" fmla="*/ 550 w 581"/>
                <a:gd name="T13" fmla="*/ 56 h 807"/>
                <a:gd name="T14" fmla="*/ 554 w 581"/>
                <a:gd name="T15" fmla="*/ 61 h 807"/>
                <a:gd name="T16" fmla="*/ 569 w 581"/>
                <a:gd name="T17" fmla="*/ 77 h 807"/>
                <a:gd name="T18" fmla="*/ 408 w 581"/>
                <a:gd name="T19" fmla="*/ 492 h 807"/>
                <a:gd name="T20" fmla="*/ 96 w 581"/>
                <a:gd name="T21" fmla="*/ 797 h 807"/>
                <a:gd name="T22" fmla="*/ 100 w 581"/>
                <a:gd name="T23" fmla="*/ 806 h 807"/>
                <a:gd name="T24" fmla="*/ 416 w 581"/>
                <a:gd name="T25" fmla="*/ 497 h 807"/>
                <a:gd name="T26" fmla="*/ 579 w 581"/>
                <a:gd name="T27" fmla="*/ 77 h 807"/>
                <a:gd name="T28" fmla="*/ 580 w 581"/>
                <a:gd name="T29" fmla="*/ 74 h 807"/>
                <a:gd name="T30" fmla="*/ 578 w 581"/>
                <a:gd name="T31" fmla="*/ 72 h 807"/>
                <a:gd name="T32" fmla="*/ 562 w 581"/>
                <a:gd name="T33" fmla="*/ 55 h 807"/>
                <a:gd name="T34" fmla="*/ 557 w 581"/>
                <a:gd name="T35" fmla="*/ 51 h 807"/>
                <a:gd name="T36" fmla="*/ 553 w 581"/>
                <a:gd name="T37" fmla="*/ 48 h 807"/>
                <a:gd name="T38" fmla="*/ 553 w 581"/>
                <a:gd name="T39" fmla="*/ 4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1" h="807">
                  <a:moveTo>
                    <a:pt x="553" y="46"/>
                  </a:moveTo>
                  <a:cubicBezTo>
                    <a:pt x="553" y="46"/>
                    <a:pt x="333" y="0"/>
                    <a:pt x="116" y="29"/>
                  </a:cubicBezTo>
                  <a:cubicBezTo>
                    <a:pt x="81" y="110"/>
                    <a:pt x="52" y="156"/>
                    <a:pt x="41" y="188"/>
                  </a:cubicBezTo>
                  <a:cubicBezTo>
                    <a:pt x="110" y="194"/>
                    <a:pt x="151" y="188"/>
                    <a:pt x="151" y="223"/>
                  </a:cubicBezTo>
                  <a:cubicBezTo>
                    <a:pt x="151" y="257"/>
                    <a:pt x="47" y="332"/>
                    <a:pt x="6" y="370"/>
                  </a:cubicBezTo>
                  <a:cubicBezTo>
                    <a:pt x="0" y="457"/>
                    <a:pt x="52" y="732"/>
                    <a:pt x="75" y="775"/>
                  </a:cubicBezTo>
                  <a:cubicBezTo>
                    <a:pt x="170" y="732"/>
                    <a:pt x="403" y="617"/>
                    <a:pt x="550" y="56"/>
                  </a:cubicBezTo>
                  <a:cubicBezTo>
                    <a:pt x="551" y="58"/>
                    <a:pt x="553" y="59"/>
                    <a:pt x="554" y="61"/>
                  </a:cubicBezTo>
                  <a:cubicBezTo>
                    <a:pt x="558" y="66"/>
                    <a:pt x="563" y="71"/>
                    <a:pt x="569" y="77"/>
                  </a:cubicBezTo>
                  <a:cubicBezTo>
                    <a:pt x="528" y="217"/>
                    <a:pt x="481" y="364"/>
                    <a:pt x="408" y="492"/>
                  </a:cubicBezTo>
                  <a:cubicBezTo>
                    <a:pt x="335" y="621"/>
                    <a:pt x="237" y="731"/>
                    <a:pt x="96" y="797"/>
                  </a:cubicBezTo>
                  <a:lnTo>
                    <a:pt x="100" y="806"/>
                  </a:lnTo>
                  <a:cubicBezTo>
                    <a:pt x="243" y="739"/>
                    <a:pt x="343" y="627"/>
                    <a:pt x="416" y="497"/>
                  </a:cubicBezTo>
                  <a:cubicBezTo>
                    <a:pt x="490" y="367"/>
                    <a:pt x="538" y="218"/>
                    <a:pt x="579" y="77"/>
                  </a:cubicBezTo>
                  <a:lnTo>
                    <a:pt x="580" y="74"/>
                  </a:lnTo>
                  <a:lnTo>
                    <a:pt x="578" y="72"/>
                  </a:lnTo>
                  <a:cubicBezTo>
                    <a:pt x="571" y="66"/>
                    <a:pt x="565" y="60"/>
                    <a:pt x="562" y="55"/>
                  </a:cubicBezTo>
                  <a:cubicBezTo>
                    <a:pt x="559" y="52"/>
                    <a:pt x="557" y="51"/>
                    <a:pt x="557" y="51"/>
                  </a:cubicBezTo>
                  <a:lnTo>
                    <a:pt x="553" y="48"/>
                  </a:lnTo>
                  <a:cubicBezTo>
                    <a:pt x="553" y="47"/>
                    <a:pt x="553" y="47"/>
                    <a:pt x="553" y="4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grpSp>
      <p:pic>
        <p:nvPicPr>
          <p:cNvPr id="182" name="Picture 181" descr="1280px-Thomson_Reuters_logo.svg.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694280" y="6414272"/>
            <a:ext cx="2534508" cy="564324"/>
          </a:xfrm>
          <a:prstGeom prst="rect">
            <a:avLst/>
          </a:prstGeom>
        </p:spPr>
      </p:pic>
      <p:pic>
        <p:nvPicPr>
          <p:cNvPr id="183" name="Picture 182" descr="Bechtel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53564" y="3677254"/>
            <a:ext cx="1282368" cy="1094946"/>
          </a:xfrm>
          <a:prstGeom prst="rect">
            <a:avLst/>
          </a:prstGeom>
        </p:spPr>
      </p:pic>
      <p:pic>
        <p:nvPicPr>
          <p:cNvPr id="184" name="Picture 183" descr="TEL_h_pos_3D_4cp_200mm.jpg"/>
          <p:cNvPicPr>
            <a:picLocks noChangeAspect="1"/>
          </p:cNvPicPr>
          <p:nvPr/>
        </p:nvPicPr>
        <p:blipFill rotWithShape="1">
          <a:blip r:embed="rId25">
            <a:extLst>
              <a:ext uri="{28A0092B-C50C-407E-A947-70E740481C1C}">
                <a14:useLocalDpi xmlns:a14="http://schemas.microsoft.com/office/drawing/2010/main" val="0"/>
              </a:ext>
            </a:extLst>
          </a:blip>
          <a:srcRect l="6650" t="21039" r="6194" b="20915"/>
          <a:stretch/>
        </p:blipFill>
        <p:spPr>
          <a:xfrm>
            <a:off x="5456156" y="11038469"/>
            <a:ext cx="1943613" cy="860831"/>
          </a:xfrm>
          <a:prstGeom prst="rect">
            <a:avLst/>
          </a:prstGeom>
        </p:spPr>
      </p:pic>
      <p:pic>
        <p:nvPicPr>
          <p:cNvPr id="185" name="eu_patent.png"/>
          <p:cNvPicPr/>
          <p:nvPr/>
        </p:nvPicPr>
        <p:blipFill>
          <a:blip r:embed="rId26">
            <a:extLst/>
          </a:blip>
          <a:stretch>
            <a:fillRect/>
          </a:stretch>
        </p:blipFill>
        <p:spPr>
          <a:xfrm>
            <a:off x="17112468" y="7425010"/>
            <a:ext cx="1698132" cy="884444"/>
          </a:xfrm>
          <a:prstGeom prst="rect">
            <a:avLst/>
          </a:prstGeom>
          <a:ln w="12700" cap="flat">
            <a:noFill/>
            <a:miter lim="400000"/>
          </a:ln>
          <a:effectLst/>
        </p:spPr>
      </p:pic>
      <p:pic>
        <p:nvPicPr>
          <p:cNvPr id="186" name="pasted-image.png"/>
          <p:cNvPicPr/>
          <p:nvPr/>
        </p:nvPicPr>
        <p:blipFill>
          <a:blip r:embed="rId27">
            <a:extLst/>
          </a:blip>
          <a:stretch>
            <a:fillRect/>
          </a:stretch>
        </p:blipFill>
        <p:spPr>
          <a:xfrm>
            <a:off x="14130975" y="3763560"/>
            <a:ext cx="1894332" cy="922334"/>
          </a:xfrm>
          <a:prstGeom prst="rect">
            <a:avLst/>
          </a:prstGeom>
          <a:ln w="12700" cap="flat">
            <a:noFill/>
            <a:miter lim="400000"/>
          </a:ln>
          <a:effectLst/>
        </p:spPr>
      </p:pic>
      <p:pic>
        <p:nvPicPr>
          <p:cNvPr id="187" name="chegg.png"/>
          <p:cNvPicPr/>
          <p:nvPr/>
        </p:nvPicPr>
        <p:blipFill>
          <a:blip r:embed="rId28">
            <a:extLst/>
          </a:blip>
          <a:stretch>
            <a:fillRect/>
          </a:stretch>
        </p:blipFill>
        <p:spPr>
          <a:xfrm>
            <a:off x="11339000" y="5004041"/>
            <a:ext cx="1711496" cy="891405"/>
          </a:xfrm>
          <a:prstGeom prst="rect">
            <a:avLst/>
          </a:prstGeom>
          <a:ln w="12700" cap="flat">
            <a:noFill/>
            <a:miter lim="400000"/>
          </a:ln>
          <a:effectLst/>
        </p:spPr>
      </p:pic>
      <p:pic>
        <p:nvPicPr>
          <p:cNvPr id="188" name="pasted-image.png"/>
          <p:cNvPicPr/>
          <p:nvPr/>
        </p:nvPicPr>
        <p:blipFill>
          <a:blip r:embed="rId29">
            <a:extLst/>
          </a:blip>
          <a:stretch>
            <a:fillRect/>
          </a:stretch>
        </p:blipFill>
        <p:spPr>
          <a:xfrm>
            <a:off x="11378486" y="7326014"/>
            <a:ext cx="1632525" cy="1082436"/>
          </a:xfrm>
          <a:prstGeom prst="rect">
            <a:avLst/>
          </a:prstGeom>
          <a:ln w="12700" cap="flat">
            <a:noFill/>
            <a:miter lim="400000"/>
          </a:ln>
          <a:effectLst/>
        </p:spPr>
      </p:pic>
      <p:pic>
        <p:nvPicPr>
          <p:cNvPr id="189" name="pasted-image.png"/>
          <p:cNvPicPr/>
          <p:nvPr/>
        </p:nvPicPr>
        <p:blipFill>
          <a:blip r:embed="rId30">
            <a:extLst/>
          </a:blip>
          <a:stretch>
            <a:fillRect/>
          </a:stretch>
        </p:blipFill>
        <p:spPr>
          <a:xfrm>
            <a:off x="17146848" y="9963879"/>
            <a:ext cx="1629373" cy="606127"/>
          </a:xfrm>
          <a:prstGeom prst="rect">
            <a:avLst/>
          </a:prstGeom>
          <a:ln w="12700" cap="flat">
            <a:noFill/>
            <a:miter lim="400000"/>
          </a:ln>
          <a:effectLst/>
        </p:spPr>
      </p:pic>
      <p:pic>
        <p:nvPicPr>
          <p:cNvPr id="190" name="mitchel.jpg"/>
          <p:cNvPicPr/>
          <p:nvPr/>
        </p:nvPicPr>
        <p:blipFill>
          <a:blip r:embed="rId31">
            <a:extLst/>
          </a:blip>
          <a:stretch>
            <a:fillRect/>
          </a:stretch>
        </p:blipFill>
        <p:spPr>
          <a:xfrm>
            <a:off x="13953704" y="9681298"/>
            <a:ext cx="2248874" cy="1171289"/>
          </a:xfrm>
          <a:prstGeom prst="rect">
            <a:avLst/>
          </a:prstGeom>
          <a:ln w="12700" cap="flat">
            <a:noFill/>
            <a:miter lim="400000"/>
          </a:ln>
          <a:effectLst/>
        </p:spPr>
      </p:pic>
      <p:pic>
        <p:nvPicPr>
          <p:cNvPr id="191" name="gracenote.png"/>
          <p:cNvPicPr/>
          <p:nvPr/>
        </p:nvPicPr>
        <p:blipFill>
          <a:blip r:embed="rId32">
            <a:extLst/>
          </a:blip>
          <a:stretch>
            <a:fillRect/>
          </a:stretch>
        </p:blipFill>
        <p:spPr>
          <a:xfrm>
            <a:off x="13935716" y="8452203"/>
            <a:ext cx="2284850" cy="1190027"/>
          </a:xfrm>
          <a:prstGeom prst="rect">
            <a:avLst/>
          </a:prstGeom>
          <a:ln w="12700" cap="flat">
            <a:noFill/>
            <a:miter lim="400000"/>
          </a:ln>
          <a:effectLst/>
        </p:spPr>
      </p:pic>
      <p:pic>
        <p:nvPicPr>
          <p:cNvPr id="192" name="Picture 191" descr="Ocado_logo.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4432143" y="7292260"/>
            <a:ext cx="1291997" cy="1149945"/>
          </a:xfrm>
          <a:prstGeom prst="rect">
            <a:avLst/>
          </a:prstGeom>
        </p:spPr>
      </p:pic>
      <p:pic>
        <p:nvPicPr>
          <p:cNvPr id="193" name="zon.jpg"/>
          <p:cNvPicPr/>
          <p:nvPr/>
        </p:nvPicPr>
        <p:blipFill>
          <a:blip r:embed="rId34">
            <a:extLst/>
          </a:blip>
          <a:stretch>
            <a:fillRect/>
          </a:stretch>
        </p:blipFill>
        <p:spPr>
          <a:xfrm>
            <a:off x="5609668" y="5157339"/>
            <a:ext cx="1636589" cy="584808"/>
          </a:xfrm>
          <a:prstGeom prst="rect">
            <a:avLst/>
          </a:prstGeom>
          <a:ln w="12700" cap="flat">
            <a:noFill/>
            <a:miter lim="400000"/>
          </a:ln>
          <a:effectLst/>
        </p:spPr>
      </p:pic>
      <p:pic>
        <p:nvPicPr>
          <p:cNvPr id="194" name="advance.png"/>
          <p:cNvPicPr/>
          <p:nvPr/>
        </p:nvPicPr>
        <p:blipFill>
          <a:blip r:embed="rId35">
            <a:extLst/>
          </a:blip>
          <a:stretch>
            <a:fillRect/>
          </a:stretch>
        </p:blipFill>
        <p:spPr>
          <a:xfrm>
            <a:off x="5189246" y="7222067"/>
            <a:ext cx="2477433" cy="1290330"/>
          </a:xfrm>
          <a:prstGeom prst="rect">
            <a:avLst/>
          </a:prstGeom>
          <a:ln w="12700" cap="flat">
            <a:noFill/>
            <a:miter lim="400000"/>
          </a:ln>
          <a:effectLst/>
        </p:spPr>
      </p:pic>
      <p:pic>
        <p:nvPicPr>
          <p:cNvPr id="195" name="pasted-image.png"/>
          <p:cNvPicPr/>
          <p:nvPr/>
        </p:nvPicPr>
        <p:blipFill>
          <a:blip r:embed="rId36">
            <a:extLst/>
          </a:blip>
          <a:stretch>
            <a:fillRect/>
          </a:stretch>
        </p:blipFill>
        <p:spPr>
          <a:xfrm>
            <a:off x="5349884" y="8782597"/>
            <a:ext cx="2156157" cy="529239"/>
          </a:xfrm>
          <a:prstGeom prst="rect">
            <a:avLst/>
          </a:prstGeom>
          <a:ln w="12700" cap="flat">
            <a:noFill/>
            <a:miter lim="400000"/>
          </a:ln>
          <a:effectLst/>
        </p:spPr>
      </p:pic>
      <p:pic>
        <p:nvPicPr>
          <p:cNvPr id="196" name="Picture 195" descr="imgres.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326139" y="8601491"/>
            <a:ext cx="1270790" cy="891450"/>
          </a:xfrm>
          <a:prstGeom prst="rect">
            <a:avLst/>
          </a:prstGeom>
        </p:spPr>
      </p:pic>
      <p:pic>
        <p:nvPicPr>
          <p:cNvPr id="197" name="pasted-image.png"/>
          <p:cNvPicPr/>
          <p:nvPr/>
        </p:nvPicPr>
        <p:blipFill>
          <a:blip r:embed="rId38">
            <a:extLst/>
          </a:blip>
          <a:stretch>
            <a:fillRect/>
          </a:stretch>
        </p:blipFill>
        <p:spPr>
          <a:xfrm>
            <a:off x="2606816" y="8850869"/>
            <a:ext cx="1875506" cy="392694"/>
          </a:xfrm>
          <a:prstGeom prst="rect">
            <a:avLst/>
          </a:prstGeom>
          <a:ln w="12700" cap="flat">
            <a:noFill/>
            <a:miter lim="400000"/>
          </a:ln>
          <a:effectLst/>
        </p:spPr>
      </p:pic>
      <p:pic>
        <p:nvPicPr>
          <p:cNvPr id="198" name="pasted-image.png"/>
          <p:cNvPicPr/>
          <p:nvPr/>
        </p:nvPicPr>
        <p:blipFill rotWithShape="1">
          <a:blip r:embed="rId39">
            <a:extLst/>
          </a:blip>
          <a:srcRect t="28504" b="30957"/>
          <a:stretch/>
        </p:blipFill>
        <p:spPr>
          <a:xfrm>
            <a:off x="19879239" y="6402824"/>
            <a:ext cx="1931373" cy="587220"/>
          </a:xfrm>
          <a:prstGeom prst="rect">
            <a:avLst/>
          </a:prstGeom>
          <a:ln w="12700" cap="flat">
            <a:noFill/>
            <a:miter lim="400000"/>
          </a:ln>
          <a:effectLst/>
        </p:spPr>
      </p:pic>
      <p:pic>
        <p:nvPicPr>
          <p:cNvPr id="199" name="Picture 198"/>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5384342" y="6457977"/>
            <a:ext cx="2087240" cy="476914"/>
          </a:xfrm>
          <a:prstGeom prst="rect">
            <a:avLst/>
          </a:prstGeom>
          <a:ln>
            <a:noFill/>
          </a:ln>
        </p:spPr>
      </p:pic>
      <p:pic>
        <p:nvPicPr>
          <p:cNvPr id="200" name="pasted-image.png"/>
          <p:cNvPicPr/>
          <p:nvPr/>
        </p:nvPicPr>
        <p:blipFill>
          <a:blip r:embed="rId41">
            <a:extLst/>
          </a:blip>
          <a:stretch>
            <a:fillRect/>
          </a:stretch>
        </p:blipFill>
        <p:spPr>
          <a:xfrm>
            <a:off x="2498569" y="9795707"/>
            <a:ext cx="2092001" cy="942471"/>
          </a:xfrm>
          <a:prstGeom prst="rect">
            <a:avLst/>
          </a:prstGeom>
          <a:ln w="12700" cap="flat">
            <a:noFill/>
            <a:miter lim="400000"/>
          </a:ln>
          <a:effectLst/>
        </p:spPr>
      </p:pic>
      <p:pic>
        <p:nvPicPr>
          <p:cNvPr id="201" name="pasted-image.png"/>
          <p:cNvPicPr/>
          <p:nvPr/>
        </p:nvPicPr>
        <p:blipFill rotWithShape="1">
          <a:blip r:embed="rId42">
            <a:extLst/>
          </a:blip>
          <a:srcRect t="29345" b="38995"/>
          <a:stretch/>
        </p:blipFill>
        <p:spPr>
          <a:xfrm>
            <a:off x="13746076" y="6484762"/>
            <a:ext cx="2664130" cy="423344"/>
          </a:xfrm>
          <a:prstGeom prst="rect">
            <a:avLst/>
          </a:prstGeom>
          <a:ln w="12700" cap="flat">
            <a:noFill/>
            <a:miter lim="400000"/>
          </a:ln>
          <a:effectLst/>
        </p:spPr>
      </p:pic>
      <p:pic>
        <p:nvPicPr>
          <p:cNvPr id="202" name="New IBC LOGO(1).png"/>
          <p:cNvPicPr/>
          <p:nvPr/>
        </p:nvPicPr>
        <p:blipFill>
          <a:blip r:embed="rId43">
            <a:extLst/>
          </a:blip>
          <a:srcRect/>
          <a:stretch>
            <a:fillRect/>
          </a:stretch>
        </p:blipFill>
        <p:spPr>
          <a:xfrm>
            <a:off x="8051359" y="11309794"/>
            <a:ext cx="2519993" cy="318181"/>
          </a:xfrm>
          <a:prstGeom prst="rect">
            <a:avLst/>
          </a:prstGeom>
          <a:ln w="12700" cap="flat">
            <a:noFill/>
            <a:miter lim="400000"/>
          </a:ln>
          <a:effectLst/>
        </p:spPr>
      </p:pic>
      <p:pic>
        <p:nvPicPr>
          <p:cNvPr id="203" name="pasted-image.png"/>
          <p:cNvPicPr/>
          <p:nvPr/>
        </p:nvPicPr>
        <p:blipFill>
          <a:blip r:embed="rId44">
            <a:extLst/>
          </a:blip>
          <a:srcRect/>
          <a:stretch>
            <a:fillRect/>
          </a:stretch>
        </p:blipFill>
        <p:spPr>
          <a:xfrm>
            <a:off x="8075666" y="7223644"/>
            <a:ext cx="2471379" cy="1287177"/>
          </a:xfrm>
          <a:prstGeom prst="rect">
            <a:avLst/>
          </a:prstGeom>
          <a:ln w="12700" cap="flat">
            <a:noFill/>
            <a:miter lim="400000"/>
          </a:ln>
          <a:effectLst/>
        </p:spPr>
      </p:pic>
      <p:pic>
        <p:nvPicPr>
          <p:cNvPr id="204" name="Inmarsat-Logo.gif"/>
          <p:cNvPicPr/>
          <p:nvPr/>
        </p:nvPicPr>
        <p:blipFill>
          <a:blip r:embed="rId45">
            <a:extLst/>
          </a:blip>
          <a:stretch>
            <a:fillRect/>
          </a:stretch>
        </p:blipFill>
        <p:spPr>
          <a:xfrm>
            <a:off x="16863335" y="10969703"/>
            <a:ext cx="2196398" cy="998363"/>
          </a:xfrm>
          <a:prstGeom prst="rect">
            <a:avLst/>
          </a:prstGeom>
          <a:ln w="12700" cap="flat">
            <a:noFill/>
            <a:miter lim="400000"/>
          </a:ln>
          <a:effectLst/>
        </p:spPr>
      </p:pic>
      <p:pic>
        <p:nvPicPr>
          <p:cNvPr id="205" name="intralinks_0.jpg"/>
          <p:cNvPicPr/>
          <p:nvPr/>
        </p:nvPicPr>
        <p:blipFill rotWithShape="1">
          <a:blip r:embed="rId46">
            <a:extLst/>
          </a:blip>
          <a:srcRect b="28316"/>
          <a:stretch/>
        </p:blipFill>
        <p:spPr>
          <a:xfrm>
            <a:off x="19683710" y="7433691"/>
            <a:ext cx="2322431" cy="867083"/>
          </a:xfrm>
          <a:prstGeom prst="rect">
            <a:avLst/>
          </a:prstGeom>
          <a:ln w="12700" cap="flat">
            <a:noFill/>
            <a:miter lim="400000"/>
          </a:ln>
          <a:effectLst/>
        </p:spPr>
      </p:pic>
      <p:pic>
        <p:nvPicPr>
          <p:cNvPr id="206" name="pasted-image.png"/>
          <p:cNvPicPr/>
          <p:nvPr/>
        </p:nvPicPr>
        <p:blipFill>
          <a:blip r:embed="rId47">
            <a:extLst/>
          </a:blip>
          <a:stretch>
            <a:fillRect/>
          </a:stretch>
        </p:blipFill>
        <p:spPr>
          <a:xfrm>
            <a:off x="2246798" y="10825317"/>
            <a:ext cx="2595543" cy="1287134"/>
          </a:xfrm>
          <a:prstGeom prst="rect">
            <a:avLst/>
          </a:prstGeom>
          <a:ln w="12700" cap="flat">
            <a:noFill/>
            <a:miter lim="400000"/>
          </a:ln>
          <a:effectLst/>
        </p:spPr>
      </p:pic>
      <p:pic>
        <p:nvPicPr>
          <p:cNvPr id="207" name="dell.png"/>
          <p:cNvPicPr/>
          <p:nvPr/>
        </p:nvPicPr>
        <p:blipFill>
          <a:blip r:embed="rId48">
            <a:extLst/>
          </a:blip>
          <a:stretch>
            <a:fillRect/>
          </a:stretch>
        </p:blipFill>
        <p:spPr>
          <a:xfrm>
            <a:off x="2402144" y="4919544"/>
            <a:ext cx="2035966" cy="1060399"/>
          </a:xfrm>
          <a:prstGeom prst="rect">
            <a:avLst/>
          </a:prstGeom>
          <a:ln w="12700" cap="flat">
            <a:noFill/>
            <a:miter lim="400000"/>
          </a:ln>
          <a:effectLst/>
        </p:spPr>
      </p:pic>
      <p:pic>
        <p:nvPicPr>
          <p:cNvPr id="208" name="IQT.png"/>
          <p:cNvPicPr/>
          <p:nvPr/>
        </p:nvPicPr>
        <p:blipFill>
          <a:blip r:embed="rId49">
            <a:extLst/>
          </a:blip>
          <a:stretch>
            <a:fillRect/>
          </a:stretch>
        </p:blipFill>
        <p:spPr>
          <a:xfrm>
            <a:off x="11413344" y="9859961"/>
            <a:ext cx="1562808" cy="813963"/>
          </a:xfrm>
          <a:prstGeom prst="rect">
            <a:avLst/>
          </a:prstGeom>
          <a:ln w="12700" cap="flat">
            <a:noFill/>
            <a:miter lim="400000"/>
          </a:ln>
          <a:effectLst/>
        </p:spPr>
      </p:pic>
      <p:pic>
        <p:nvPicPr>
          <p:cNvPr id="209" name="GameStop_logo.png"/>
          <p:cNvPicPr/>
          <p:nvPr/>
        </p:nvPicPr>
        <p:blipFill>
          <a:blip r:embed="rId50">
            <a:extLst/>
          </a:blip>
          <a:stretch>
            <a:fillRect/>
          </a:stretch>
        </p:blipFill>
        <p:spPr>
          <a:xfrm>
            <a:off x="8179395" y="8782337"/>
            <a:ext cx="2263920" cy="529758"/>
          </a:xfrm>
          <a:prstGeom prst="rect">
            <a:avLst/>
          </a:prstGeom>
          <a:ln w="12700" cap="flat">
            <a:noFill/>
            <a:miter lim="400000"/>
          </a:ln>
          <a:effectLst/>
        </p:spPr>
      </p:pic>
      <p:pic>
        <p:nvPicPr>
          <p:cNvPr id="210" name="samtraffikin.png"/>
          <p:cNvPicPr/>
          <p:nvPr/>
        </p:nvPicPr>
        <p:blipFill>
          <a:blip r:embed="rId51">
            <a:extLst/>
          </a:blip>
          <a:stretch>
            <a:fillRect/>
          </a:stretch>
        </p:blipFill>
        <p:spPr>
          <a:xfrm>
            <a:off x="19610284" y="9623900"/>
            <a:ext cx="2469283" cy="1286084"/>
          </a:xfrm>
          <a:prstGeom prst="rect">
            <a:avLst/>
          </a:prstGeom>
          <a:ln w="12700" cap="flat">
            <a:noFill/>
            <a:miter lim="400000"/>
          </a:ln>
          <a:effectLst/>
        </p:spPr>
      </p:pic>
      <p:pic>
        <p:nvPicPr>
          <p:cNvPr id="211" name="smart_0.jpg"/>
          <p:cNvPicPr/>
          <p:nvPr/>
        </p:nvPicPr>
        <p:blipFill>
          <a:blip r:embed="rId52">
            <a:extLst/>
          </a:blip>
          <a:stretch>
            <a:fillRect/>
          </a:stretch>
        </p:blipFill>
        <p:spPr>
          <a:xfrm>
            <a:off x="19810289" y="8508343"/>
            <a:ext cx="2069273" cy="1077747"/>
          </a:xfrm>
          <a:prstGeom prst="rect">
            <a:avLst/>
          </a:prstGeom>
          <a:ln w="12700" cap="flat">
            <a:noFill/>
            <a:miter lim="400000"/>
          </a:ln>
          <a:effectLst/>
        </p:spPr>
      </p:pic>
      <p:pic>
        <p:nvPicPr>
          <p:cNvPr id="212" name="Picture 211" descr="Cars.com-Logo.png"/>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650502" y="7488896"/>
            <a:ext cx="1788135" cy="756672"/>
          </a:xfrm>
          <a:prstGeom prst="rect">
            <a:avLst/>
          </a:prstGeom>
        </p:spPr>
      </p:pic>
      <p:pic>
        <p:nvPicPr>
          <p:cNvPr id="213" name="Picture 212" descr="logo-49de46dd4af2e848f3a2e601691d6212.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082322" y="6386103"/>
            <a:ext cx="2458066" cy="620662"/>
          </a:xfrm>
          <a:prstGeom prst="rect">
            <a:avLst/>
          </a:prstGeom>
        </p:spPr>
      </p:pic>
      <p:pic>
        <p:nvPicPr>
          <p:cNvPr id="214" name="Picture 213" descr="launch-of-World-Banks-GRI-XBRL-report.jpg"/>
          <p:cNvPicPr>
            <a:picLocks noChangeAspect="1"/>
          </p:cNvPicPr>
          <p:nvPr/>
        </p:nvPicPr>
        <p:blipFill rotWithShape="1">
          <a:blip r:embed="rId55">
            <a:extLst>
              <a:ext uri="{28A0092B-C50C-407E-A947-70E740481C1C}">
                <a14:useLocalDpi xmlns:a14="http://schemas.microsoft.com/office/drawing/2010/main" val="0"/>
              </a:ext>
            </a:extLst>
          </a:blip>
          <a:srcRect l="9965" t="10776" r="6449" b="8521"/>
          <a:stretch/>
        </p:blipFill>
        <p:spPr>
          <a:xfrm>
            <a:off x="8321278" y="9693380"/>
            <a:ext cx="1980154" cy="1147124"/>
          </a:xfrm>
          <a:prstGeom prst="rect">
            <a:avLst/>
          </a:prstGeom>
          <a:ln>
            <a:noFill/>
          </a:ln>
        </p:spPr>
      </p:pic>
      <p:pic>
        <p:nvPicPr>
          <p:cNvPr id="215" name="Picture 214" descr="cisco-logo.png"/>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9999930" y="10973447"/>
            <a:ext cx="1689991" cy="990874"/>
          </a:xfrm>
          <a:prstGeom prst="rect">
            <a:avLst/>
          </a:prstGeom>
        </p:spPr>
      </p:pic>
      <p:pic>
        <p:nvPicPr>
          <p:cNvPr id="216" name="Picture 215" descr="logo.jpg"/>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848013" y="3680370"/>
            <a:ext cx="1102750" cy="1088715"/>
          </a:xfrm>
          <a:prstGeom prst="rect">
            <a:avLst/>
          </a:prstGeom>
        </p:spPr>
      </p:pic>
    </p:spTree>
    <p:extLst>
      <p:ext uri="{BB962C8B-B14F-4D97-AF65-F5344CB8AC3E}">
        <p14:creationId xmlns:p14="http://schemas.microsoft.com/office/powerpoint/2010/main" val="10921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Intelligent API platform enables the digital value chain</a:t>
            </a:r>
            <a:endParaRPr lang="en-US" dirty="0"/>
          </a:p>
        </p:txBody>
      </p:sp>
      <p:sp>
        <p:nvSpPr>
          <p:cNvPr id="2" name="Slide Number Placeholder 1"/>
          <p:cNvSpPr>
            <a:spLocks noGrp="1"/>
          </p:cNvSpPr>
          <p:nvPr>
            <p:ph type="sldNum" sz="quarter" idx="4"/>
          </p:nvPr>
        </p:nvSpPr>
        <p:spPr/>
        <p:txBody>
          <a:bodyPr/>
          <a:lstStyle/>
          <a:p>
            <a:pPr lvl="0"/>
            <a:fld id="{86CB4B4D-7CA3-9044-876B-883B54F8677D}" type="slidenum">
              <a:rPr lang="en-US" smtClean="0"/>
              <a:pPr lvl="0"/>
              <a:t>8</a:t>
            </a:fld>
            <a:endParaRPr lang="en-US"/>
          </a:p>
        </p:txBody>
      </p:sp>
      <p:sp>
        <p:nvSpPr>
          <p:cNvPr id="3" name="Footer Placeholder 2"/>
          <p:cNvSpPr>
            <a:spLocks noGrp="1"/>
          </p:cNvSpPr>
          <p:nvPr>
            <p:ph type="ftr" sz="quarter" idx="3"/>
          </p:nvPr>
        </p:nvSpPr>
        <p:spPr/>
        <p:txBody>
          <a:bodyPr/>
          <a:lstStyle/>
          <a:p>
            <a:r>
              <a:rPr lang="en-US" dirty="0" smtClean="0"/>
              <a:t>©2015 Apigee. All Rights Reserved. </a:t>
            </a:r>
            <a:endParaRPr lang="en-US" dirty="0"/>
          </a:p>
        </p:txBody>
      </p:sp>
      <p:sp>
        <p:nvSpPr>
          <p:cNvPr id="24" name="Shape 1596"/>
          <p:cNvSpPr/>
          <p:nvPr/>
        </p:nvSpPr>
        <p:spPr>
          <a:xfrm>
            <a:off x="8697207" y="8944183"/>
            <a:ext cx="6989623" cy="1436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522" tIns="101522" rIns="101522" bIns="101522" numCol="1" anchor="ctr">
            <a:spAutoFit/>
          </a:bodyPr>
          <a:lstStyle>
            <a:lvl1pPr algn="ctr" defTabSz="1652072">
              <a:defRPr sz="3400">
                <a:solidFill>
                  <a:srgbClr val="FFFFFF"/>
                </a:solidFill>
              </a:defRPr>
            </a:lvl1pPr>
          </a:lstStyle>
          <a:p>
            <a:pPr lvl="0">
              <a:defRPr sz="1800" spc="0">
                <a:solidFill>
                  <a:srgbClr val="000000"/>
                </a:solidFill>
              </a:defRPr>
            </a:pPr>
            <a:r>
              <a:rPr sz="4000" dirty="0">
                <a:latin typeface="Helvetica Neue"/>
                <a:cs typeface="Helvetica Neue"/>
              </a:rPr>
              <a:t>INTELLIGENT API PLATFORM</a:t>
            </a:r>
          </a:p>
        </p:txBody>
      </p:sp>
      <p:sp>
        <p:nvSpPr>
          <p:cNvPr id="70" name="Shape 376"/>
          <p:cNvSpPr/>
          <p:nvPr/>
        </p:nvSpPr>
        <p:spPr>
          <a:xfrm>
            <a:off x="5418743" y="7588278"/>
            <a:ext cx="13546515" cy="40369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3401"/>
          </a:solidFill>
          <a:ln w="12700">
            <a:miter lim="400000"/>
          </a:ln>
        </p:spPr>
        <p:txBody>
          <a:bodyPr lIns="0" tIns="0" rIns="0" bIns="0" anchor="ctr"/>
          <a:lstStyle/>
          <a:p>
            <a:pPr algn="ctr">
              <a:spcBef>
                <a:spcPts val="0"/>
              </a:spcBef>
              <a:defRPr sz="3200" spc="0">
                <a:solidFill>
                  <a:srgbClr val="FFFFFF"/>
                </a:solidFill>
              </a:defRPr>
            </a:pPr>
            <a:endParaRPr/>
          </a:p>
        </p:txBody>
      </p:sp>
      <p:sp>
        <p:nvSpPr>
          <p:cNvPr id="71" name="Shape 377"/>
          <p:cNvSpPr/>
          <p:nvPr/>
        </p:nvSpPr>
        <p:spPr>
          <a:xfrm>
            <a:off x="5423794" y="7525361"/>
            <a:ext cx="13536412" cy="39491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a:miter lim="400000"/>
          </a:ln>
        </p:spPr>
        <p:txBody>
          <a:bodyPr lIns="91299" tIns="91299" rIns="91299" bIns="91299" anchor="ctr"/>
          <a:lstStyle/>
          <a:p>
            <a:pPr algn="ctr" defTabSz="456519">
              <a:spcBef>
                <a:spcPts val="0"/>
              </a:spcBef>
              <a:defRPr sz="3600" spc="0">
                <a:solidFill>
                  <a:srgbClr val="FFFFFF"/>
                </a:solidFill>
                <a:latin typeface="Helvetica Neue Thin"/>
                <a:ea typeface="Helvetica Neue Thin"/>
                <a:cs typeface="Helvetica Neue Thin"/>
                <a:sym typeface="Helvetica Neue Thin"/>
              </a:defRPr>
            </a:pPr>
            <a:endParaRPr>
              <a:solidFill>
                <a:srgbClr val="FFFFFF"/>
              </a:solidFill>
            </a:endParaRPr>
          </a:p>
        </p:txBody>
      </p:sp>
      <p:sp>
        <p:nvSpPr>
          <p:cNvPr id="72" name="Shape 380"/>
          <p:cNvSpPr/>
          <p:nvPr/>
        </p:nvSpPr>
        <p:spPr>
          <a:xfrm>
            <a:off x="7980053" y="8915880"/>
            <a:ext cx="8398500" cy="101566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8800" spc="-88">
                <a:solidFill>
                  <a:srgbClr val="FFFFFF"/>
                </a:solidFill>
                <a:latin typeface="+mn-lt"/>
                <a:ea typeface="+mn-ea"/>
                <a:cs typeface="+mn-cs"/>
                <a:sym typeface="Helvetica"/>
              </a:defRPr>
            </a:lvl1pPr>
          </a:lstStyle>
          <a:p>
            <a:pPr lvl="0">
              <a:defRPr sz="1800" spc="0">
                <a:solidFill>
                  <a:srgbClr val="000000"/>
                </a:solidFill>
              </a:defRPr>
            </a:pPr>
            <a:r>
              <a:rPr sz="6600" dirty="0">
                <a:solidFill>
                  <a:schemeClr val="bg1"/>
                </a:solidFill>
                <a:latin typeface="Helvetica Neue Light"/>
                <a:cs typeface="Helvetica Neue Light"/>
              </a:rPr>
              <a:t>Intelligent API Platform</a:t>
            </a:r>
          </a:p>
        </p:txBody>
      </p:sp>
      <p:sp>
        <p:nvSpPr>
          <p:cNvPr id="73" name="Shape 1602"/>
          <p:cNvSpPr/>
          <p:nvPr/>
        </p:nvSpPr>
        <p:spPr>
          <a:xfrm>
            <a:off x="2742162" y="3820930"/>
            <a:ext cx="125267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User</a:t>
            </a:r>
          </a:p>
        </p:txBody>
      </p:sp>
      <p:sp>
        <p:nvSpPr>
          <p:cNvPr id="74" name="Shape 1603"/>
          <p:cNvSpPr/>
          <p:nvPr/>
        </p:nvSpPr>
        <p:spPr>
          <a:xfrm>
            <a:off x="6121356" y="3820930"/>
            <a:ext cx="109306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App</a:t>
            </a:r>
          </a:p>
        </p:txBody>
      </p:sp>
      <p:sp>
        <p:nvSpPr>
          <p:cNvPr id="75" name="Shape 1604"/>
          <p:cNvSpPr/>
          <p:nvPr/>
        </p:nvSpPr>
        <p:spPr>
          <a:xfrm>
            <a:off x="9037401" y="3820930"/>
            <a:ext cx="2425386"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Developer</a:t>
            </a:r>
          </a:p>
        </p:txBody>
      </p:sp>
      <p:sp>
        <p:nvSpPr>
          <p:cNvPr id="76" name="Shape 1605"/>
          <p:cNvSpPr/>
          <p:nvPr/>
        </p:nvSpPr>
        <p:spPr>
          <a:xfrm>
            <a:off x="13137972" y="3820930"/>
            <a:ext cx="892808"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API</a:t>
            </a:r>
          </a:p>
        </p:txBody>
      </p:sp>
      <p:sp>
        <p:nvSpPr>
          <p:cNvPr id="77" name="Shape 1606"/>
          <p:cNvSpPr/>
          <p:nvPr/>
        </p:nvSpPr>
        <p:spPr>
          <a:xfrm>
            <a:off x="15867665" y="3820930"/>
            <a:ext cx="229241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API Team</a:t>
            </a:r>
          </a:p>
        </p:txBody>
      </p:sp>
      <p:sp>
        <p:nvSpPr>
          <p:cNvPr id="78" name="Shape 1607"/>
          <p:cNvSpPr/>
          <p:nvPr/>
        </p:nvSpPr>
        <p:spPr>
          <a:xfrm>
            <a:off x="19407560" y="3820930"/>
            <a:ext cx="2114910"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Backend</a:t>
            </a:r>
          </a:p>
        </p:txBody>
      </p:sp>
      <p:pic>
        <p:nvPicPr>
          <p:cNvPr id="79" name="image83.png"/>
          <p:cNvPicPr/>
          <p:nvPr/>
        </p:nvPicPr>
        <p:blipFill>
          <a:blip r:embed="rId3">
            <a:extLst/>
          </a:blip>
          <a:stretch>
            <a:fillRect/>
          </a:stretch>
        </p:blipFill>
        <p:spPr>
          <a:xfrm>
            <a:off x="5954036" y="4882200"/>
            <a:ext cx="1353212" cy="1765058"/>
          </a:xfrm>
          <a:prstGeom prst="rect">
            <a:avLst/>
          </a:prstGeom>
          <a:solidFill>
            <a:schemeClr val="bg1"/>
          </a:solidFill>
          <a:ln w="12700">
            <a:miter lim="400000"/>
          </a:ln>
        </p:spPr>
      </p:pic>
      <p:grpSp>
        <p:nvGrpSpPr>
          <p:cNvPr id="80" name="Group 79"/>
          <p:cNvGrpSpPr/>
          <p:nvPr/>
        </p:nvGrpSpPr>
        <p:grpSpPr>
          <a:xfrm>
            <a:off x="2579415" y="4693540"/>
            <a:ext cx="1578166" cy="1981860"/>
            <a:chOff x="423794" y="4804665"/>
            <a:chExt cx="2406552" cy="3022147"/>
          </a:xfrm>
        </p:grpSpPr>
        <p:sp>
          <p:nvSpPr>
            <p:cNvPr id="81"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82" name="Group 81"/>
            <p:cNvGrpSpPr/>
            <p:nvPr/>
          </p:nvGrpSpPr>
          <p:grpSpPr>
            <a:xfrm>
              <a:off x="927467" y="4804665"/>
              <a:ext cx="1438692" cy="1702872"/>
              <a:chOff x="0" y="0"/>
              <a:chExt cx="1438691" cy="1702870"/>
            </a:xfrm>
            <a:solidFill>
              <a:srgbClr val="FD2A00"/>
            </a:solidFill>
          </p:grpSpPr>
          <p:sp>
            <p:nvSpPr>
              <p:cNvPr id="90"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3" name="Group 73"/>
            <p:cNvGrpSpPr/>
            <p:nvPr/>
          </p:nvGrpSpPr>
          <p:grpSpPr>
            <a:xfrm>
              <a:off x="1188000" y="6189246"/>
              <a:ext cx="903347" cy="1240854"/>
              <a:chOff x="0" y="324530"/>
              <a:chExt cx="903346" cy="1240852"/>
            </a:xfrm>
          </p:grpSpPr>
          <p:sp>
            <p:nvSpPr>
              <p:cNvPr id="84"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92" name="Group 91"/>
          <p:cNvGrpSpPr/>
          <p:nvPr/>
        </p:nvGrpSpPr>
        <p:grpSpPr>
          <a:xfrm>
            <a:off x="16263644" y="4675295"/>
            <a:ext cx="1621668" cy="2310293"/>
            <a:chOff x="16663635" y="6700513"/>
            <a:chExt cx="546100" cy="777997"/>
          </a:xfrm>
        </p:grpSpPr>
        <p:sp>
          <p:nvSpPr>
            <p:cNvPr id="93" name="Freeform 4"/>
            <p:cNvSpPr>
              <a:spLocks noChangeArrowheads="1"/>
            </p:cNvSpPr>
            <p:nvPr/>
          </p:nvSpPr>
          <p:spPr bwMode="auto">
            <a:xfrm>
              <a:off x="16796985" y="7261022"/>
              <a:ext cx="261938" cy="217488"/>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4" name="Freeform 5"/>
            <p:cNvSpPr>
              <a:spLocks noChangeArrowheads="1"/>
            </p:cNvSpPr>
            <p:nvPr/>
          </p:nvSpPr>
          <p:spPr bwMode="auto">
            <a:xfrm>
              <a:off x="16855723" y="7199110"/>
              <a:ext cx="139700" cy="76200"/>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5" name="Freeform 6"/>
            <p:cNvSpPr>
              <a:spLocks noChangeArrowheads="1"/>
            </p:cNvSpPr>
            <p:nvPr/>
          </p:nvSpPr>
          <p:spPr bwMode="auto">
            <a:xfrm>
              <a:off x="17020823" y="7229272"/>
              <a:ext cx="188912"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6" name="Freeform 7"/>
            <p:cNvSpPr>
              <a:spLocks noChangeArrowheads="1"/>
            </p:cNvSpPr>
            <p:nvPr/>
          </p:nvSpPr>
          <p:spPr bwMode="auto">
            <a:xfrm>
              <a:off x="17063685" y="7184822"/>
              <a:ext cx="100013" cy="53975"/>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7" name="Freeform 8"/>
            <p:cNvSpPr>
              <a:spLocks noChangeArrowheads="1"/>
            </p:cNvSpPr>
            <p:nvPr/>
          </p:nvSpPr>
          <p:spPr bwMode="auto">
            <a:xfrm>
              <a:off x="16663635" y="7229272"/>
              <a:ext cx="188913"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8" name="Freeform 9"/>
            <p:cNvSpPr>
              <a:spLocks noChangeArrowheads="1"/>
            </p:cNvSpPr>
            <p:nvPr/>
          </p:nvSpPr>
          <p:spPr bwMode="auto">
            <a:xfrm>
              <a:off x="16706498" y="7184822"/>
              <a:ext cx="100012" cy="53975"/>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9" name="Freeform 10"/>
            <p:cNvSpPr>
              <a:spLocks noChangeArrowheads="1"/>
            </p:cNvSpPr>
            <p:nvPr/>
          </p:nvSpPr>
          <p:spPr bwMode="auto">
            <a:xfrm>
              <a:off x="16727135" y="6700513"/>
              <a:ext cx="401638" cy="457200"/>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0" name="Freeform 10"/>
          <p:cNvSpPr>
            <a:spLocks noChangeArrowheads="1"/>
          </p:cNvSpPr>
          <p:nvPr/>
        </p:nvSpPr>
        <p:spPr bwMode="auto">
          <a:xfrm>
            <a:off x="12785598" y="4808883"/>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101" name="Group 818"/>
          <p:cNvGrpSpPr/>
          <p:nvPr/>
        </p:nvGrpSpPr>
        <p:grpSpPr>
          <a:xfrm>
            <a:off x="9328899" y="4845609"/>
            <a:ext cx="1850073" cy="1867915"/>
            <a:chOff x="0" y="0"/>
            <a:chExt cx="2499786" cy="2523894"/>
          </a:xfrm>
          <a:solidFill>
            <a:srgbClr val="FD2A00"/>
          </a:solidFill>
        </p:grpSpPr>
        <p:sp>
          <p:nvSpPr>
            <p:cNvPr id="102"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4"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8"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9"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0"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1"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3" name="Left-Right Arrow 112"/>
          <p:cNvSpPr/>
          <p:nvPr/>
        </p:nvSpPr>
        <p:spPr>
          <a:xfrm>
            <a:off x="4313880" y="5289259"/>
            <a:ext cx="15340477" cy="961560"/>
          </a:xfrm>
          <a:prstGeom prst="leftRightArrow">
            <a:avLst/>
          </a:prstGeom>
          <a:solidFill>
            <a:schemeClr val="tx2">
              <a:alpha val="1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latin typeface="Helvetica Neue Light"/>
            </a:endParaRPr>
          </a:p>
        </p:txBody>
      </p:sp>
      <p:grpSp>
        <p:nvGrpSpPr>
          <p:cNvPr id="114" name="Group 113"/>
          <p:cNvGrpSpPr/>
          <p:nvPr/>
        </p:nvGrpSpPr>
        <p:grpSpPr>
          <a:xfrm>
            <a:off x="19812001" y="4786360"/>
            <a:ext cx="1940100" cy="1938833"/>
            <a:chOff x="19623442" y="4658297"/>
            <a:chExt cx="1458776" cy="1457823"/>
          </a:xfrm>
        </p:grpSpPr>
        <p:grpSp>
          <p:nvGrpSpPr>
            <p:cNvPr id="115" name="Group 114"/>
            <p:cNvGrpSpPr/>
            <p:nvPr/>
          </p:nvGrpSpPr>
          <p:grpSpPr>
            <a:xfrm>
              <a:off x="19623442" y="4658297"/>
              <a:ext cx="863086" cy="863087"/>
              <a:chOff x="15531207" y="10482833"/>
              <a:chExt cx="1472667" cy="1472668"/>
            </a:xfrm>
            <a:solidFill>
              <a:srgbClr val="FD2A00"/>
            </a:solidFill>
          </p:grpSpPr>
          <p:sp>
            <p:nvSpPr>
              <p:cNvPr id="121"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3"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4"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6" name="Group 115"/>
            <p:cNvGrpSpPr/>
            <p:nvPr/>
          </p:nvGrpSpPr>
          <p:grpSpPr>
            <a:xfrm>
              <a:off x="20276651" y="5279050"/>
              <a:ext cx="805567" cy="837070"/>
              <a:chOff x="6194425" y="3667125"/>
              <a:chExt cx="568325" cy="590550"/>
            </a:xfrm>
          </p:grpSpPr>
          <p:sp>
            <p:nvSpPr>
              <p:cNvPr id="117"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18"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19"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20"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grpSp>
    </p:spTree>
    <p:extLst>
      <p:ext uri="{BB962C8B-B14F-4D97-AF65-F5344CB8AC3E}">
        <p14:creationId xmlns:p14="http://schemas.microsoft.com/office/powerpoint/2010/main" val="2794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4"/>
          </p:nvPr>
        </p:nvSpPr>
        <p:spPr/>
        <p:txBody>
          <a:bodyPr/>
          <a:lstStyle/>
          <a:p>
            <a:pPr lvl="0"/>
            <a:fld id="{86CB4B4D-7CA3-9044-876B-883B54F8677D}" type="slidenum">
              <a:rPr lang="en-US" smtClean="0"/>
              <a:pPr lvl="0"/>
              <a:t>9</a:t>
            </a:fld>
            <a:endParaRPr lang="en-US"/>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84" name="Shape 284"/>
          <p:cNvSpPr/>
          <p:nvPr/>
        </p:nvSpPr>
        <p:spPr>
          <a:xfrm>
            <a:off x="22029613" y="12556922"/>
            <a:ext cx="722990" cy="4613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299" tIns="91299" rIns="91299" bIns="91299" anchor="ctr">
            <a:spAutoFit/>
          </a:bodyPr>
          <a:lstStyle>
            <a:lvl1pPr algn="ctr" defTabSz="457200">
              <a:spcBef>
                <a:spcPts val="0"/>
              </a:spcBef>
              <a:defRPr sz="2400" i="1" spc="0">
                <a:solidFill>
                  <a:srgbClr val="A6AAA9"/>
                </a:solidFill>
                <a:latin typeface="+mj-lt"/>
                <a:ea typeface="+mj-ea"/>
                <a:cs typeface="+mj-cs"/>
                <a:sym typeface="Helvetica Neue"/>
              </a:defRPr>
            </a:lvl1pPr>
          </a:lstStyle>
          <a:p>
            <a:pPr lvl="0">
              <a:defRPr sz="1800" i="0">
                <a:solidFill>
                  <a:srgbClr val="000000"/>
                </a:solidFill>
              </a:defRPr>
            </a:pPr>
            <a:r>
              <a:rPr/>
              <a:t>*Beta</a:t>
            </a:r>
          </a:p>
        </p:txBody>
      </p:sp>
      <p:sp>
        <p:nvSpPr>
          <p:cNvPr id="378" name="Shape 378"/>
          <p:cNvSpPr/>
          <p:nvPr/>
        </p:nvSpPr>
        <p:spPr>
          <a:xfrm>
            <a:off x="19386442" y="7477196"/>
            <a:ext cx="4161571" cy="18552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4800" b="1" spc="-50" dirty="0">
                <a:solidFill>
                  <a:srgbClr val="FF4300"/>
                </a:solidFill>
                <a:latin typeface="Helvetica Neue Light"/>
                <a:ea typeface="+mn-ea"/>
                <a:cs typeface="Helvetica Neue Light"/>
                <a:sym typeface="Helvetica"/>
              </a:rPr>
              <a:t>Consumption </a:t>
            </a:r>
          </a:p>
          <a:p>
            <a:pPr algn="ctr">
              <a:spcBef>
                <a:spcPts val="0"/>
              </a:spcBef>
              <a:defRPr sz="1800" spc="0">
                <a:solidFill>
                  <a:srgbClr val="000000"/>
                </a:solidFill>
              </a:defRPr>
            </a:pPr>
            <a:r>
              <a:rPr sz="4800" b="1" spc="-50" dirty="0">
                <a:solidFill>
                  <a:srgbClr val="FF4300"/>
                </a:solidFill>
                <a:latin typeface="Helvetica Neue Light"/>
                <a:ea typeface="+mn-ea"/>
                <a:cs typeface="Helvetica Neue Light"/>
                <a:sym typeface="Helvetica"/>
              </a:rPr>
              <a:t>based pricing</a:t>
            </a:r>
          </a:p>
        </p:txBody>
      </p:sp>
      <p:sp>
        <p:nvSpPr>
          <p:cNvPr id="379" name="Shape 379"/>
          <p:cNvSpPr/>
          <p:nvPr/>
        </p:nvSpPr>
        <p:spPr>
          <a:xfrm>
            <a:off x="780417" y="7477196"/>
            <a:ext cx="4420985" cy="18552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lang="en-US" sz="4800" b="1" spc="-50" dirty="0">
                <a:solidFill>
                  <a:srgbClr val="FF4300"/>
                </a:solidFill>
                <a:latin typeface="Helvetica Neue Light"/>
                <a:ea typeface="+mn-ea"/>
                <a:cs typeface="Helvetica Neue Light"/>
                <a:sym typeface="Helvetica"/>
              </a:rPr>
              <a:t>Public </a:t>
            </a:r>
            <a:r>
              <a:rPr sz="4800" b="1" spc="-50" dirty="0">
                <a:solidFill>
                  <a:srgbClr val="FF4300"/>
                </a:solidFill>
                <a:latin typeface="Helvetica Neue Light"/>
                <a:ea typeface="+mn-ea"/>
                <a:cs typeface="Helvetica Neue Light"/>
                <a:sym typeface="Helvetica"/>
              </a:rPr>
              <a:t>Cloud</a:t>
            </a:r>
            <a:br>
              <a:rPr sz="4800" b="1" spc="-50" dirty="0">
                <a:solidFill>
                  <a:srgbClr val="FF4300"/>
                </a:solidFill>
                <a:latin typeface="Helvetica Neue Light"/>
                <a:ea typeface="+mn-ea"/>
                <a:cs typeface="Helvetica Neue Light"/>
                <a:sym typeface="Helvetica"/>
              </a:rPr>
            </a:br>
            <a:r>
              <a:rPr lang="en-US" sz="4800" b="1" spc="-50" dirty="0">
                <a:solidFill>
                  <a:srgbClr val="FF4300"/>
                </a:solidFill>
                <a:latin typeface="Helvetica Neue Light"/>
                <a:ea typeface="+mn-ea"/>
                <a:cs typeface="Helvetica Neue Light"/>
                <a:sym typeface="Helvetica"/>
              </a:rPr>
              <a:t>Private Cloud</a:t>
            </a:r>
          </a:p>
          <a:p>
            <a:pPr algn="ctr">
              <a:spcBef>
                <a:spcPts val="0"/>
              </a:spcBef>
              <a:defRPr sz="1800" spc="0">
                <a:solidFill>
                  <a:srgbClr val="000000"/>
                </a:solidFill>
              </a:defRPr>
            </a:pPr>
            <a:r>
              <a:rPr lang="en-US" sz="4800" b="1" spc="-50" dirty="0">
                <a:solidFill>
                  <a:srgbClr val="FF4300"/>
                </a:solidFill>
                <a:latin typeface="Helvetica Neue Light"/>
                <a:ea typeface="+mn-ea"/>
                <a:cs typeface="Helvetica Neue Light"/>
                <a:sym typeface="Helvetica"/>
              </a:rPr>
              <a:t>Hybrid</a:t>
            </a:r>
            <a:endParaRPr sz="4800" b="1" spc="-50" dirty="0">
              <a:solidFill>
                <a:srgbClr val="FF4300"/>
              </a:solidFill>
              <a:latin typeface="Helvetica Neue Light"/>
              <a:ea typeface="+mn-ea"/>
              <a:cs typeface="Helvetica Neue Light"/>
              <a:sym typeface="Helvetica"/>
            </a:endParaRPr>
          </a:p>
        </p:txBody>
      </p:sp>
      <p:grpSp>
        <p:nvGrpSpPr>
          <p:cNvPr id="59" name="Group 58"/>
          <p:cNvGrpSpPr/>
          <p:nvPr/>
        </p:nvGrpSpPr>
        <p:grpSpPr>
          <a:xfrm>
            <a:off x="8754435" y="2910073"/>
            <a:ext cx="6515183" cy="1831965"/>
            <a:chOff x="1621391" y="1459680"/>
            <a:chExt cx="6515183" cy="1831965"/>
          </a:xfrm>
        </p:grpSpPr>
        <p:sp>
          <p:nvSpPr>
            <p:cNvPr id="60" name="Shape 321"/>
            <p:cNvSpPr/>
            <p:nvPr/>
          </p:nvSpPr>
          <p:spPr>
            <a:xfrm>
              <a:off x="1621391" y="2552983"/>
              <a:ext cx="6515183"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dirty="0"/>
                <a:t>API Management</a:t>
              </a:r>
            </a:p>
          </p:txBody>
        </p:sp>
        <p:grpSp>
          <p:nvGrpSpPr>
            <p:cNvPr id="61" name="Group 60"/>
            <p:cNvGrpSpPr/>
            <p:nvPr/>
          </p:nvGrpSpPr>
          <p:grpSpPr>
            <a:xfrm>
              <a:off x="2370730" y="1459680"/>
              <a:ext cx="5016509" cy="957450"/>
              <a:chOff x="2370730" y="1459680"/>
              <a:chExt cx="5016509" cy="957450"/>
            </a:xfrm>
          </p:grpSpPr>
          <p:sp>
            <p:nvSpPr>
              <p:cNvPr id="62" name="Shape 322"/>
              <p:cNvSpPr/>
              <p:nvPr/>
            </p:nvSpPr>
            <p:spPr>
              <a:xfrm>
                <a:off x="5357765" y="1685034"/>
                <a:ext cx="451998" cy="525392"/>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3" name="Shape 323"/>
              <p:cNvSpPr/>
              <p:nvPr/>
            </p:nvSpPr>
            <p:spPr>
              <a:xfrm>
                <a:off x="5872859" y="1459680"/>
                <a:ext cx="443304" cy="751391"/>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4" name="Shape 324"/>
              <p:cNvSpPr/>
              <p:nvPr/>
            </p:nvSpPr>
            <p:spPr>
              <a:xfrm>
                <a:off x="6404050" y="1685034"/>
                <a:ext cx="443304" cy="728212"/>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5" name="Shape 325"/>
              <p:cNvSpPr/>
              <p:nvPr/>
            </p:nvSpPr>
            <p:spPr>
              <a:xfrm>
                <a:off x="6935241" y="1685034"/>
                <a:ext cx="451998" cy="525392"/>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grpSp>
            <p:nvGrpSpPr>
              <p:cNvPr id="66" name="Group 334"/>
              <p:cNvGrpSpPr/>
              <p:nvPr/>
            </p:nvGrpSpPr>
            <p:grpSpPr>
              <a:xfrm>
                <a:off x="2370730" y="1487990"/>
                <a:ext cx="2745987" cy="929140"/>
                <a:chOff x="0" y="0"/>
                <a:chExt cx="2745984" cy="929137"/>
              </a:xfrm>
            </p:grpSpPr>
            <p:sp>
              <p:nvSpPr>
                <p:cNvPr id="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600" dirty="0">
                    <a:latin typeface="Helvetica Neue Light"/>
                    <a:ea typeface="Helvetica Neue Light"/>
                    <a:cs typeface="Helvetica Neue Light"/>
                  </a:endParaRPr>
                </a:p>
              </p:txBody>
            </p:sp>
          </p:grpSp>
        </p:grpSp>
      </p:grpSp>
      <p:grpSp>
        <p:nvGrpSpPr>
          <p:cNvPr id="74" name="Group 73"/>
          <p:cNvGrpSpPr/>
          <p:nvPr/>
        </p:nvGrpSpPr>
        <p:grpSpPr>
          <a:xfrm>
            <a:off x="0" y="3781404"/>
            <a:ext cx="8730638" cy="1823027"/>
            <a:chOff x="7898121" y="1461621"/>
            <a:chExt cx="8730638" cy="1823027"/>
          </a:xfrm>
        </p:grpSpPr>
        <p:sp>
          <p:nvSpPr>
            <p:cNvPr id="75" name="Shape 337"/>
            <p:cNvSpPr/>
            <p:nvPr/>
          </p:nvSpPr>
          <p:spPr>
            <a:xfrm>
              <a:off x="7898121" y="2545986"/>
              <a:ext cx="8730638"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dirty="0"/>
                <a:t>Predictive Analytics</a:t>
              </a:r>
            </a:p>
          </p:txBody>
        </p:sp>
        <p:grpSp>
          <p:nvGrpSpPr>
            <p:cNvPr id="76" name="Group 75"/>
            <p:cNvGrpSpPr/>
            <p:nvPr/>
          </p:nvGrpSpPr>
          <p:grpSpPr>
            <a:xfrm>
              <a:off x="9264495" y="1461621"/>
              <a:ext cx="5997892" cy="953567"/>
              <a:chOff x="9264495" y="1461621"/>
              <a:chExt cx="5997892" cy="953567"/>
            </a:xfrm>
          </p:grpSpPr>
          <p:sp>
            <p:nvSpPr>
              <p:cNvPr id="77" name="Shape 338"/>
              <p:cNvSpPr/>
              <p:nvPr/>
            </p:nvSpPr>
            <p:spPr>
              <a:xfrm>
                <a:off x="12258100" y="1509911"/>
                <a:ext cx="104307" cy="699242"/>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78" name="Shape 339"/>
              <p:cNvSpPr/>
              <p:nvPr/>
            </p:nvSpPr>
            <p:spPr>
              <a:xfrm>
                <a:off x="12467356" y="1686975"/>
                <a:ext cx="407566" cy="525393"/>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5" y="828"/>
                      <a:pt x="614" y="496"/>
                    </a:cubicBezTo>
                    <a:cubicBezTo>
                      <a:pt x="1024" y="165"/>
                      <a:pt x="1569" y="0"/>
                      <a:pt x="2252" y="0"/>
                    </a:cubicBezTo>
                    <a:cubicBezTo>
                      <a:pt x="2935" y="0"/>
                      <a:pt x="3481" y="165"/>
                      <a:pt x="3890" y="496"/>
                    </a:cubicBezTo>
                    <a:cubicBezTo>
                      <a:pt x="4300" y="828"/>
                      <a:pt x="4504" y="1284"/>
                      <a:pt x="4504" y="1866"/>
                    </a:cubicBezTo>
                    <a:lnTo>
                      <a:pt x="4504" y="2700"/>
                    </a:lnTo>
                    <a:lnTo>
                      <a:pt x="4607" y="2779"/>
                    </a:lnTo>
                    <a:cubicBezTo>
                      <a:pt x="5562" y="1826"/>
                      <a:pt x="6696" y="1125"/>
                      <a:pt x="8011" y="675"/>
                    </a:cubicBezTo>
                    <a:cubicBezTo>
                      <a:pt x="9324" y="225"/>
                      <a:pt x="10698" y="0"/>
                      <a:pt x="12131" y="0"/>
                    </a:cubicBezTo>
                    <a:cubicBezTo>
                      <a:pt x="13257" y="0"/>
                      <a:pt x="14365" y="146"/>
                      <a:pt x="15458" y="437"/>
                    </a:cubicBezTo>
                    <a:cubicBezTo>
                      <a:pt x="16550" y="728"/>
                      <a:pt x="17565" y="1191"/>
                      <a:pt x="18503" y="1826"/>
                    </a:cubicBezTo>
                    <a:cubicBezTo>
                      <a:pt x="19441" y="2462"/>
                      <a:pt x="20192" y="3296"/>
                      <a:pt x="20756" y="4328"/>
                    </a:cubicBezTo>
                    <a:cubicBezTo>
                      <a:pt x="21319" y="5360"/>
                      <a:pt x="21600" y="6591"/>
                      <a:pt x="21600" y="8020"/>
                    </a:cubicBezTo>
                    <a:lnTo>
                      <a:pt x="21600" y="19734"/>
                    </a:lnTo>
                    <a:cubicBezTo>
                      <a:pt x="21600" y="20317"/>
                      <a:pt x="21395" y="20773"/>
                      <a:pt x="20986" y="21104"/>
                    </a:cubicBezTo>
                    <a:cubicBezTo>
                      <a:pt x="20577" y="21435"/>
                      <a:pt x="20030" y="21600"/>
                      <a:pt x="19348" y="21600"/>
                    </a:cubicBezTo>
                    <a:cubicBezTo>
                      <a:pt x="18665" y="21600"/>
                      <a:pt x="18120" y="21435"/>
                      <a:pt x="17710" y="21104"/>
                    </a:cubicBezTo>
                    <a:cubicBezTo>
                      <a:pt x="17300" y="20773"/>
                      <a:pt x="17096" y="20317"/>
                      <a:pt x="17096" y="19734"/>
                    </a:cubicBezTo>
                    <a:lnTo>
                      <a:pt x="17096" y="8219"/>
                    </a:lnTo>
                    <a:cubicBezTo>
                      <a:pt x="17096"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300" y="20773"/>
                      <a:pt x="3890" y="21104"/>
                    </a:cubicBezTo>
                    <a:cubicBezTo>
                      <a:pt x="3481" y="21435"/>
                      <a:pt x="2935" y="21600"/>
                      <a:pt x="2252" y="21600"/>
                    </a:cubicBezTo>
                    <a:cubicBezTo>
                      <a:pt x="1569" y="21600"/>
                      <a:pt x="1024" y="21435"/>
                      <a:pt x="614" y="21104"/>
                    </a:cubicBezTo>
                    <a:cubicBezTo>
                      <a:pt x="205" y="20773"/>
                      <a:pt x="0" y="20317"/>
                      <a:pt x="0" y="19734"/>
                    </a:cubicBezTo>
                    <a:cubicBezTo>
                      <a:pt x="0" y="19734"/>
                      <a:pt x="0" y="1866"/>
                      <a:pt x="0" y="1866"/>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79" name="Shape 340"/>
              <p:cNvSpPr/>
              <p:nvPr/>
            </p:nvSpPr>
            <p:spPr>
              <a:xfrm>
                <a:off x="12950257" y="1686975"/>
                <a:ext cx="380528" cy="525393"/>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0" name="Shape 341"/>
              <p:cNvSpPr/>
              <p:nvPr/>
            </p:nvSpPr>
            <p:spPr>
              <a:xfrm>
                <a:off x="13400964" y="1509911"/>
                <a:ext cx="104307" cy="699242"/>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1" name="Shape 342"/>
              <p:cNvSpPr/>
              <p:nvPr/>
            </p:nvSpPr>
            <p:spPr>
              <a:xfrm>
                <a:off x="13594124" y="1686975"/>
                <a:ext cx="443303" cy="728213"/>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2" name="Shape 343"/>
              <p:cNvSpPr/>
              <p:nvPr/>
            </p:nvSpPr>
            <p:spPr>
              <a:xfrm>
                <a:off x="14157508" y="1461621"/>
                <a:ext cx="407566" cy="751392"/>
              </a:xfrm>
              <a:custGeom>
                <a:avLst/>
                <a:gdLst/>
                <a:ahLst/>
                <a:cxnLst>
                  <a:cxn ang="0">
                    <a:pos x="wd2" y="hd2"/>
                  </a:cxn>
                  <a:cxn ang="5400000">
                    <a:pos x="wd2" y="hd2"/>
                  </a:cxn>
                  <a:cxn ang="10800000">
                    <a:pos x="wd2" y="hd2"/>
                  </a:cxn>
                  <a:cxn ang="16200000">
                    <a:pos x="wd2" y="hd2"/>
                  </a:cxn>
                </a:cxnLst>
                <a:rect l="0" t="0" r="r" b="b"/>
                <a:pathLst>
                  <a:path w="21600" h="21600" extrusionOk="0">
                    <a:moveTo>
                      <a:pt x="17096" y="12244"/>
                    </a:moveTo>
                    <a:cubicBezTo>
                      <a:pt x="17096" y="11041"/>
                      <a:pt x="16464" y="10134"/>
                      <a:pt x="15202" y="9523"/>
                    </a:cubicBezTo>
                    <a:cubicBezTo>
                      <a:pt x="13939" y="8912"/>
                      <a:pt x="12472" y="8607"/>
                      <a:pt x="10800" y="8607"/>
                    </a:cubicBezTo>
                    <a:cubicBezTo>
                      <a:pt x="9128" y="8607"/>
                      <a:pt x="7660" y="8912"/>
                      <a:pt x="6398" y="9523"/>
                    </a:cubicBezTo>
                    <a:cubicBezTo>
                      <a:pt x="5135" y="10134"/>
                      <a:pt x="4504" y="11041"/>
                      <a:pt x="4504" y="12244"/>
                    </a:cubicBezTo>
                    <a:lnTo>
                      <a:pt x="4504" y="20295"/>
                    </a:lnTo>
                    <a:cubicBezTo>
                      <a:pt x="4504" y="20703"/>
                      <a:pt x="4300" y="21022"/>
                      <a:pt x="3890" y="21253"/>
                    </a:cubicBezTo>
                    <a:cubicBezTo>
                      <a:pt x="3481" y="21484"/>
                      <a:pt x="2935" y="21600"/>
                      <a:pt x="2252" y="21600"/>
                    </a:cubicBezTo>
                    <a:cubicBezTo>
                      <a:pt x="1569" y="21600"/>
                      <a:pt x="1024" y="21484"/>
                      <a:pt x="614" y="21253"/>
                    </a:cubicBezTo>
                    <a:cubicBezTo>
                      <a:pt x="205" y="21022"/>
                      <a:pt x="0" y="20703"/>
                      <a:pt x="0" y="20295"/>
                    </a:cubicBezTo>
                    <a:lnTo>
                      <a:pt x="0" y="1305"/>
                    </a:lnTo>
                    <a:cubicBezTo>
                      <a:pt x="0" y="898"/>
                      <a:pt x="205" y="579"/>
                      <a:pt x="614" y="347"/>
                    </a:cubicBezTo>
                    <a:cubicBezTo>
                      <a:pt x="1024" y="116"/>
                      <a:pt x="1569" y="0"/>
                      <a:pt x="2252" y="0"/>
                    </a:cubicBezTo>
                    <a:cubicBezTo>
                      <a:pt x="2935" y="0"/>
                      <a:pt x="3481" y="116"/>
                      <a:pt x="3890" y="347"/>
                    </a:cubicBezTo>
                    <a:cubicBezTo>
                      <a:pt x="4300" y="579"/>
                      <a:pt x="4504" y="898"/>
                      <a:pt x="4504" y="1305"/>
                    </a:cubicBezTo>
                    <a:lnTo>
                      <a:pt x="4504" y="8384"/>
                    </a:lnTo>
                    <a:lnTo>
                      <a:pt x="4607" y="8440"/>
                    </a:lnTo>
                    <a:cubicBezTo>
                      <a:pt x="5562" y="7774"/>
                      <a:pt x="6696" y="7283"/>
                      <a:pt x="8011" y="6969"/>
                    </a:cubicBezTo>
                    <a:cubicBezTo>
                      <a:pt x="9324" y="6654"/>
                      <a:pt x="10698" y="6497"/>
                      <a:pt x="12131" y="6497"/>
                    </a:cubicBezTo>
                    <a:cubicBezTo>
                      <a:pt x="13257" y="6497"/>
                      <a:pt x="14365" y="6599"/>
                      <a:pt x="15458" y="6802"/>
                    </a:cubicBezTo>
                    <a:cubicBezTo>
                      <a:pt x="16550" y="7006"/>
                      <a:pt x="17565" y="7330"/>
                      <a:pt x="18503" y="7774"/>
                    </a:cubicBezTo>
                    <a:cubicBezTo>
                      <a:pt x="19441" y="8218"/>
                      <a:pt x="20192" y="8801"/>
                      <a:pt x="20756" y="9523"/>
                    </a:cubicBezTo>
                    <a:cubicBezTo>
                      <a:pt x="21319" y="10245"/>
                      <a:pt x="21600" y="11105"/>
                      <a:pt x="21600" y="12105"/>
                    </a:cubicBezTo>
                    <a:lnTo>
                      <a:pt x="21600" y="20295"/>
                    </a:lnTo>
                    <a:cubicBezTo>
                      <a:pt x="21600" y="20703"/>
                      <a:pt x="21395" y="21022"/>
                      <a:pt x="20986" y="21253"/>
                    </a:cubicBezTo>
                    <a:cubicBezTo>
                      <a:pt x="20577" y="21484"/>
                      <a:pt x="20030" y="21600"/>
                      <a:pt x="19348" y="21600"/>
                    </a:cubicBezTo>
                    <a:cubicBezTo>
                      <a:pt x="18665" y="21600"/>
                      <a:pt x="18120" y="21484"/>
                      <a:pt x="17710" y="21253"/>
                    </a:cubicBezTo>
                    <a:cubicBezTo>
                      <a:pt x="17300" y="21022"/>
                      <a:pt x="17096" y="20703"/>
                      <a:pt x="17096" y="20295"/>
                    </a:cubicBezTo>
                    <a:cubicBezTo>
                      <a:pt x="17096" y="20295"/>
                      <a:pt x="17096" y="12244"/>
                      <a:pt x="17096" y="1224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3" name="Shape 344"/>
              <p:cNvSpPr/>
              <p:nvPr/>
            </p:nvSpPr>
            <p:spPr>
              <a:xfrm>
                <a:off x="14624312" y="1542104"/>
                <a:ext cx="239526" cy="676065"/>
              </a:xfrm>
              <a:custGeom>
                <a:avLst/>
                <a:gdLst/>
                <a:ahLst/>
                <a:cxnLst>
                  <a:cxn ang="0">
                    <a:pos x="wd2" y="hd2"/>
                  </a:cxn>
                  <a:cxn ang="5400000">
                    <a:pos x="wd2" y="hd2"/>
                  </a:cxn>
                  <a:cxn ang="10800000">
                    <a:pos x="wd2" y="hd2"/>
                  </a:cxn>
                  <a:cxn ang="16200000">
                    <a:pos x="wd2" y="hd2"/>
                  </a:cxn>
                </a:cxnLst>
                <a:rect l="0" t="0" r="r" b="b"/>
                <a:pathLst>
                  <a:path w="21600" h="21600" extrusionOk="0">
                    <a:moveTo>
                      <a:pt x="6968" y="1450"/>
                    </a:moveTo>
                    <a:cubicBezTo>
                      <a:pt x="6968" y="998"/>
                      <a:pt x="7316" y="643"/>
                      <a:pt x="8013" y="386"/>
                    </a:cubicBezTo>
                    <a:cubicBezTo>
                      <a:pt x="8709" y="129"/>
                      <a:pt x="9638" y="0"/>
                      <a:pt x="10800" y="0"/>
                    </a:cubicBezTo>
                    <a:cubicBezTo>
                      <a:pt x="11961" y="0"/>
                      <a:pt x="12891" y="129"/>
                      <a:pt x="13587" y="386"/>
                    </a:cubicBezTo>
                    <a:cubicBezTo>
                      <a:pt x="14284" y="643"/>
                      <a:pt x="14632" y="998"/>
                      <a:pt x="14632" y="1450"/>
                    </a:cubicBezTo>
                    <a:lnTo>
                      <a:pt x="14632" y="4999"/>
                    </a:lnTo>
                    <a:lnTo>
                      <a:pt x="17768" y="4999"/>
                    </a:lnTo>
                    <a:cubicBezTo>
                      <a:pt x="20322" y="4999"/>
                      <a:pt x="21600" y="5390"/>
                      <a:pt x="21600" y="6171"/>
                    </a:cubicBezTo>
                    <a:cubicBezTo>
                      <a:pt x="21600" y="6954"/>
                      <a:pt x="20322" y="7344"/>
                      <a:pt x="17768" y="7344"/>
                    </a:cubicBezTo>
                    <a:lnTo>
                      <a:pt x="14632" y="7344"/>
                    </a:lnTo>
                    <a:lnTo>
                      <a:pt x="14632" y="20150"/>
                    </a:lnTo>
                    <a:cubicBezTo>
                      <a:pt x="14632" y="20603"/>
                      <a:pt x="14284" y="20957"/>
                      <a:pt x="13587" y="21214"/>
                    </a:cubicBezTo>
                    <a:cubicBezTo>
                      <a:pt x="12891" y="21471"/>
                      <a:pt x="11961" y="21600"/>
                      <a:pt x="10800" y="21600"/>
                    </a:cubicBezTo>
                    <a:cubicBezTo>
                      <a:pt x="9638" y="21600"/>
                      <a:pt x="8709" y="21471"/>
                      <a:pt x="8013" y="21214"/>
                    </a:cubicBezTo>
                    <a:cubicBezTo>
                      <a:pt x="7316" y="20957"/>
                      <a:pt x="6968" y="20603"/>
                      <a:pt x="6968" y="20150"/>
                    </a:cubicBezTo>
                    <a:lnTo>
                      <a:pt x="6968" y="7344"/>
                    </a:lnTo>
                    <a:lnTo>
                      <a:pt x="3832" y="7344"/>
                    </a:lnTo>
                    <a:cubicBezTo>
                      <a:pt x="1277" y="7344"/>
                      <a:pt x="0" y="6954"/>
                      <a:pt x="0" y="6171"/>
                    </a:cubicBezTo>
                    <a:cubicBezTo>
                      <a:pt x="0" y="5390"/>
                      <a:pt x="1277" y="4999"/>
                      <a:pt x="3832" y="4999"/>
                    </a:cubicBezTo>
                    <a:lnTo>
                      <a:pt x="6968" y="4999"/>
                    </a:lnTo>
                    <a:cubicBezTo>
                      <a:pt x="6968" y="4999"/>
                      <a:pt x="6968" y="1450"/>
                      <a:pt x="6968" y="14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4" name="Shape 345"/>
              <p:cNvSpPr/>
              <p:nvPr/>
            </p:nvSpPr>
            <p:spPr>
              <a:xfrm>
                <a:off x="14881860" y="1686975"/>
                <a:ext cx="380527" cy="525393"/>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5" name="Shape 347"/>
              <p:cNvSpPr/>
              <p:nvPr/>
            </p:nvSpPr>
            <p:spPr>
              <a:xfrm>
                <a:off x="10487514" y="1673705"/>
                <a:ext cx="489681" cy="729271"/>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6" name="Shape 348"/>
              <p:cNvSpPr/>
              <p:nvPr/>
            </p:nvSpPr>
            <p:spPr>
              <a:xfrm>
                <a:off x="9792724" y="1673705"/>
                <a:ext cx="492388" cy="728295"/>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7" name="Shape 349"/>
              <p:cNvSpPr/>
              <p:nvPr/>
            </p:nvSpPr>
            <p:spPr>
              <a:xfrm>
                <a:off x="9264495" y="1673705"/>
                <a:ext cx="492059" cy="533806"/>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8" name="Shape 350"/>
              <p:cNvSpPr/>
              <p:nvPr/>
            </p:nvSpPr>
            <p:spPr>
              <a:xfrm>
                <a:off x="11515421" y="1673705"/>
                <a:ext cx="495061" cy="532750"/>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9" name="Shape 351"/>
              <p:cNvSpPr/>
              <p:nvPr/>
            </p:nvSpPr>
            <p:spPr>
              <a:xfrm>
                <a:off x="10996708" y="1673705"/>
                <a:ext cx="492588" cy="531587"/>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90" name="Shape 352"/>
              <p:cNvSpPr/>
              <p:nvPr/>
            </p:nvSpPr>
            <p:spPr>
              <a:xfrm>
                <a:off x="10316196" y="1678464"/>
                <a:ext cx="138291" cy="52073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91" name="Shape 353"/>
              <p:cNvSpPr/>
              <p:nvPr/>
            </p:nvSpPr>
            <p:spPr>
              <a:xfrm>
                <a:off x="10306178" y="1473833"/>
                <a:ext cx="156051" cy="1560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600" dirty="0">
                  <a:latin typeface="Helvetica Neue Light"/>
                  <a:ea typeface="Helvetica Neue Light"/>
                  <a:cs typeface="Helvetica Neue Light"/>
                </a:endParaRPr>
              </a:p>
            </p:txBody>
          </p:sp>
        </p:grpSp>
      </p:grpSp>
      <p:sp>
        <p:nvSpPr>
          <p:cNvPr id="92" name="Shape 357"/>
          <p:cNvSpPr/>
          <p:nvPr/>
        </p:nvSpPr>
        <p:spPr>
          <a:xfrm flipH="1" flipV="1">
            <a:off x="5201401" y="5604430"/>
            <a:ext cx="1640021" cy="1892895"/>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3" name="Shape 358"/>
          <p:cNvSpPr/>
          <p:nvPr/>
        </p:nvSpPr>
        <p:spPr>
          <a:xfrm flipV="1">
            <a:off x="17692302" y="5604430"/>
            <a:ext cx="1529322" cy="1954585"/>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4" name="Shape 359"/>
          <p:cNvSpPr/>
          <p:nvPr/>
        </p:nvSpPr>
        <p:spPr>
          <a:xfrm flipV="1">
            <a:off x="12194913" y="5026639"/>
            <a:ext cx="0" cy="2105982"/>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5" name="Shape 360"/>
          <p:cNvSpPr/>
          <p:nvPr/>
        </p:nvSpPr>
        <p:spPr>
          <a:xfrm>
            <a:off x="11063717" y="7924622"/>
            <a:ext cx="2262394" cy="461635"/>
          </a:xfrm>
          <a:prstGeom prst="rect">
            <a:avLst/>
          </a:prstGeom>
          <a:ln w="12700">
            <a:miter lim="400000"/>
          </a:ln>
          <a:extLst>
            <a:ext uri="{C572A759-6A51-4108-AA02-DFA0A04FC94B}">
              <ma14:wrappingTextBoxFlag xmlns:ma14="http://schemas.microsoft.com/office/mac/drawingml/2011/main" val="1"/>
            </a:ext>
          </a:extLst>
        </p:spPr>
        <p:txBody>
          <a:bodyPr wrap="none" lIns="91425" tIns="91425" rIns="91425" bIns="91425" anchor="ctr">
            <a:spAutoFit/>
          </a:bodyPr>
          <a:lstStyle>
            <a:lvl1pPr algn="ctr" defTabSz="457200">
              <a:spcBef>
                <a:spcPts val="0"/>
              </a:spcBef>
              <a:defRPr sz="5800" b="1" spc="-174">
                <a:solidFill>
                  <a:srgbClr val="FFFFFF"/>
                </a:solidFill>
                <a:latin typeface="+mj-lt"/>
                <a:ea typeface="+mj-ea"/>
                <a:cs typeface="+mj-cs"/>
                <a:sym typeface="Helvetica Neue"/>
              </a:defRPr>
            </a:lvl1pPr>
          </a:lstStyle>
          <a:p>
            <a:pPr lvl="0">
              <a:defRPr sz="1800" b="0" spc="0">
                <a:solidFill>
                  <a:srgbClr val="000000"/>
                </a:solidFill>
              </a:defRPr>
            </a:pPr>
            <a:r>
              <a:rPr spc="-50">
                <a:latin typeface="Helvetica Neue Light"/>
                <a:cs typeface="Helvetica Neue Light"/>
              </a:rPr>
              <a:t>Intelligent API Platform</a:t>
            </a:r>
          </a:p>
        </p:txBody>
      </p:sp>
      <p:grpSp>
        <p:nvGrpSpPr>
          <p:cNvPr id="96" name="Group 95"/>
          <p:cNvGrpSpPr/>
          <p:nvPr/>
        </p:nvGrpSpPr>
        <p:grpSpPr>
          <a:xfrm>
            <a:off x="16448924" y="3387957"/>
            <a:ext cx="6515183" cy="2012383"/>
            <a:chOff x="16456452" y="1225239"/>
            <a:chExt cx="6515183" cy="2012383"/>
          </a:xfrm>
        </p:grpSpPr>
        <p:sp>
          <p:nvSpPr>
            <p:cNvPr id="97" name="Shape 361"/>
            <p:cNvSpPr/>
            <p:nvPr/>
          </p:nvSpPr>
          <p:spPr>
            <a:xfrm>
              <a:off x="16456452" y="2498960"/>
              <a:ext cx="6515183"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a:t>Internet of Things</a:t>
              </a:r>
            </a:p>
          </p:txBody>
        </p:sp>
        <p:grpSp>
          <p:nvGrpSpPr>
            <p:cNvPr id="98" name="Group 97"/>
            <p:cNvGrpSpPr/>
            <p:nvPr/>
          </p:nvGrpSpPr>
          <p:grpSpPr>
            <a:xfrm>
              <a:off x="17457702" y="1225239"/>
              <a:ext cx="4853223" cy="1170617"/>
              <a:chOff x="17457702" y="1225239"/>
              <a:chExt cx="4853223" cy="1170617"/>
            </a:xfrm>
          </p:grpSpPr>
          <p:sp>
            <p:nvSpPr>
              <p:cNvPr id="99" name="Shape 362"/>
              <p:cNvSpPr/>
              <p:nvPr/>
            </p:nvSpPr>
            <p:spPr>
              <a:xfrm>
                <a:off x="21963760" y="1225239"/>
                <a:ext cx="347165" cy="738662"/>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ctr" defTabSz="457200">
                  <a:spcBef>
                    <a:spcPts val="0"/>
                  </a:spcBef>
                  <a:defRPr sz="5000" b="1" spc="0">
                    <a:solidFill>
                      <a:srgbClr val="5A5A5A"/>
                    </a:solidFill>
                    <a:latin typeface="+mj-lt"/>
                    <a:ea typeface="+mj-ea"/>
                    <a:cs typeface="+mj-cs"/>
                    <a:sym typeface="Helvetica Neue"/>
                  </a:defRPr>
                </a:lvl1pPr>
              </a:lstStyle>
              <a:p>
                <a:pPr lvl="0">
                  <a:defRPr sz="1800" b="0">
                    <a:solidFill>
                      <a:srgbClr val="000000"/>
                    </a:solidFill>
                  </a:defRPr>
                </a:pPr>
                <a:r>
                  <a:rPr sz="3600" dirty="0">
                    <a:latin typeface="Helvetica Neue Light"/>
                  </a:rPr>
                  <a:t>*</a:t>
                </a:r>
              </a:p>
            </p:txBody>
          </p:sp>
          <p:sp>
            <p:nvSpPr>
              <p:cNvPr id="100" name="Shape 363"/>
              <p:cNvSpPr/>
              <p:nvPr/>
            </p:nvSpPr>
            <p:spPr>
              <a:xfrm>
                <a:off x="18708424" y="1650068"/>
                <a:ext cx="500773" cy="74578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1" name="Shape 364"/>
              <p:cNvSpPr/>
              <p:nvPr/>
            </p:nvSpPr>
            <p:spPr>
              <a:xfrm>
                <a:off x="17997896" y="1650068"/>
                <a:ext cx="503541" cy="744791"/>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2" name="Shape 365"/>
              <p:cNvSpPr/>
              <p:nvPr/>
            </p:nvSpPr>
            <p:spPr>
              <a:xfrm>
                <a:off x="17457702" y="1650068"/>
                <a:ext cx="503205" cy="545896"/>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3" name="Shape 366"/>
              <p:cNvSpPr/>
              <p:nvPr/>
            </p:nvSpPr>
            <p:spPr>
              <a:xfrm>
                <a:off x="19759615" y="1650068"/>
                <a:ext cx="506275" cy="544816"/>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4" name="Shape 367"/>
              <p:cNvSpPr/>
              <p:nvPr/>
            </p:nvSpPr>
            <p:spPr>
              <a:xfrm>
                <a:off x="19229152" y="1650068"/>
                <a:ext cx="503746" cy="543627"/>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50"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5" name="Shape 368"/>
              <p:cNvSpPr/>
              <p:nvPr/>
            </p:nvSpPr>
            <p:spPr>
              <a:xfrm>
                <a:off x="18533226" y="1654935"/>
                <a:ext cx="141423" cy="532523"/>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3"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6" name="Shape 369"/>
              <p:cNvSpPr/>
              <p:nvPr/>
            </p:nvSpPr>
            <p:spPr>
              <a:xfrm>
                <a:off x="18523492" y="1445670"/>
                <a:ext cx="159256" cy="159585"/>
              </a:xfrm>
              <a:custGeom>
                <a:avLst/>
                <a:gdLst/>
                <a:ahLst/>
                <a:cxnLst>
                  <a:cxn ang="0">
                    <a:pos x="wd2" y="hd2"/>
                  </a:cxn>
                  <a:cxn ang="5400000">
                    <a:pos x="wd2" y="hd2"/>
                  </a:cxn>
                  <a:cxn ang="10800000">
                    <a:pos x="wd2" y="hd2"/>
                  </a:cxn>
                  <a:cxn ang="16200000">
                    <a:pos x="wd2" y="hd2"/>
                  </a:cxn>
                </a:cxnLst>
                <a:rect l="0" t="0" r="r" b="b"/>
                <a:pathLst>
                  <a:path w="20776" h="21437" extrusionOk="0">
                    <a:moveTo>
                      <a:pt x="20707" y="10679"/>
                    </a:moveTo>
                    <a:cubicBezTo>
                      <a:pt x="21217" y="15984"/>
                      <a:pt x="15919" y="21410"/>
                      <a:pt x="10661" y="21437"/>
                    </a:cubicBezTo>
                    <a:cubicBezTo>
                      <a:pt x="4551" y="21468"/>
                      <a:pt x="-134" y="15758"/>
                      <a:pt x="3" y="10468"/>
                    </a:cubicBezTo>
                    <a:cubicBezTo>
                      <a:pt x="156" y="4541"/>
                      <a:pt x="4687" y="159"/>
                      <a:pt x="10657" y="2"/>
                    </a:cubicBezTo>
                    <a:cubicBezTo>
                      <a:pt x="15773" y="-132"/>
                      <a:pt x="21466" y="5439"/>
                      <a:pt x="20707" y="10679"/>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7" name="Shape 370"/>
              <p:cNvSpPr/>
              <p:nvPr/>
            </p:nvSpPr>
            <p:spPr>
              <a:xfrm>
                <a:off x="20572341" y="1411604"/>
                <a:ext cx="88324" cy="780956"/>
              </a:xfrm>
              <a:custGeom>
                <a:avLst/>
                <a:gdLst/>
                <a:ahLst/>
                <a:cxnLst>
                  <a:cxn ang="0">
                    <a:pos x="wd2" y="hd2"/>
                  </a:cxn>
                  <a:cxn ang="5400000">
                    <a:pos x="wd2" y="hd2"/>
                  </a:cxn>
                  <a:cxn ang="10800000">
                    <a:pos x="wd2" y="hd2"/>
                  </a:cxn>
                  <a:cxn ang="16200000">
                    <a:pos x="wd2" y="hd2"/>
                  </a:cxn>
                </a:cxnLst>
                <a:rect l="0" t="0" r="r" b="b"/>
                <a:pathLst>
                  <a:path w="21600" h="21600" extrusionOk="0">
                    <a:moveTo>
                      <a:pt x="21600" y="20295"/>
                    </a:moveTo>
                    <a:cubicBezTo>
                      <a:pt x="21600" y="20703"/>
                      <a:pt x="20617" y="21022"/>
                      <a:pt x="18655" y="21253"/>
                    </a:cubicBezTo>
                    <a:cubicBezTo>
                      <a:pt x="16689" y="21484"/>
                      <a:pt x="14072" y="21600"/>
                      <a:pt x="10800" y="21600"/>
                    </a:cubicBezTo>
                    <a:cubicBezTo>
                      <a:pt x="7524" y="21600"/>
                      <a:pt x="4907" y="21484"/>
                      <a:pt x="2945" y="21253"/>
                    </a:cubicBezTo>
                    <a:cubicBezTo>
                      <a:pt x="979" y="21022"/>
                      <a:pt x="0" y="20703"/>
                      <a:pt x="0" y="20295"/>
                    </a:cubicBezTo>
                    <a:lnTo>
                      <a:pt x="0" y="1305"/>
                    </a:lnTo>
                    <a:cubicBezTo>
                      <a:pt x="0" y="898"/>
                      <a:pt x="979" y="579"/>
                      <a:pt x="2945" y="347"/>
                    </a:cubicBezTo>
                    <a:cubicBezTo>
                      <a:pt x="4907" y="116"/>
                      <a:pt x="7524" y="0"/>
                      <a:pt x="10800" y="0"/>
                    </a:cubicBezTo>
                    <a:cubicBezTo>
                      <a:pt x="14072" y="0"/>
                      <a:pt x="16689" y="116"/>
                      <a:pt x="18655" y="347"/>
                    </a:cubicBezTo>
                    <a:cubicBezTo>
                      <a:pt x="20617" y="579"/>
                      <a:pt x="21600" y="898"/>
                      <a:pt x="21600" y="1305"/>
                    </a:cubicBezTo>
                    <a:cubicBezTo>
                      <a:pt x="21600" y="1305"/>
                      <a:pt x="21600" y="20295"/>
                      <a:pt x="21600" y="20295"/>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8" name="Shape 371"/>
              <p:cNvSpPr/>
              <p:nvPr/>
            </p:nvSpPr>
            <p:spPr>
              <a:xfrm>
                <a:off x="20767005" y="1465136"/>
                <a:ext cx="108420" cy="726755"/>
              </a:xfrm>
              <a:custGeom>
                <a:avLst/>
                <a:gdLst/>
                <a:ahLst/>
                <a:cxnLst>
                  <a:cxn ang="0">
                    <a:pos x="wd2" y="hd2"/>
                  </a:cxn>
                  <a:cxn ang="5400000">
                    <a:pos x="wd2" y="hd2"/>
                  </a:cxn>
                  <a:cxn ang="10800000">
                    <a:pos x="wd2" y="hd2"/>
                  </a:cxn>
                  <a:cxn ang="16200000">
                    <a:pos x="wd2" y="hd2"/>
                  </a:cxn>
                </a:cxnLst>
                <a:rect l="0" t="0" r="r" b="b"/>
                <a:pathLst>
                  <a:path w="21600" h="21600" extrusionOk="0">
                    <a:moveTo>
                      <a:pt x="19598" y="20198"/>
                    </a:moveTo>
                    <a:cubicBezTo>
                      <a:pt x="19598" y="20636"/>
                      <a:pt x="18797" y="20979"/>
                      <a:pt x="17199" y="21227"/>
                    </a:cubicBezTo>
                    <a:cubicBezTo>
                      <a:pt x="15598" y="21476"/>
                      <a:pt x="13466" y="21600"/>
                      <a:pt x="10800" y="21600"/>
                    </a:cubicBezTo>
                    <a:cubicBezTo>
                      <a:pt x="8131" y="21600"/>
                      <a:pt x="5999" y="21476"/>
                      <a:pt x="4401" y="21227"/>
                    </a:cubicBezTo>
                    <a:cubicBezTo>
                      <a:pt x="2799" y="20979"/>
                      <a:pt x="2002" y="20636"/>
                      <a:pt x="2002" y="20198"/>
                    </a:cubicBezTo>
                    <a:lnTo>
                      <a:pt x="2002" y="6772"/>
                    </a:lnTo>
                    <a:cubicBezTo>
                      <a:pt x="2002" y="6335"/>
                      <a:pt x="2799" y="5992"/>
                      <a:pt x="4401" y="5743"/>
                    </a:cubicBezTo>
                    <a:cubicBezTo>
                      <a:pt x="5999" y="5495"/>
                      <a:pt x="8131" y="5370"/>
                      <a:pt x="10800" y="5370"/>
                    </a:cubicBezTo>
                    <a:cubicBezTo>
                      <a:pt x="13466" y="5370"/>
                      <a:pt x="15598" y="5495"/>
                      <a:pt x="17199" y="5743"/>
                    </a:cubicBezTo>
                    <a:cubicBezTo>
                      <a:pt x="18797" y="5992"/>
                      <a:pt x="19598" y="6335"/>
                      <a:pt x="19598" y="6772"/>
                    </a:cubicBezTo>
                    <a:cubicBezTo>
                      <a:pt x="19598" y="6772"/>
                      <a:pt x="19598" y="20198"/>
                      <a:pt x="19598" y="20198"/>
                    </a:cubicBezTo>
                    <a:close/>
                    <a:moveTo>
                      <a:pt x="3200" y="477"/>
                    </a:moveTo>
                    <a:cubicBezTo>
                      <a:pt x="5332" y="160"/>
                      <a:pt x="7864" y="0"/>
                      <a:pt x="10800" y="0"/>
                    </a:cubicBezTo>
                    <a:cubicBezTo>
                      <a:pt x="13729" y="0"/>
                      <a:pt x="16265" y="160"/>
                      <a:pt x="18400" y="477"/>
                    </a:cubicBezTo>
                    <a:cubicBezTo>
                      <a:pt x="20529" y="796"/>
                      <a:pt x="21600" y="1174"/>
                      <a:pt x="21600" y="1611"/>
                    </a:cubicBezTo>
                    <a:cubicBezTo>
                      <a:pt x="21600" y="2049"/>
                      <a:pt x="20529" y="2427"/>
                      <a:pt x="18400" y="2745"/>
                    </a:cubicBezTo>
                    <a:cubicBezTo>
                      <a:pt x="16265" y="3063"/>
                      <a:pt x="13729" y="3222"/>
                      <a:pt x="10800" y="3222"/>
                    </a:cubicBezTo>
                    <a:cubicBezTo>
                      <a:pt x="7864" y="3222"/>
                      <a:pt x="5332" y="3063"/>
                      <a:pt x="3200" y="2745"/>
                    </a:cubicBezTo>
                    <a:cubicBezTo>
                      <a:pt x="1064" y="2427"/>
                      <a:pt x="0" y="2049"/>
                      <a:pt x="0" y="1611"/>
                    </a:cubicBezTo>
                    <a:cubicBezTo>
                      <a:pt x="0" y="1174"/>
                      <a:pt x="1064" y="796"/>
                      <a:pt x="3200" y="477"/>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9" name="Shape 372"/>
              <p:cNvSpPr/>
              <p:nvPr/>
            </p:nvSpPr>
            <p:spPr>
              <a:xfrm>
                <a:off x="20981136" y="1645201"/>
                <a:ext cx="423596" cy="546065"/>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4" y="828"/>
                      <a:pt x="614" y="496"/>
                    </a:cubicBezTo>
                    <a:cubicBezTo>
                      <a:pt x="1023" y="165"/>
                      <a:pt x="1569" y="0"/>
                      <a:pt x="2252" y="0"/>
                    </a:cubicBezTo>
                    <a:cubicBezTo>
                      <a:pt x="2934" y="0"/>
                      <a:pt x="3480" y="165"/>
                      <a:pt x="3890" y="496"/>
                    </a:cubicBezTo>
                    <a:cubicBezTo>
                      <a:pt x="4299" y="828"/>
                      <a:pt x="4504" y="1284"/>
                      <a:pt x="4504" y="1866"/>
                    </a:cubicBezTo>
                    <a:lnTo>
                      <a:pt x="4504" y="2700"/>
                    </a:lnTo>
                    <a:lnTo>
                      <a:pt x="4606" y="2779"/>
                    </a:lnTo>
                    <a:cubicBezTo>
                      <a:pt x="5561" y="1826"/>
                      <a:pt x="6697" y="1125"/>
                      <a:pt x="8010" y="675"/>
                    </a:cubicBezTo>
                    <a:cubicBezTo>
                      <a:pt x="9323" y="225"/>
                      <a:pt x="10697" y="0"/>
                      <a:pt x="12131" y="0"/>
                    </a:cubicBezTo>
                    <a:cubicBezTo>
                      <a:pt x="13256" y="0"/>
                      <a:pt x="14365" y="146"/>
                      <a:pt x="15457" y="437"/>
                    </a:cubicBezTo>
                    <a:cubicBezTo>
                      <a:pt x="16550" y="728"/>
                      <a:pt x="17564" y="1191"/>
                      <a:pt x="18503" y="1826"/>
                    </a:cubicBezTo>
                    <a:cubicBezTo>
                      <a:pt x="19441" y="2462"/>
                      <a:pt x="20193" y="3296"/>
                      <a:pt x="20755" y="4328"/>
                    </a:cubicBezTo>
                    <a:cubicBezTo>
                      <a:pt x="21318" y="5360"/>
                      <a:pt x="21600" y="6591"/>
                      <a:pt x="21600" y="8020"/>
                    </a:cubicBezTo>
                    <a:lnTo>
                      <a:pt x="21600" y="19734"/>
                    </a:lnTo>
                    <a:cubicBezTo>
                      <a:pt x="21600" y="20317"/>
                      <a:pt x="21395" y="20773"/>
                      <a:pt x="20986" y="21104"/>
                    </a:cubicBezTo>
                    <a:cubicBezTo>
                      <a:pt x="20576" y="21435"/>
                      <a:pt x="20030" y="21600"/>
                      <a:pt x="19348" y="21600"/>
                    </a:cubicBezTo>
                    <a:cubicBezTo>
                      <a:pt x="18665" y="21600"/>
                      <a:pt x="18119" y="21435"/>
                      <a:pt x="17710" y="21104"/>
                    </a:cubicBezTo>
                    <a:cubicBezTo>
                      <a:pt x="17300" y="20773"/>
                      <a:pt x="17095" y="20317"/>
                      <a:pt x="17095" y="19734"/>
                    </a:cubicBezTo>
                    <a:lnTo>
                      <a:pt x="17095" y="8219"/>
                    </a:lnTo>
                    <a:cubicBezTo>
                      <a:pt x="17095"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299" y="20773"/>
                      <a:pt x="3890" y="21104"/>
                    </a:cubicBezTo>
                    <a:cubicBezTo>
                      <a:pt x="3480" y="21435"/>
                      <a:pt x="2934" y="21600"/>
                      <a:pt x="2252" y="21600"/>
                    </a:cubicBezTo>
                    <a:cubicBezTo>
                      <a:pt x="1569" y="21600"/>
                      <a:pt x="1023" y="21435"/>
                      <a:pt x="614" y="21104"/>
                    </a:cubicBezTo>
                    <a:cubicBezTo>
                      <a:pt x="204" y="20773"/>
                      <a:pt x="0" y="20317"/>
                      <a:pt x="0" y="19734"/>
                    </a:cubicBezTo>
                    <a:cubicBezTo>
                      <a:pt x="0" y="19734"/>
                      <a:pt x="0" y="1866"/>
                      <a:pt x="0" y="186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10" name="Shape 373"/>
              <p:cNvSpPr/>
              <p:nvPr/>
            </p:nvSpPr>
            <p:spPr>
              <a:xfrm>
                <a:off x="21521332" y="1411604"/>
                <a:ext cx="399513" cy="780956"/>
              </a:xfrm>
              <a:custGeom>
                <a:avLst/>
                <a:gdLst/>
                <a:ahLst/>
                <a:cxnLst>
                  <a:cxn ang="0">
                    <a:pos x="wd2" y="hd2"/>
                  </a:cxn>
                  <a:cxn ang="5400000">
                    <a:pos x="wd2" y="hd2"/>
                  </a:cxn>
                  <a:cxn ang="10800000">
                    <a:pos x="wd2" y="hd2"/>
                  </a:cxn>
                  <a:cxn ang="16200000">
                    <a:pos x="wd2" y="hd2"/>
                  </a:cxn>
                </a:cxnLst>
                <a:rect l="0" t="0" r="r" b="b"/>
                <a:pathLst>
                  <a:path w="21600" h="21600" extrusionOk="0">
                    <a:moveTo>
                      <a:pt x="0" y="1305"/>
                    </a:moveTo>
                    <a:cubicBezTo>
                      <a:pt x="0" y="898"/>
                      <a:pt x="216" y="579"/>
                      <a:pt x="651" y="347"/>
                    </a:cubicBezTo>
                    <a:cubicBezTo>
                      <a:pt x="1085" y="116"/>
                      <a:pt x="1663" y="0"/>
                      <a:pt x="2388" y="0"/>
                    </a:cubicBezTo>
                    <a:cubicBezTo>
                      <a:pt x="3111" y="0"/>
                      <a:pt x="3690" y="116"/>
                      <a:pt x="4124" y="347"/>
                    </a:cubicBezTo>
                    <a:cubicBezTo>
                      <a:pt x="4558" y="579"/>
                      <a:pt x="4775" y="898"/>
                      <a:pt x="4775" y="1305"/>
                    </a:cubicBezTo>
                    <a:lnTo>
                      <a:pt x="4775" y="11716"/>
                    </a:lnTo>
                    <a:lnTo>
                      <a:pt x="15196" y="7246"/>
                    </a:lnTo>
                    <a:cubicBezTo>
                      <a:pt x="16281" y="6746"/>
                      <a:pt x="17185" y="6497"/>
                      <a:pt x="17909" y="6497"/>
                    </a:cubicBezTo>
                    <a:cubicBezTo>
                      <a:pt x="18524" y="6497"/>
                      <a:pt x="19013" y="6599"/>
                      <a:pt x="19375" y="6802"/>
                    </a:cubicBezTo>
                    <a:cubicBezTo>
                      <a:pt x="19736" y="7006"/>
                      <a:pt x="19917" y="7265"/>
                      <a:pt x="19917" y="7579"/>
                    </a:cubicBezTo>
                    <a:cubicBezTo>
                      <a:pt x="19917" y="7968"/>
                      <a:pt x="19519" y="8320"/>
                      <a:pt x="18723" y="8634"/>
                    </a:cubicBezTo>
                    <a:lnTo>
                      <a:pt x="7869" y="13021"/>
                    </a:lnTo>
                    <a:lnTo>
                      <a:pt x="20460" y="19379"/>
                    </a:lnTo>
                    <a:cubicBezTo>
                      <a:pt x="20894" y="19601"/>
                      <a:pt x="21193" y="19805"/>
                      <a:pt x="21355" y="19990"/>
                    </a:cubicBezTo>
                    <a:cubicBezTo>
                      <a:pt x="21518" y="20175"/>
                      <a:pt x="21600" y="20388"/>
                      <a:pt x="21600" y="20628"/>
                    </a:cubicBezTo>
                    <a:cubicBezTo>
                      <a:pt x="21600" y="20906"/>
                      <a:pt x="21400" y="21138"/>
                      <a:pt x="21003" y="21322"/>
                    </a:cubicBezTo>
                    <a:cubicBezTo>
                      <a:pt x="20604" y="21507"/>
                      <a:pt x="20135" y="21600"/>
                      <a:pt x="19591" y="21600"/>
                    </a:cubicBezTo>
                    <a:cubicBezTo>
                      <a:pt x="19049" y="21600"/>
                      <a:pt x="18606" y="21549"/>
                      <a:pt x="18262" y="21447"/>
                    </a:cubicBezTo>
                    <a:cubicBezTo>
                      <a:pt x="17917" y="21346"/>
                      <a:pt x="17439" y="21147"/>
                      <a:pt x="16824" y="20851"/>
                    </a:cubicBezTo>
                    <a:lnTo>
                      <a:pt x="4775" y="14409"/>
                    </a:lnTo>
                    <a:lnTo>
                      <a:pt x="4775" y="20295"/>
                    </a:lnTo>
                    <a:cubicBezTo>
                      <a:pt x="4775" y="20703"/>
                      <a:pt x="4558" y="21022"/>
                      <a:pt x="4124" y="21253"/>
                    </a:cubicBezTo>
                    <a:cubicBezTo>
                      <a:pt x="3690" y="21484"/>
                      <a:pt x="3111" y="21600"/>
                      <a:pt x="2388" y="21600"/>
                    </a:cubicBezTo>
                    <a:cubicBezTo>
                      <a:pt x="1663" y="21600"/>
                      <a:pt x="1085" y="21484"/>
                      <a:pt x="651" y="21253"/>
                    </a:cubicBezTo>
                    <a:cubicBezTo>
                      <a:pt x="216" y="21022"/>
                      <a:pt x="0" y="20703"/>
                      <a:pt x="0" y="20295"/>
                    </a:cubicBezTo>
                    <a:cubicBezTo>
                      <a:pt x="0" y="20295"/>
                      <a:pt x="0" y="1305"/>
                      <a:pt x="0" y="1305"/>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grpSp>
      </p:grpSp>
      <p:sp>
        <p:nvSpPr>
          <p:cNvPr id="111" name="Shape 376"/>
          <p:cNvSpPr/>
          <p:nvPr/>
        </p:nvSpPr>
        <p:spPr>
          <a:xfrm>
            <a:off x="5418743" y="6243812"/>
            <a:ext cx="13546515" cy="40369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3401"/>
          </a:solidFill>
          <a:ln w="12700">
            <a:miter lim="400000"/>
          </a:ln>
        </p:spPr>
        <p:txBody>
          <a:bodyPr lIns="0" tIns="0" rIns="0" bIns="0" anchor="ctr"/>
          <a:lstStyle/>
          <a:p>
            <a:pPr algn="ctr">
              <a:spcBef>
                <a:spcPts val="0"/>
              </a:spcBef>
              <a:defRPr sz="3200" spc="0">
                <a:solidFill>
                  <a:srgbClr val="FFFFFF"/>
                </a:solidFill>
              </a:defRPr>
            </a:pPr>
            <a:endParaRPr dirty="0">
              <a:latin typeface="Helvetica Neue Light"/>
              <a:ea typeface="Helvetica Neue Light"/>
              <a:cs typeface="Helvetica Neue Light"/>
            </a:endParaRPr>
          </a:p>
        </p:txBody>
      </p:sp>
      <p:sp>
        <p:nvSpPr>
          <p:cNvPr id="112" name="Shape 377"/>
          <p:cNvSpPr/>
          <p:nvPr/>
        </p:nvSpPr>
        <p:spPr>
          <a:xfrm>
            <a:off x="5423794" y="6180877"/>
            <a:ext cx="13536412" cy="39491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a:miter lim="400000"/>
          </a:ln>
        </p:spPr>
        <p:txBody>
          <a:bodyPr lIns="91425" tIns="91425" rIns="91425" bIns="91425" anchor="ctr"/>
          <a:lstStyle/>
          <a:p>
            <a:pPr algn="ctr" defTabSz="457131">
              <a:spcBef>
                <a:spcPts val="0"/>
              </a:spcBef>
              <a:defRPr sz="3600" spc="0">
                <a:solidFill>
                  <a:srgbClr val="FFFFFF"/>
                </a:solidFill>
                <a:latin typeface="Helvetica Neue Thin"/>
                <a:ea typeface="Helvetica Neue Thin"/>
                <a:cs typeface="Helvetica Neue Thin"/>
                <a:sym typeface="Helvetica Neue Thin"/>
              </a:defRPr>
            </a:pPr>
            <a:endParaRPr dirty="0">
              <a:solidFill>
                <a:srgbClr val="FFFFFF"/>
              </a:solidFill>
              <a:latin typeface="Helvetica Neue Light"/>
              <a:ea typeface="Helvetica Neue Light"/>
              <a:cs typeface="Helvetica Neue Light"/>
            </a:endParaRPr>
          </a:p>
        </p:txBody>
      </p:sp>
      <p:sp>
        <p:nvSpPr>
          <p:cNvPr id="113" name="Shape 380"/>
          <p:cNvSpPr/>
          <p:nvPr/>
        </p:nvSpPr>
        <p:spPr>
          <a:xfrm>
            <a:off x="8087947" y="7571414"/>
            <a:ext cx="8182712" cy="1015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8800" spc="-88">
                <a:solidFill>
                  <a:srgbClr val="FFFFFF"/>
                </a:solidFill>
                <a:latin typeface="+mn-lt"/>
                <a:ea typeface="+mn-ea"/>
                <a:cs typeface="+mn-cs"/>
                <a:sym typeface="Helvetica"/>
              </a:defRPr>
            </a:lvl1pPr>
          </a:lstStyle>
          <a:p>
            <a:pPr lvl="0">
              <a:defRPr sz="1800" spc="0">
                <a:solidFill>
                  <a:srgbClr val="000000"/>
                </a:solidFill>
              </a:defRPr>
            </a:pPr>
            <a:r>
              <a:rPr sz="6600" b="1" dirty="0">
                <a:solidFill>
                  <a:schemeClr val="bg1"/>
                </a:solidFill>
                <a:latin typeface="Helvetica Neue Light"/>
                <a:cs typeface="Helvetica Neue Light"/>
              </a:rPr>
              <a:t>Intelligent API Platform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theme/theme1.xml><?xml version="1.0" encoding="utf-8"?>
<a:theme xmlns:a="http://schemas.openxmlformats.org/drawingml/2006/main" name="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10.xml><?xml version="1.0" encoding="utf-8"?>
<a:theme xmlns:a="http://schemas.openxmlformats.org/drawingml/2006/main" name="9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11.xml><?xml version="1.0" encoding="utf-8"?>
<a:theme xmlns:a="http://schemas.openxmlformats.org/drawingml/2006/main" name="Default">
  <a:themeElements>
    <a:clrScheme name="Default">
      <a:dk1>
        <a:srgbClr val="000000"/>
      </a:dk1>
      <a:lt1>
        <a:srgbClr val="FFFFFF"/>
      </a:lt1>
      <a:dk2>
        <a:srgbClr val="A7A7A7"/>
      </a:dk2>
      <a:lt2>
        <a:srgbClr val="535353"/>
      </a:lt2>
      <a:accent1>
        <a:srgbClr val="9BCEF9"/>
      </a:accent1>
      <a:accent2>
        <a:srgbClr val="7798A8"/>
      </a:accent2>
      <a:accent3>
        <a:srgbClr val="BED098"/>
      </a:accent3>
      <a:accent4>
        <a:srgbClr val="E43B01"/>
      </a:accent4>
      <a:accent5>
        <a:srgbClr val="55B973"/>
      </a:accent5>
      <a:accent6>
        <a:srgbClr val="9F67B2"/>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9BCEF9"/>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4500"/>
          </a:spcBef>
          <a:spcAft>
            <a:spcPts val="0"/>
          </a:spcAft>
          <a:buClrTx/>
          <a:buSzTx/>
          <a:buFontTx/>
          <a:buNone/>
          <a:tabLst/>
          <a:defRPr kumimoji="0" sz="4500" b="0" i="0" u="none" strike="noStrike" cap="none" spc="-135" normalizeH="0" baseline="0">
            <a:ln>
              <a:noFill/>
            </a:ln>
            <a:solidFill>
              <a:srgbClr val="2E2E2E"/>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9BCEF9"/>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4500"/>
          </a:spcBef>
          <a:spcAft>
            <a:spcPts val="0"/>
          </a:spcAft>
          <a:buClrTx/>
          <a:buSzTx/>
          <a:buFontTx/>
          <a:buNone/>
          <a:tabLst/>
          <a:defRPr kumimoji="0" sz="4500" b="0" i="0" u="none" strike="noStrike" cap="none" spc="-135" normalizeH="0" baseline="0">
            <a:ln>
              <a:noFill/>
            </a:ln>
            <a:solidFill>
              <a:srgbClr val="2E2E2E"/>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3.xml><?xml version="1.0" encoding="utf-8"?>
<a:theme xmlns:a="http://schemas.openxmlformats.org/drawingml/2006/main" name="3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4.xml><?xml version="1.0" encoding="utf-8"?>
<a:theme xmlns:a="http://schemas.openxmlformats.org/drawingml/2006/main" name="1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5.xml><?xml version="1.0" encoding="utf-8"?>
<a:theme xmlns:a="http://schemas.openxmlformats.org/drawingml/2006/main" name="4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6.xml><?xml version="1.0" encoding="utf-8"?>
<a:theme xmlns:a="http://schemas.openxmlformats.org/drawingml/2006/main" name="5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7.xml><?xml version="1.0" encoding="utf-8"?>
<a:theme xmlns:a="http://schemas.openxmlformats.org/drawingml/2006/main" name="6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8.xml><?xml version="1.0" encoding="utf-8"?>
<a:theme xmlns:a="http://schemas.openxmlformats.org/drawingml/2006/main" name="7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9.xml><?xml version="1.0" encoding="utf-8"?>
<a:theme xmlns:a="http://schemas.openxmlformats.org/drawingml/2006/main" name="8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11813</TotalTime>
  <Words>9766</Words>
  <Application>Microsoft Macintosh PowerPoint</Application>
  <PresentationFormat>Custom</PresentationFormat>
  <Paragraphs>1033</Paragraphs>
  <Slides>36</Slides>
  <Notes>31</Notes>
  <HiddenSlides>0</HiddenSlides>
  <MMClips>0</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ApigeePPT2014-v5-3</vt:lpstr>
      <vt:lpstr>2_ApigeePPT2014-v5-3</vt:lpstr>
      <vt:lpstr>3_ApigeePPT2014-v5-3</vt:lpstr>
      <vt:lpstr>1_ApigeePPT2014-v5-3</vt:lpstr>
      <vt:lpstr>4_ApigeePPT2014-v5-3</vt:lpstr>
      <vt:lpstr>5_ApigeePPT2014-v5-3</vt:lpstr>
      <vt:lpstr>6_ApigeePPT2014-v5-3</vt:lpstr>
      <vt:lpstr>7_ApigeePPT2014-v5-3</vt:lpstr>
      <vt:lpstr>8_ApigeePPT2014-v5-3</vt:lpstr>
      <vt:lpstr>9_ApigeePPT2014-v5-3</vt:lpstr>
      <vt:lpstr>DevJam 2.0</vt:lpstr>
      <vt:lpstr>Objectives of the Workshop</vt:lpstr>
      <vt:lpstr>Agenda</vt:lpstr>
      <vt:lpstr>The gap</vt:lpstr>
      <vt:lpstr>New Demands</vt:lpstr>
      <vt:lpstr>Bridging the gap</vt:lpstr>
      <vt:lpstr>Enabling hundreds of enterprises succeed in digital</vt:lpstr>
      <vt:lpstr>Intelligent API platform enables the digital value chain</vt:lpstr>
      <vt:lpstr>PowerPoint Presentation</vt:lpstr>
      <vt:lpstr>Apigee Edge: API Management</vt:lpstr>
      <vt:lpstr>Apigee Edge: API Management</vt:lpstr>
      <vt:lpstr>Apigee Edge: API-first - Built for APIs, Built with APIs</vt:lpstr>
      <vt:lpstr>Complete and unified across the entire API lifecycle</vt:lpstr>
      <vt:lpstr>Complete and unified across the entire API lifecycle</vt:lpstr>
      <vt:lpstr>Apigee Edge</vt:lpstr>
      <vt:lpstr>Build more consumable APIs</vt:lpstr>
      <vt:lpstr>Apigee Edge</vt:lpstr>
      <vt:lpstr>Build APIs faster</vt:lpstr>
      <vt:lpstr>Increase reuse, consistency, and agility</vt:lpstr>
      <vt:lpstr>Build apps faster</vt:lpstr>
      <vt:lpstr>Apigee Edge</vt:lpstr>
      <vt:lpstr>Secure all points of engagement</vt:lpstr>
      <vt:lpstr>Apigee Edge</vt:lpstr>
      <vt:lpstr>Make it easy for developers to use your APIs</vt:lpstr>
      <vt:lpstr>Apigee Edge</vt:lpstr>
      <vt:lpstr>Operational Excellence</vt:lpstr>
      <vt:lpstr>Support web-scale mission-critical operations</vt:lpstr>
      <vt:lpstr>Largest API cloud platform and private cloud provider</vt:lpstr>
      <vt:lpstr>Apigee Edge</vt:lpstr>
      <vt:lpstr>Gain visibility into the entire digital value chain</vt:lpstr>
      <vt:lpstr>Monitor the health of your APIs</vt:lpstr>
      <vt:lpstr>Apigee Edge</vt:lpstr>
      <vt:lpstr>Monetize APIs: Any partner, any business model</vt:lpstr>
      <vt:lpstr>Complete and unified across the entire API lifecycle</vt:lpstr>
      <vt:lpstr>Apigee Edge</vt:lpstr>
      <vt:lpstr>Labs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Jeremy Brown</cp:lastModifiedBy>
  <cp:revision>1090</cp:revision>
  <dcterms:modified xsi:type="dcterms:W3CDTF">2016-03-19T06:02:36Z</dcterms:modified>
</cp:coreProperties>
</file>